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 id="2147483670" r:id="rId2"/>
    <p:sldMasterId id="2147483671" r:id="rId3"/>
  </p:sldMasterIdLst>
  <p:notesMasterIdLst>
    <p:notesMasterId r:id="rId9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347" r:id="rId17"/>
    <p:sldId id="270" r:id="rId18"/>
    <p:sldId id="271" r:id="rId19"/>
    <p:sldId id="272" r:id="rId20"/>
    <p:sldId id="273" r:id="rId21"/>
    <p:sldId id="348"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49"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Lst>
  <p:sldSz cx="9144000" cy="5143500" type="screen16x9"/>
  <p:notesSz cx="6858000" cy="9144000"/>
  <p:embeddedFontLst>
    <p:embeddedFont>
      <p:font typeface="Avenir" panose="02000503020000020003" pitchFamily="2" charset="0"/>
      <p:regular r:id="rId96"/>
      <p:italic r:id="rId97"/>
    </p:embeddedFont>
    <p:embeddedFont>
      <p:font typeface="Calibri" panose="020F0502020204030204" pitchFamily="34" charset="0"/>
      <p:regular r:id="rId98"/>
      <p:bold r:id="rId99"/>
      <p:italic r:id="rId100"/>
      <p:boldItalic r:id="rId101"/>
    </p:embeddedFont>
    <p:embeddedFont>
      <p:font typeface="Oswald" pitchFamily="2" charset="77"/>
      <p:regular r:id="rId102"/>
      <p:bold r:id="rId103"/>
    </p:embeddedFont>
    <p:embeddedFont>
      <p:font typeface="Proxima Nova" panose="02000506030000020004" pitchFamily="2" charset="0"/>
      <p:regular r:id="rId104"/>
      <p:bold r:id="rId105"/>
      <p:italic r:id="rId106"/>
      <p:boldItalic r:id="rId107"/>
    </p:embeddedFont>
    <p:embeddedFont>
      <p:font typeface="Proxima Nova Semibold" panose="02000506030000020004" pitchFamily="2" charset="0"/>
      <p:regular r:id="rId108"/>
      <p:bold r:id="rId109"/>
      <p:italic r:id="rId110"/>
      <p:boldItalic r:id="rId1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70C9AC3-187B-4E6E-9C95-B93674121ECD}">
  <a:tblStyle styleId="{F70C9AC3-187B-4E6E-9C95-B93674121ECD}" styleName="Table_0">
    <a:wholeTbl>
      <a:tcTxStyle b="off" i="off">
        <a:font>
          <a:latin typeface="Calibri"/>
          <a:ea typeface="Calibri"/>
          <a:cs typeface="Calibri"/>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32"/>
    <p:restoredTop sz="77687"/>
  </p:normalViewPr>
  <p:slideViewPr>
    <p:cSldViewPr snapToGrid="0">
      <p:cViewPr varScale="1">
        <p:scale>
          <a:sx n="131" d="100"/>
          <a:sy n="131" d="100"/>
        </p:scale>
        <p:origin x="1208"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font" Target="fonts/font12.fntdata"/><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font" Target="fonts/font7.fntdata"/><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notesMaster" Target="notesMasters/notesMaster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viewProps" Target="viewProp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font" Target="fonts/font8.fntdata"/><Relationship Id="rId108" Type="http://schemas.openxmlformats.org/officeDocument/2006/relationships/font" Target="fonts/font13.fntdata"/><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font" Target="fonts/font11.fntdata"/><Relationship Id="rId114"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font" Target="fonts/font4.fntdata"/><Relationship Id="rId101"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font" Target="fonts/font14.fntdata"/><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font" Target="fonts/font2.fntdata"/><Relationship Id="rId104" Type="http://schemas.openxmlformats.org/officeDocument/2006/relationships/font" Target="fonts/font9.fntdata"/><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font" Target="fonts/font15.fntdata"/><Relationship Id="rId115"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font" Target="fonts/font5.fntdata"/><Relationship Id="rId105" Type="http://schemas.openxmlformats.org/officeDocument/2006/relationships/font" Target="fonts/font10.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font" Target="fonts/font3.fntdata"/><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youtu.be/EJW3wjy9gSI"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youtu.be/g5gZ3PHYU3U"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leanin.org/participan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youtu.be/f3f_pHYo2rM"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271bb16c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e271bb16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Before you share your screen: </a:t>
            </a:r>
            <a:endParaRPr/>
          </a:p>
          <a:p>
            <a:pPr marL="0" lvl="0" indent="0" algn="l"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Hello everyone! My name is [INSERT NAME], I use [INSERT PRONOUNS], and I’ll be facilitating this program at [INSERT COMPANY]</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MODERATOR PERSONALIZATION: Share with the participants the following:</a:t>
            </a:r>
            <a:endParaRPr sz="1000">
              <a:solidFill>
                <a:schemeClr val="dk1"/>
              </a:solidFill>
              <a:latin typeface="Proxima Nova"/>
              <a:ea typeface="Proxima Nova"/>
              <a:cs typeface="Proxima Nova"/>
              <a:sym typeface="Proxima Nova"/>
            </a:endParaRPr>
          </a:p>
          <a:p>
            <a:pPr marL="457200" lvl="0" indent="-292100" algn="l" rtl="0">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Why are you motivated to bring this to your organization? </a:t>
            </a:r>
            <a:endParaRPr sz="1000">
              <a:solidFill>
                <a:schemeClr val="dk1"/>
              </a:solidFill>
              <a:latin typeface="Proxima Nova"/>
              <a:ea typeface="Proxima Nova"/>
              <a:cs typeface="Proxima Nova"/>
              <a:sym typeface="Proxima Nova"/>
            </a:endParaRPr>
          </a:p>
          <a:p>
            <a:pPr marL="457200" lvl="0" indent="-292100" algn="l" rtl="0">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Where is the company on their allyship journey? How does this fit into, or differ from, other allyship efforts?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e1d5e45fb4_2_188: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None/>
            </a:pPr>
            <a:r>
              <a:rPr lang="en" sz="1000">
                <a:solidFill>
                  <a:schemeClr val="dk1"/>
                </a:solidFill>
                <a:latin typeface="Proxima Nova"/>
                <a:ea typeface="Proxima Nova"/>
                <a:cs typeface="Proxima Nova"/>
                <a:sym typeface="Proxima Nova"/>
              </a:rPr>
              <a:t>This program takes a broad look at how to be an ally at work to people with a wide range of traditionally marginalized identities – and we recognize that looks different for everyone, because no two people are the same </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This program will focus on the experiences and needs of the LGBTQ+ community, people with disabilities, people of color, women, and people with intersecting, traditionally marginalized identities. We will also explore issues of religion and class. </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There may be identities or experiences that aren’t covered in this programming – it is not intended to be exhaustive. It’s meant to be a starting point for your allyship journey so you can learn how best to support your colleagues with traditionally marginalized identities</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 sz="1000">
                <a:solidFill>
                  <a:schemeClr val="dk1"/>
                </a:solidFill>
                <a:latin typeface="Proxima Nova"/>
                <a:ea typeface="Proxima Nova"/>
                <a:cs typeface="Proxima Nova"/>
                <a:sym typeface="Proxima Nova"/>
              </a:rPr>
              <a:t>It’s important to note here that this program was built in partnership with people with those identities – because true allyship centers the voices of those impacted by inequities</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Contributors included people with lived experiences as well as subject matter experts like academics who study privilege and leaders in workplace equity. You’ll hear audio stories from them directly sprinkled throughout the program</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a:p>
        </p:txBody>
      </p:sp>
      <p:sp>
        <p:nvSpPr>
          <p:cNvPr id="366" name="Google Shape;366;ge1d5e45fb4_2_188:notes"/>
          <p:cNvSpPr>
            <a:spLocks noGrp="1" noRot="1" noChangeAspect="1"/>
          </p:cNvSpPr>
          <p:nvPr>
            <p:ph type="sldImg" idx="2"/>
          </p:nvPr>
        </p:nvSpPr>
        <p:spPr>
          <a:xfrm>
            <a:off x="1143067" y="685799"/>
            <a:ext cx="4572548" cy="342899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e1d5e45fb4_2_200: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There may be some terms used that may be unfamiliar. A glossary of terms can be found on page 232</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Finally, feel free to send me a private message if you run into an issue at any point during this workshop that you’d like me to be aware of. I’ll also be cycling through the breakout discussions to see how they’re going.</a:t>
            </a:r>
            <a:endParaRPr sz="1000">
              <a:solidFill>
                <a:schemeClr val="dk1"/>
              </a:solidFill>
              <a:latin typeface="Proxima Nova"/>
              <a:ea typeface="Proxima Nova"/>
              <a:cs typeface="Proxima Nova"/>
              <a:sym typeface="Proxima Nova"/>
            </a:endParaRPr>
          </a:p>
        </p:txBody>
      </p:sp>
      <p:sp>
        <p:nvSpPr>
          <p:cNvPr id="387" name="Google Shape;387;ge1d5e45fb4_2_200:notes"/>
          <p:cNvSpPr>
            <a:spLocks noGrp="1" noRot="1" noChangeAspect="1"/>
          </p:cNvSpPr>
          <p:nvPr>
            <p:ph type="sldImg" idx="2"/>
          </p:nvPr>
        </p:nvSpPr>
        <p:spPr>
          <a:xfrm>
            <a:off x="1143067" y="685799"/>
            <a:ext cx="4572548" cy="342899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e1d5e45fb4_2_215: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Let’s get going, starting with the “Define allyship” module.</a:t>
            </a:r>
            <a:endParaRPr/>
          </a:p>
        </p:txBody>
      </p:sp>
      <p:sp>
        <p:nvSpPr>
          <p:cNvPr id="411" name="Google Shape;411;ge1d5e45fb4_2_215:notes"/>
          <p:cNvSpPr>
            <a:spLocks noGrp="1" noRot="1" noChangeAspect="1"/>
          </p:cNvSpPr>
          <p:nvPr>
            <p:ph type="sldImg" idx="2"/>
          </p:nvPr>
        </p:nvSpPr>
        <p:spPr>
          <a:xfrm>
            <a:off x="1143067" y="685799"/>
            <a:ext cx="4572548" cy="342899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e1d5e45fb4_2_231: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First, we’ll start with a journal exercise. In your Personal Workbooks, turn to page 4 and journal for about 5 minutes about the following prompts: </a:t>
            </a:r>
            <a:endParaRPr sz="1000">
              <a:solidFill>
                <a:schemeClr val="dk1"/>
              </a:solidFill>
              <a:latin typeface="Proxima Nova"/>
              <a:ea typeface="Proxima Nova"/>
              <a:cs typeface="Proxima Nova"/>
              <a:sym typeface="Proxima Nova"/>
            </a:endParaRPr>
          </a:p>
          <a:p>
            <a:pPr marL="457200" lvl="0" indent="-292100" algn="l" rtl="0">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What does allyship look like to you? What is it not?</a:t>
            </a:r>
            <a:endParaRPr sz="1000">
              <a:solidFill>
                <a:schemeClr val="dk1"/>
              </a:solidFill>
              <a:latin typeface="Proxima Nova"/>
              <a:ea typeface="Proxima Nova"/>
              <a:cs typeface="Proxima Nova"/>
              <a:sym typeface="Proxima Nova"/>
            </a:endParaRPr>
          </a:p>
          <a:p>
            <a:pPr marL="457200" lvl="0" indent="-292100" algn="l" rtl="0">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What do you think would make you a stronger ally? What’s preventing that?</a:t>
            </a:r>
            <a:endParaRPr sz="1000">
              <a:solidFill>
                <a:schemeClr val="dk1"/>
              </a:solidFill>
              <a:latin typeface="Proxima Nova"/>
              <a:ea typeface="Proxima Nova"/>
              <a:cs typeface="Proxima Nova"/>
              <a:sym typeface="Proxima Nova"/>
            </a:endParaRPr>
          </a:p>
          <a:p>
            <a:pPr marL="457200" lvl="0" indent="-292100" algn="l" rtl="0">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What are you nervous or uncomfortable about?</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For the individual activities throughout the workshop, you’ll stay in the main room but feel free to turn your cameras off. Turn your cameras back on when you’re done to join us back here. </a:t>
            </a:r>
            <a:endParaRPr/>
          </a:p>
        </p:txBody>
      </p:sp>
      <p:sp>
        <p:nvSpPr>
          <p:cNvPr id="436" name="Google Shape;436;ge1d5e45fb4_2_231:notes"/>
          <p:cNvSpPr>
            <a:spLocks noGrp="1" noRot="1" noChangeAspect="1"/>
          </p:cNvSpPr>
          <p:nvPr>
            <p:ph type="sldImg" idx="2"/>
          </p:nvPr>
        </p:nvSpPr>
        <p:spPr>
          <a:xfrm>
            <a:off x="1143067" y="685799"/>
            <a:ext cx="4572548" cy="342899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e1d5e45fb4_2_259: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lnSpc>
                <a:spcPct val="120000"/>
              </a:lnSpc>
              <a:spcBef>
                <a:spcPts val="0"/>
              </a:spcBef>
              <a:spcAft>
                <a:spcPts val="0"/>
              </a:spcAft>
              <a:buNone/>
            </a:pPr>
            <a:r>
              <a:rPr lang="en-US" sz="1000" dirty="0">
                <a:solidFill>
                  <a:schemeClr val="dk1"/>
                </a:solidFill>
                <a:latin typeface="Proxima Nova"/>
                <a:ea typeface="Proxima Nova"/>
                <a:cs typeface="Proxima Nova"/>
                <a:sym typeface="Proxima Nova"/>
              </a:rPr>
              <a:t>Thank you for taking the time to start reflecting. Now, we’ll watch a short video about what allyship is and why it’s important. </a:t>
            </a:r>
          </a:p>
          <a:p>
            <a:pPr marL="457200" lvl="0" indent="-292100" algn="l" rtl="0">
              <a:lnSpc>
                <a:spcPct val="115000"/>
              </a:lnSpc>
              <a:spcBef>
                <a:spcPts val="0"/>
              </a:spcBef>
              <a:spcAft>
                <a:spcPts val="0"/>
              </a:spcAft>
              <a:buClr>
                <a:schemeClr val="dk1"/>
              </a:buClr>
              <a:buSzPts val="1000"/>
              <a:buFont typeface="Proxima Nova"/>
              <a:buChar char="●"/>
            </a:pPr>
            <a:r>
              <a:rPr lang="en-US" sz="1000" dirty="0">
                <a:solidFill>
                  <a:schemeClr val="dk1"/>
                </a:solidFill>
                <a:latin typeface="Proxima Nova"/>
                <a:ea typeface="Proxima Nova"/>
                <a:cs typeface="Proxima Nova"/>
                <a:sym typeface="Proxima Nova"/>
              </a:rPr>
              <a:t>As you watch it, think about how this definition differs from yours or how it’s similar. </a:t>
            </a:r>
          </a:p>
          <a:p>
            <a:pPr marL="457200" lvl="0" indent="-292100" algn="l" rtl="0">
              <a:lnSpc>
                <a:spcPct val="115000"/>
              </a:lnSpc>
              <a:spcBef>
                <a:spcPts val="0"/>
              </a:spcBef>
              <a:spcAft>
                <a:spcPts val="0"/>
              </a:spcAft>
              <a:buClr>
                <a:schemeClr val="dk1"/>
              </a:buClr>
              <a:buSzPts val="1000"/>
              <a:buFont typeface="Proxima Nova"/>
              <a:buChar char="●"/>
            </a:pPr>
            <a:r>
              <a:rPr lang="en-US" sz="1000" dirty="0">
                <a:solidFill>
                  <a:schemeClr val="dk1"/>
                </a:solidFill>
                <a:latin typeface="Proxima Nova"/>
                <a:ea typeface="Proxima Nova"/>
                <a:cs typeface="Proxima Nova"/>
                <a:sym typeface="Proxima Nova"/>
              </a:rPr>
              <a:t>Then we’ll move into breakout groups to talk about this more.</a:t>
            </a:r>
          </a:p>
          <a:p>
            <a:pPr marL="0" lvl="0" indent="0" algn="l" rtl="0">
              <a:lnSpc>
                <a:spcPct val="115000"/>
              </a:lnSpc>
              <a:spcBef>
                <a:spcPts val="0"/>
              </a:spcBef>
              <a:spcAft>
                <a:spcPts val="0"/>
              </a:spcAft>
              <a:buNone/>
            </a:pPr>
            <a:endParaRPr lang="en-US" sz="1000" dirty="0">
              <a:solidFill>
                <a:schemeClr val="dk1"/>
              </a:solidFill>
            </a:endParaRPr>
          </a:p>
          <a:p>
            <a:pPr marL="0" lvl="0" indent="0" algn="l" rtl="0">
              <a:lnSpc>
                <a:spcPct val="120000"/>
              </a:lnSpc>
              <a:spcBef>
                <a:spcPts val="0"/>
              </a:spcBef>
              <a:spcAft>
                <a:spcPts val="0"/>
              </a:spcAft>
              <a:buNone/>
            </a:pPr>
            <a:r>
              <a:rPr lang="en-US" sz="1000" i="1" dirty="0">
                <a:solidFill>
                  <a:schemeClr val="dk1"/>
                </a:solidFill>
                <a:latin typeface="Proxima Nova"/>
                <a:ea typeface="Proxima Nova"/>
                <a:cs typeface="Proxima Nova"/>
                <a:sym typeface="Proxima Nova"/>
              </a:rPr>
              <a:t>[Play video and make sure you stay off mute to ensure participants can hear the sound]</a:t>
            </a:r>
          </a:p>
          <a:p>
            <a:pPr marL="0" lvl="0" indent="0" algn="l" rtl="0">
              <a:spcBef>
                <a:spcPts val="0"/>
              </a:spcBef>
              <a:spcAft>
                <a:spcPts val="0"/>
              </a:spcAft>
              <a:buNone/>
            </a:pPr>
            <a:endParaRPr lang="en-US" sz="1000" dirty="0">
              <a:solidFill>
                <a:schemeClr val="dk1"/>
              </a:solidFill>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00" b="0" i="1" u="none" strike="noStrike" cap="none" dirty="0">
                <a:solidFill>
                  <a:srgbClr val="000000"/>
                </a:solidFill>
                <a:effectLst/>
                <a:latin typeface="Arial"/>
                <a:ea typeface="Arial"/>
                <a:cs typeface="Arial"/>
                <a:sym typeface="Arial"/>
              </a:rPr>
              <a:t>If you have issues playing this video in the presentation, you can play the video here: </a:t>
            </a:r>
            <a:r>
              <a:rPr lang="en-US" sz="1000" b="0" i="1" u="sng" strike="noStrike" cap="none" dirty="0">
                <a:solidFill>
                  <a:srgbClr val="000000"/>
                </a:solidFill>
                <a:effectLst/>
                <a:latin typeface="Arial"/>
                <a:ea typeface="Arial"/>
                <a:cs typeface="Arial"/>
                <a:sym typeface="Arial"/>
                <a:hlinkClick r:id="rId3"/>
              </a:rPr>
              <a:t>https://youtu.be/EJW3wjy9gSI</a:t>
            </a:r>
            <a:endParaRPr lang="en-US" sz="800" dirty="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lang="en-US" sz="1000" dirty="0">
              <a:solidFill>
                <a:schemeClr val="dk1"/>
              </a:solidFill>
              <a:latin typeface="Proxima Nova"/>
              <a:ea typeface="Proxima Nova"/>
              <a:cs typeface="Proxima Nova"/>
              <a:sym typeface="Proxima Nova"/>
            </a:endParaRPr>
          </a:p>
        </p:txBody>
      </p:sp>
      <p:sp>
        <p:nvSpPr>
          <p:cNvPr id="417" name="Google Shape;417;ge1d5e45fb4_2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e1d5e45fb4_2_269: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In a moment, we’ll move into breakout groups to discuss and answer some questions.</a:t>
            </a:r>
            <a:endParaRPr sz="1000">
              <a:solidFill>
                <a:schemeClr val="dk1"/>
              </a:solidFill>
              <a:latin typeface="Proxima Nova"/>
              <a:ea typeface="Proxima Nova"/>
              <a:cs typeface="Proxima Nova"/>
              <a:sym typeface="Proxima Nova"/>
            </a:endParaRPr>
          </a:p>
          <a:p>
            <a:pPr marL="457200" lvl="0" indent="-292100" algn="l" rtl="0">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Throughout the program, you'll meet with this same breakout group multiple times, so you'll have a lot of space to share your experiences, discuss what you’re learning, and eventually talk about how to practice allyship.</a:t>
            </a:r>
            <a:endParaRPr sz="1000">
              <a:solidFill>
                <a:schemeClr val="dk1"/>
              </a:solidFill>
              <a:latin typeface="Proxima Nova"/>
              <a:ea typeface="Proxima Nova"/>
              <a:cs typeface="Proxima Nova"/>
              <a:sym typeface="Proxima Nova"/>
            </a:endParaRPr>
          </a:p>
          <a:p>
            <a:pPr marL="457200" lvl="0" indent="-292100" algn="l" rtl="0">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These breakout groups have been organized by level so that you are discussing with your peers, and not your manager or direct report.</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It’s critical that these breakout rooms feel like a safe space for everyone participating. To that end there are some ground rules to follow—think of them as ways you can start being an ally even in this workshop. Please stay committed to these ground rules as an important step in practicing allyship.</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b="1">
                <a:solidFill>
                  <a:schemeClr val="dk1"/>
                </a:solidFill>
                <a:latin typeface="Proxima Nova"/>
                <a:ea typeface="Proxima Nova"/>
                <a:cs typeface="Proxima Nova"/>
                <a:sym typeface="Proxima Nova"/>
              </a:rPr>
              <a:t>SHARE THE MIC</a:t>
            </a:r>
            <a:r>
              <a:rPr lang="en" sz="1000">
                <a:solidFill>
                  <a:schemeClr val="dk1"/>
                </a:solidFill>
                <a:latin typeface="Proxima Nova"/>
                <a:ea typeface="Proxima Nova"/>
                <a:cs typeface="Proxima Nova"/>
                <a:sym typeface="Proxima Nova"/>
              </a:rPr>
              <a:t>: We want everyone to have a chance to speak. Particularly if you’re exploring an area where you hold a lot of privilege, be mindful of not dominating the conversation.</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b="1">
                <a:solidFill>
                  <a:schemeClr val="dk1"/>
                </a:solidFill>
                <a:latin typeface="Proxima Nova"/>
                <a:ea typeface="Proxima Nova"/>
                <a:cs typeface="Proxima Nova"/>
                <a:sym typeface="Proxima Nova"/>
              </a:rPr>
              <a:t>COMMIT TO CONFIDENTIALITY</a:t>
            </a:r>
            <a:r>
              <a:rPr lang="en" sz="1000">
                <a:solidFill>
                  <a:schemeClr val="dk1"/>
                </a:solidFill>
                <a:latin typeface="Proxima Nova"/>
                <a:ea typeface="Proxima Nova"/>
                <a:cs typeface="Proxima Nova"/>
                <a:sym typeface="Proxima Nova"/>
              </a:rPr>
              <a:t>. Don’t use other people’s names when sharing stories and keep everything shared confidential.</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b="1">
                <a:solidFill>
                  <a:schemeClr val="dk1"/>
                </a:solidFill>
                <a:latin typeface="Proxima Nova"/>
                <a:ea typeface="Proxima Nova"/>
                <a:cs typeface="Proxima Nova"/>
                <a:sym typeface="Proxima Nova"/>
              </a:rPr>
              <a:t>BE MINDFUL OF YOUR A-HA MOMENTS</a:t>
            </a:r>
            <a:r>
              <a:rPr lang="en" sz="1000">
                <a:solidFill>
                  <a:schemeClr val="dk1"/>
                </a:solidFill>
                <a:latin typeface="Proxima Nova"/>
                <a:ea typeface="Proxima Nova"/>
                <a:cs typeface="Proxima Nova"/>
                <a:sym typeface="Proxima Nova"/>
              </a:rPr>
              <a:t>: This program is meant to prompt you to see your experiences at work – and the experiences of others – through a new lens. Be mindful that while you may be seeing something in a new way, for some it may be part of their day-to-day experiences. If you choose to share an a-ha moment, be aware that your surprise at discovering these experiences may be painful for others who live them daily. As an ally, prioritize the impact that your sharing may have on others in your group over your excitement to share it.</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b="1">
                <a:solidFill>
                  <a:schemeClr val="dk1"/>
                </a:solidFill>
                <a:latin typeface="Proxima Nova"/>
                <a:ea typeface="Proxima Nova"/>
                <a:cs typeface="Proxima Nova"/>
                <a:sym typeface="Proxima Nova"/>
              </a:rPr>
              <a:t>DON’T QUESTION OTHERS' EXPERIENCES:</a:t>
            </a:r>
            <a:r>
              <a:rPr lang="en" sz="1000">
                <a:solidFill>
                  <a:schemeClr val="dk1"/>
                </a:solidFill>
                <a:latin typeface="Proxima Nova"/>
                <a:ea typeface="Proxima Nova"/>
                <a:cs typeface="Proxima Nova"/>
                <a:sym typeface="Proxima Nova"/>
              </a:rPr>
              <a:t> We all bring different experiences to the table - do not discount or invalidate the lived experiences of others. In particular, if someone shares about an inequity they’ve faced, believe their experience. Do not ask for proof or try to provide an alternate point of view.</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b="1">
                <a:solidFill>
                  <a:schemeClr val="dk1"/>
                </a:solidFill>
                <a:latin typeface="Proxima Nova"/>
                <a:ea typeface="Proxima Nova"/>
                <a:cs typeface="Proxima Nova"/>
                <a:sym typeface="Proxima Nova"/>
              </a:rPr>
              <a:t>GIVE EACH OTHER GRACE</a:t>
            </a:r>
            <a:r>
              <a:rPr lang="en" sz="1000">
                <a:solidFill>
                  <a:schemeClr val="dk1"/>
                </a:solidFill>
                <a:latin typeface="Proxima Nova"/>
                <a:ea typeface="Proxima Nova"/>
                <a:cs typeface="Proxima Nova"/>
                <a:sym typeface="Proxima Nova"/>
              </a:rPr>
              <a:t>: Some of these conversations may be uncomfortable. Believe one another's best intentions and be patient when mistakes are made. </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These conversations can be uncomfortable and it’s natural if your group falls silent every now and then. That’s normal. If you’re comfortable doing so, try being the first one to speak up to get the group going. You’re all here to learn and so much of this learning takes place in the breakout discussions. </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And if someone shares openly, thank them for sharing their experience before moving on.</a:t>
            </a:r>
            <a:endParaRPr sz="1000">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a:p>
        </p:txBody>
      </p:sp>
      <p:sp>
        <p:nvSpPr>
          <p:cNvPr id="496" name="Google Shape;496;ge1d5e45fb4_2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e1d5e45fb4_2_288: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Now we'll head into our first breakout discussion</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Each breakout discussion will have a goal, a reminder of some of the most important ground rules to keep top of mind, and specific discussion prompts. </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When you get into this breakout, start by introducing yourselves to each other if you don’t know one another. Then, select one person to read the first prompt provided and begin your discussion. </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1000">
                <a:solidFill>
                  <a:schemeClr val="dk1"/>
                </a:solidFill>
                <a:latin typeface="Proxima Nova"/>
                <a:ea typeface="Proxima Nova"/>
                <a:cs typeface="Proxima Nova"/>
                <a:sym typeface="Proxima Nova"/>
              </a:rPr>
              <a:t>The goal of this discussion is to sharpen your definition of allyship and understand what you and your colleagues hope to get out of the workshop. </a:t>
            </a:r>
            <a:endParaRPr/>
          </a:p>
        </p:txBody>
      </p:sp>
      <p:sp>
        <p:nvSpPr>
          <p:cNvPr id="524" name="Google Shape;524;ge1d5e45fb4_2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e1d5e45fb4_0_40: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You'll have 15 minutes in your breakout rooms. The prompts for discussion are on page 8 in the Personal Workbook. </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And for those that joined late, we’ll drop in the link to access the workbook again. Finally, we invite you to come off camera in your breakout group.</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000" i="1">
                <a:solidFill>
                  <a:schemeClr val="dk1"/>
                </a:solidFill>
                <a:latin typeface="Proxima Nova"/>
                <a:ea typeface="Proxima Nova"/>
                <a:cs typeface="Proxima Nova"/>
                <a:sym typeface="Proxima Nova"/>
              </a:rPr>
              <a:t>[Drop in link to leanin.org/participant and open the breakout rooms. Then set timer for 15 mins]</a:t>
            </a:r>
            <a:endParaRPr sz="1000">
              <a:solidFill>
                <a:schemeClr val="dk1"/>
              </a:solidFill>
              <a:latin typeface="Proxima Nova"/>
              <a:ea typeface="Proxima Nova"/>
              <a:cs typeface="Proxima Nova"/>
              <a:sym typeface="Proxima Nova"/>
            </a:endParaRPr>
          </a:p>
        </p:txBody>
      </p:sp>
      <p:sp>
        <p:nvSpPr>
          <p:cNvPr id="551" name="Google Shape;551;ge1d5e45fb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e1d5e45fb4_2_339: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Welcome back–I hope you had a nice discussion and were able to start to get to know your breakout group members. You will be spending a lot of time with them over the course of the 4 hours and in the follow-up sessions.</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In the next module, we’re going to unpack our privilege—this is the second part of the agenda.</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p:txBody>
      </p:sp>
      <p:sp>
        <p:nvSpPr>
          <p:cNvPr id="594" name="Google Shape;594;ge1d5e45fb4_2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e1d5e45fb4_2_355: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00" dirty="0">
                <a:solidFill>
                  <a:schemeClr val="dk1"/>
                </a:solidFill>
                <a:latin typeface="Proxima Nova"/>
                <a:ea typeface="Proxima Nova"/>
                <a:cs typeface="Proxima Nova"/>
                <a:sym typeface="Proxima Nova"/>
              </a:rPr>
              <a:t>First, we’ll watch a short video defining privilege and why it’s central to practicing allyship</a:t>
            </a:r>
          </a:p>
          <a:p>
            <a:pPr marL="0" lvl="0" indent="0" algn="l" rtl="0">
              <a:lnSpc>
                <a:spcPct val="115000"/>
              </a:lnSpc>
              <a:spcBef>
                <a:spcPts val="0"/>
              </a:spcBef>
              <a:spcAft>
                <a:spcPts val="0"/>
              </a:spcAft>
              <a:buClr>
                <a:schemeClr val="dk1"/>
              </a:buClr>
              <a:buSzPts val="1100"/>
              <a:buFont typeface="Arial"/>
              <a:buNone/>
            </a:pPr>
            <a:endParaRPr lang="en-US" sz="10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00" i="1" dirty="0">
                <a:solidFill>
                  <a:schemeClr val="dk1"/>
                </a:solidFill>
                <a:latin typeface="Proxima Nova"/>
                <a:ea typeface="Proxima Nova"/>
                <a:cs typeface="Proxima Nova"/>
                <a:sym typeface="Proxima Nova"/>
              </a:rPr>
              <a:t>[Press play on privilege video – be sure to keep yourself off mute]</a:t>
            </a:r>
          </a:p>
          <a:p>
            <a:pPr marL="0" lvl="0" indent="0" algn="l" rtl="0">
              <a:lnSpc>
                <a:spcPct val="115000"/>
              </a:lnSpc>
              <a:spcBef>
                <a:spcPts val="0"/>
              </a:spcBef>
              <a:spcAft>
                <a:spcPts val="0"/>
              </a:spcAft>
              <a:buClr>
                <a:schemeClr val="dk1"/>
              </a:buClr>
              <a:buSzPts val="1100"/>
              <a:buFont typeface="Arial"/>
              <a:buNone/>
            </a:pPr>
            <a:endParaRPr lang="en-US" sz="1000" dirty="0">
              <a:solidFill>
                <a:schemeClr val="dk1"/>
              </a:solidFill>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000" i="1" dirty="0">
                <a:solidFill>
                  <a:schemeClr val="dk1"/>
                </a:solidFill>
                <a:latin typeface="Proxima Nova"/>
                <a:ea typeface="Proxima Nova"/>
                <a:cs typeface="Proxima Nova"/>
                <a:sym typeface="Proxima Nova"/>
              </a:rPr>
              <a:t>If you have issues playing this video in the presentation, you can play the video here: </a:t>
            </a:r>
            <a:r>
              <a:rPr lang="en-US" sz="1100" b="0" i="1" u="sng" strike="noStrike" cap="none" dirty="0">
                <a:solidFill>
                  <a:srgbClr val="000000"/>
                </a:solidFill>
                <a:effectLst/>
                <a:latin typeface="Arial"/>
                <a:ea typeface="Arial"/>
                <a:cs typeface="Arial"/>
                <a:sym typeface="Arial"/>
                <a:hlinkClick r:id="rId3"/>
              </a:rPr>
              <a:t>https://youtu.be/g5gZ3PHYU3U</a:t>
            </a:r>
            <a:endParaRPr lang="en-US" sz="1000" dirty="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lang="en-US" sz="1000" dirty="0">
              <a:solidFill>
                <a:schemeClr val="dk1"/>
              </a:solidFill>
            </a:endParaRPr>
          </a:p>
        </p:txBody>
      </p:sp>
      <p:sp>
        <p:nvSpPr>
          <p:cNvPr id="559" name="Google Shape;559;ge1d5e45fb4_2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1d5e45fb4_2_40: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With that, let’s dive in. </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[Share screen]</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Welcome to Lean In’s Allyship at Work!</a:t>
            </a:r>
            <a:endParaRPr/>
          </a:p>
        </p:txBody>
      </p:sp>
      <p:sp>
        <p:nvSpPr>
          <p:cNvPr id="148" name="Google Shape;148;ge1d5e45fb4_2_40:notes"/>
          <p:cNvSpPr>
            <a:spLocks noGrp="1" noRot="1" noChangeAspect="1"/>
          </p:cNvSpPr>
          <p:nvPr>
            <p:ph type="sldImg" idx="2"/>
          </p:nvPr>
        </p:nvSpPr>
        <p:spPr>
          <a:xfrm>
            <a:off x="1143067" y="685799"/>
            <a:ext cx="4572548" cy="342899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e1d5e45fb4_2_365: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None/>
            </a:pPr>
            <a:r>
              <a:rPr lang="en" sz="1000">
                <a:solidFill>
                  <a:schemeClr val="dk1"/>
                </a:solidFill>
                <a:latin typeface="Proxima Nova"/>
                <a:ea typeface="Proxima Nova"/>
                <a:cs typeface="Proxima Nova"/>
                <a:sym typeface="Proxima Nova"/>
              </a:rPr>
              <a:t>Now, we’re going to move into a personal privilege exploration. Before you dive in, a few reminders: </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Understanding our privilege is central to allyship. It’s important to see examples of how some of our identities may give us advantages, while others may give us disadvantages. </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Remember this is an exploration. It's not meant to give you an assessment of how much privilege you have – or to be used as a way of comparing your privilege with others. You’re not going to get a privilege score. </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This list is meant to show you examples of how different identities experience privilege—but by no means is it exhaustive. </a:t>
            </a:r>
            <a:endParaRPr sz="1000">
              <a:solidFill>
                <a:schemeClr val="dk1"/>
              </a:solidFill>
              <a:latin typeface="Proxima Nova"/>
              <a:ea typeface="Proxima Nova"/>
              <a:cs typeface="Proxima Nova"/>
              <a:sym typeface="Proxima Nova"/>
            </a:endParaRPr>
          </a:p>
          <a:p>
            <a:pPr marL="914400" lvl="1"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That means that your experience may not be captured in the statements – many aren’t. </a:t>
            </a:r>
            <a:endParaRPr sz="1000">
              <a:solidFill>
                <a:schemeClr val="dk1"/>
              </a:solidFill>
              <a:latin typeface="Proxima Nova"/>
              <a:ea typeface="Proxima Nova"/>
              <a:cs typeface="Proxima Nova"/>
              <a:sym typeface="Proxima Nova"/>
            </a:endParaRPr>
          </a:p>
          <a:p>
            <a:pPr marL="914400" lvl="1"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Of course that doesn’t mean it isn’t important and valid.</a:t>
            </a:r>
            <a:endParaRPr sz="1000">
              <a:solidFill>
                <a:schemeClr val="dk1"/>
              </a:solidFill>
              <a:latin typeface="Proxima Nova"/>
              <a:ea typeface="Proxima Nova"/>
              <a:cs typeface="Proxima Nova"/>
              <a:sym typeface="Proxima Nova"/>
            </a:endParaRPr>
          </a:p>
          <a:p>
            <a:pPr marL="914400" lvl="1"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For the purposes of today’s discussion, try to focus the conversations on the statements highlighted, in the interest of building a shared understanding with your breakout group.</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We all have something to learn. Most of us have areas where we have privilege that we haven't seen or considered before. Taking some time to recognize those is an important step to practicing allyship.</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As you complete the exploration, keep in mind for your next discussion what stands out to you about your own privilege and an area of privilege that you often take for granted.</a:t>
            </a:r>
            <a:endParaRPr sz="1000">
              <a:solidFill>
                <a:schemeClr val="dk1"/>
              </a:solidFill>
              <a:latin typeface="Proxima Nova"/>
              <a:ea typeface="Proxima Nova"/>
              <a:cs typeface="Proxima Nova"/>
              <a:sym typeface="Proxima Nova"/>
            </a:endParaRPr>
          </a:p>
        </p:txBody>
      </p:sp>
      <p:sp>
        <p:nvSpPr>
          <p:cNvPr id="639" name="Google Shape;639;ge1d5e45fb4_2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e1d5e45fb4_2_379: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None/>
            </a:pPr>
            <a:r>
              <a:rPr lang="en" sz="1000">
                <a:solidFill>
                  <a:schemeClr val="dk1"/>
                </a:solidFill>
                <a:latin typeface="Proxima Nova"/>
                <a:ea typeface="Proxima Nova"/>
                <a:cs typeface="Proxima Nova"/>
                <a:sym typeface="Proxima Nova"/>
              </a:rPr>
              <a:t>Now, turn to page 11 in your Personal Workbook. </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You’ll add a check mark(✔) next to the statements that apply to you. We anticipate this might take about 5 minutes.</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Feel free to turn your video off or keep it on. When you’re done with the exercise put an * in the chat to let us know you’re ready to move on. </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We’ll move into breakout group discussions after this.</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sz="1000" i="1">
                <a:solidFill>
                  <a:schemeClr val="dk1"/>
                </a:solidFill>
                <a:latin typeface="Proxima Nova"/>
                <a:ea typeface="Proxima Nova"/>
                <a:cs typeface="Proxima Nova"/>
                <a:sym typeface="Proxima Nova"/>
              </a:rPr>
              <a:t>[Set timer for 5 minutes]</a:t>
            </a:r>
            <a:endParaRPr sz="1000">
              <a:solidFill>
                <a:schemeClr val="dk1"/>
              </a:solidFill>
              <a:latin typeface="Proxima Nova"/>
              <a:ea typeface="Proxima Nova"/>
              <a:cs typeface="Proxima Nova"/>
              <a:sym typeface="Proxima Nova"/>
            </a:endParaRPr>
          </a:p>
        </p:txBody>
      </p:sp>
      <p:sp>
        <p:nvSpPr>
          <p:cNvPr id="664" name="Google Shape;664;ge1d5e45fb4_2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e1d5e45fb4_0_141: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None/>
            </a:pPr>
            <a:r>
              <a:rPr lang="en" sz="1000">
                <a:solidFill>
                  <a:schemeClr val="dk1"/>
                </a:solidFill>
                <a:latin typeface="Proxima Nova"/>
                <a:ea typeface="Proxima Nova"/>
                <a:cs typeface="Proxima Nova"/>
                <a:sym typeface="Proxima Nova"/>
              </a:rPr>
              <a:t>Great, now we will put you back into the same breakout groups to discuss the privilege video and personal privilege exploration. </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sz="1000">
                <a:solidFill>
                  <a:schemeClr val="dk1"/>
                </a:solidFill>
                <a:latin typeface="Proxima Nova"/>
                <a:ea typeface="Proxima Nova"/>
                <a:cs typeface="Proxima Nova"/>
                <a:sym typeface="Proxima Nova"/>
              </a:rPr>
              <a:t>The goal of this discussion is to reflect on areas of privilege that you often take for granted. A few tips for practicing allyship in this space </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Respect privacy – don’t ask others to share their personal experiences.</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If someone wants to share, create space and don’t question or invalidate what they share. </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If someone shares something personal, acknowledge and thank them for being open. </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Be particularly mindful of your a-ha moments during this discussion.</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p:txBody>
      </p:sp>
      <p:sp>
        <p:nvSpPr>
          <p:cNvPr id="704" name="Google Shape;704;ge1d5e45fb4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e1d5e45fb4_2_426: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Turn to page 14 in your Personal Workbook, and discuss the prompts with your group. We’ll see you back here in about 15 minutes.</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000" i="1">
                <a:solidFill>
                  <a:schemeClr val="dk1"/>
                </a:solidFill>
                <a:latin typeface="Proxima Nova"/>
                <a:ea typeface="Proxima Nova"/>
                <a:cs typeface="Proxima Nova"/>
                <a:sym typeface="Proxima Nova"/>
              </a:rPr>
              <a:t>[Place participants into same breakout groups and set timer for 15 min]</a:t>
            </a:r>
            <a:endParaRPr sz="1000">
              <a:latin typeface="Proxima Nova"/>
              <a:ea typeface="Proxima Nova"/>
              <a:cs typeface="Proxima Nova"/>
              <a:sym typeface="Proxima Nova"/>
            </a:endParaRPr>
          </a:p>
          <a:p>
            <a:pPr marL="0" lvl="0" indent="0" algn="l" rtl="0">
              <a:lnSpc>
                <a:spcPct val="115000"/>
              </a:lnSpc>
              <a:spcBef>
                <a:spcPts val="0"/>
              </a:spcBef>
              <a:spcAft>
                <a:spcPts val="0"/>
              </a:spcAft>
              <a:buNone/>
            </a:pPr>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a:p>
        </p:txBody>
      </p:sp>
      <p:sp>
        <p:nvSpPr>
          <p:cNvPr id="731" name="Google Shape;731;ge1d5e45fb4_2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e1d5e45fb4_2_471: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Welcome back – we know it can be uncomfortable to talk about your privilege, so we appreciate you all discussing the prompts and staying focused on the ground rules.</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highlight>
                <a:srgbClr val="FFFF00"/>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To orient you on where we are, I want to take a minute to share our Active Allyship Framework. We’ll continue to revisit this diagram throughout both workshops and the follow-up sessions as a way to help you connect the dots between the elements of allyship and feel prepared to take meaningful action.</a:t>
            </a:r>
            <a:endParaRPr sz="1000">
              <a:solidFill>
                <a:schemeClr val="dk1"/>
              </a:solidFill>
              <a:latin typeface="Proxima Nova"/>
              <a:ea typeface="Proxima Nova"/>
              <a:cs typeface="Proxima Nova"/>
              <a:sym typeface="Proxima Nova"/>
            </a:endParaRPr>
          </a:p>
          <a:p>
            <a:pPr marL="457200" lvl="0" indent="-292100" algn="l" rtl="0">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We just spent time seeing your privilege – which is at the center of the Active Allyship Framework. </a:t>
            </a:r>
            <a:endParaRPr sz="1000">
              <a:solidFill>
                <a:schemeClr val="dk1"/>
              </a:solidFill>
              <a:latin typeface="Proxima Nova"/>
              <a:ea typeface="Proxima Nova"/>
              <a:cs typeface="Proxima Nova"/>
              <a:sym typeface="Proxima Nova"/>
            </a:endParaRPr>
          </a:p>
          <a:p>
            <a:pPr marL="457200" lvl="0" indent="-292100" algn="l" rtl="0">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That’s because it’s core to practicing allyship. It’s critical to know what privileges, or advantages, you can use to level the playing field and make workplaces more equitable. </a:t>
            </a:r>
            <a:endParaRPr sz="1000">
              <a:solidFill>
                <a:schemeClr val="dk1"/>
              </a:solidFill>
              <a:latin typeface="Proxima Nova"/>
              <a:ea typeface="Proxima Nova"/>
              <a:cs typeface="Proxima Nova"/>
              <a:sym typeface="Proxima Nova"/>
            </a:endParaRPr>
          </a:p>
          <a:p>
            <a:pPr marL="457200" lvl="0" indent="-292100" algn="l" rtl="0">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Seeing your privilege helps set the foundation for everything else we’ll cover in this workshop, including learning about workplace inequities or the problems at work, identifying your power, and exploring specific allyship strategies and actions to take. </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As we learn about each of these concepts, we’ll continue to use this framework to keep us grounded in how they all relate to allyship.</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p:txBody>
      </p:sp>
      <p:sp>
        <p:nvSpPr>
          <p:cNvPr id="774" name="Google Shape;774;ge1d5e45fb4_2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e1d5e45fb4_2_492: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Now let’s move to the third module of this workshop: learning about inequities in the workplace</a:t>
            </a:r>
            <a:endParaRPr/>
          </a:p>
        </p:txBody>
      </p:sp>
      <p:sp>
        <p:nvSpPr>
          <p:cNvPr id="804" name="Google Shape;804;ge1d5e45fb4_2_4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e1d5e45fb4_2_508: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We’ve organized this module into workplace categories, or common areas of inequity in your workplace.  </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There are five categories you will explore. </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MODERATOR PERSONALIZATIONS: On the following slides, you are welcome to customize the category descriptions to resonate with your audience. </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p:txBody>
      </p:sp>
      <p:sp>
        <p:nvSpPr>
          <p:cNvPr id="829" name="Google Shape;829;ge1d5e45fb4_2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1d5e45fb4_2_526: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First, there’s </a:t>
            </a:r>
            <a:r>
              <a:rPr lang="en" sz="1000" b="1">
                <a:solidFill>
                  <a:schemeClr val="dk1"/>
                </a:solidFill>
                <a:latin typeface="Proxima Nova"/>
                <a:ea typeface="Proxima Nova"/>
                <a:cs typeface="Proxima Nova"/>
                <a:sym typeface="Proxima Nova"/>
              </a:rPr>
              <a:t>everyday interactions: </a:t>
            </a:r>
            <a:r>
              <a:rPr lang="en" sz="1000">
                <a:solidFill>
                  <a:schemeClr val="dk1"/>
                </a:solidFill>
                <a:latin typeface="Proxima Nova"/>
                <a:ea typeface="Proxima Nova"/>
                <a:cs typeface="Proxima Nova"/>
                <a:sym typeface="Proxima Nova"/>
              </a:rPr>
              <a:t>This category includes the day-to-day conversations, meeting dynamics, or “water cooler talk” where people with traditionally marginalized identities might have to contend with intentional or unintentional forms of disrespect, like microaggressions.</a:t>
            </a:r>
            <a:endParaRPr/>
          </a:p>
        </p:txBody>
      </p:sp>
      <p:sp>
        <p:nvSpPr>
          <p:cNvPr id="856" name="Google Shape;856;ge1d5e45fb4_2_5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e1d5e45fb4_2_537: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None/>
            </a:pPr>
            <a:r>
              <a:rPr lang="en" sz="1000">
                <a:latin typeface="Proxima Nova"/>
                <a:ea typeface="Proxima Nova"/>
                <a:cs typeface="Proxima Nova"/>
                <a:sym typeface="Proxima Nova"/>
              </a:rPr>
              <a:t>The second category is </a:t>
            </a:r>
            <a:r>
              <a:rPr lang="en" sz="1000" b="1">
                <a:latin typeface="Proxima Nova"/>
                <a:ea typeface="Proxima Nova"/>
                <a:cs typeface="Proxima Nova"/>
                <a:sym typeface="Proxima Nova"/>
              </a:rPr>
              <a:t>workplace norms and expectations: </a:t>
            </a:r>
            <a:r>
              <a:rPr lang="en" sz="1000">
                <a:latin typeface="Proxima Nova"/>
                <a:ea typeface="Proxima Nova"/>
                <a:cs typeface="Proxima Nova"/>
                <a:sym typeface="Proxima Nova"/>
              </a:rPr>
              <a:t>This category covers workplace norms, including everything from the way we set up our physical workspaces, to the hours we expect our colleagues to be available, to the software and tools we use.</a:t>
            </a:r>
            <a:endParaRPr sz="1000">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p:txBody>
      </p:sp>
      <p:sp>
        <p:nvSpPr>
          <p:cNvPr id="877" name="Google Shape;877;ge1d5e45fb4_2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ge1d5e45fb4_2_548: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Third, is </a:t>
            </a:r>
            <a:r>
              <a:rPr lang="en" sz="1000" b="1">
                <a:solidFill>
                  <a:schemeClr val="dk1"/>
                </a:solidFill>
                <a:latin typeface="Proxima Nova"/>
                <a:ea typeface="Proxima Nova"/>
                <a:cs typeface="Proxima Nova"/>
                <a:sym typeface="Proxima Nova"/>
              </a:rPr>
              <a:t>mentorship and sponsorship: </a:t>
            </a:r>
            <a:r>
              <a:rPr lang="en" sz="1000">
                <a:solidFill>
                  <a:schemeClr val="dk1"/>
                </a:solidFill>
                <a:latin typeface="Proxima Nova"/>
                <a:ea typeface="Proxima Nova"/>
                <a:cs typeface="Proxima Nova"/>
                <a:sym typeface="Proxima Nova"/>
              </a:rPr>
              <a:t>This category covers our access to mentors, sponsors, and senior leaders—which has long-lasting implications for how successful we are in our careers.</a:t>
            </a:r>
            <a:endParaRPr/>
          </a:p>
        </p:txBody>
      </p:sp>
      <p:sp>
        <p:nvSpPr>
          <p:cNvPr id="898" name="Google Shape;898;ge1d5e45fb4_2_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e1d5e45fb4_2_54: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spcBef>
                <a:spcPts val="0"/>
              </a:spcBef>
              <a:spcAft>
                <a:spcPts val="0"/>
              </a:spcAft>
              <a:buNone/>
            </a:pPr>
            <a:r>
              <a:rPr lang="en" sz="1000">
                <a:solidFill>
                  <a:schemeClr val="dk1"/>
                </a:solidFill>
                <a:latin typeface="Proxima Nova"/>
                <a:ea typeface="Proxima Nova"/>
                <a:cs typeface="Proxima Nova"/>
                <a:sym typeface="Proxima Nova"/>
              </a:rPr>
              <a:t>We’re so glad you’re here. During our time together, we invite you to: </a:t>
            </a:r>
            <a:endParaRPr sz="1000">
              <a:solidFill>
                <a:schemeClr val="dk1"/>
              </a:solidFill>
              <a:latin typeface="Proxima Nova"/>
              <a:ea typeface="Proxima Nova"/>
              <a:cs typeface="Proxima Nova"/>
              <a:sym typeface="Proxima Nova"/>
            </a:endParaRPr>
          </a:p>
          <a:p>
            <a:pPr marL="457200" lvl="0" indent="-292100" algn="l" rtl="0">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Remove distractions—pause notifications on your phone and computer</a:t>
            </a:r>
            <a:endParaRPr sz="1000">
              <a:solidFill>
                <a:schemeClr val="dk1"/>
              </a:solidFill>
              <a:latin typeface="Proxima Nova"/>
              <a:ea typeface="Proxima Nova"/>
              <a:cs typeface="Proxima Nova"/>
              <a:sym typeface="Proxima Nova"/>
            </a:endParaRPr>
          </a:p>
          <a:p>
            <a:pPr marL="457200" lvl="0" indent="-292100" algn="l" rtl="0">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Get comfortable—take a moment to get water, some note-taking things, and anything you need to be prepared for this time together</a:t>
            </a:r>
            <a:endParaRPr sz="1000">
              <a:solidFill>
                <a:schemeClr val="dk1"/>
              </a:solidFill>
              <a:latin typeface="Proxima Nova"/>
              <a:ea typeface="Proxima Nova"/>
              <a:cs typeface="Proxima Nova"/>
              <a:sym typeface="Proxima Nova"/>
            </a:endParaRPr>
          </a:p>
          <a:p>
            <a:pPr marL="457200" lvl="0" indent="-292100" algn="l" rtl="0">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Find a space where you can talk openly—we’ll be in small group discussions throughout the workshop </a:t>
            </a:r>
            <a:endParaRPr sz="1000">
              <a:solidFill>
                <a:schemeClr val="dk1"/>
              </a:solidFill>
              <a:latin typeface="Proxima Nova"/>
              <a:ea typeface="Proxima Nova"/>
              <a:cs typeface="Proxima Nova"/>
              <a:sym typeface="Proxima Nova"/>
            </a:endParaRPr>
          </a:p>
          <a:p>
            <a:pPr marL="457200" lvl="0" indent="-292100" algn="l" rtl="0">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Ground yourself—take a breath, and do what you need to do to feel present </a:t>
            </a:r>
            <a:endParaRPr sz="1000">
              <a:solidFill>
                <a:schemeClr val="dk1"/>
              </a:solidFill>
              <a:latin typeface="Proxima Nova"/>
              <a:ea typeface="Proxima Nova"/>
              <a:cs typeface="Proxima Nova"/>
              <a:sym typeface="Proxima Nova"/>
            </a:endParaRPr>
          </a:p>
        </p:txBody>
      </p:sp>
      <p:sp>
        <p:nvSpPr>
          <p:cNvPr id="165" name="Google Shape;165;ge1d5e45fb4_2_54:notes"/>
          <p:cNvSpPr>
            <a:spLocks noGrp="1" noRot="1" noChangeAspect="1"/>
          </p:cNvSpPr>
          <p:nvPr>
            <p:ph type="sldImg" idx="2"/>
          </p:nvPr>
        </p:nvSpPr>
        <p:spPr>
          <a:xfrm>
            <a:off x="1143067" y="685799"/>
            <a:ext cx="4572548" cy="342899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e1d5e45fb4_2_559: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Fourth is </a:t>
            </a:r>
            <a:r>
              <a:rPr lang="en" sz="1000" b="1">
                <a:solidFill>
                  <a:schemeClr val="dk1"/>
                </a:solidFill>
                <a:latin typeface="Proxima Nova"/>
                <a:ea typeface="Proxima Nova"/>
                <a:cs typeface="Proxima Nova"/>
                <a:sym typeface="Proxima Nova"/>
              </a:rPr>
              <a:t>advancement and recognition:</a:t>
            </a:r>
            <a:r>
              <a:rPr lang="en" sz="1000">
                <a:solidFill>
                  <a:schemeClr val="dk1"/>
                </a:solidFill>
                <a:latin typeface="Proxima Nova"/>
                <a:ea typeface="Proxima Nova"/>
                <a:cs typeface="Proxima Nova"/>
                <a:sym typeface="Proxima Nova"/>
              </a:rPr>
              <a:t> This category includes recognition for ideas or contributions, or opportunities for advancement like high-profile projects or promotions.</a:t>
            </a:r>
            <a:endParaRPr/>
          </a:p>
        </p:txBody>
      </p:sp>
      <p:sp>
        <p:nvSpPr>
          <p:cNvPr id="919" name="Google Shape;919;ge1d5e45fb4_2_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e1d5e45fb4_2_570: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spcBef>
                <a:spcPts val="0"/>
              </a:spcBef>
              <a:spcAft>
                <a:spcPts val="0"/>
              </a:spcAft>
              <a:buClr>
                <a:schemeClr val="dk1"/>
              </a:buClr>
              <a:buSzPts val="1100"/>
              <a:buFont typeface="Arial"/>
              <a:buNone/>
            </a:pPr>
            <a:r>
              <a:rPr lang="en" sz="1000" b="1">
                <a:solidFill>
                  <a:schemeClr val="dk1"/>
                </a:solidFill>
                <a:latin typeface="Proxima Nova"/>
                <a:ea typeface="Proxima Nova"/>
                <a:cs typeface="Proxima Nova"/>
                <a:sym typeface="Proxima Nova"/>
              </a:rPr>
              <a:t>Finally, hiring:</a:t>
            </a:r>
            <a:r>
              <a:rPr lang="en" sz="1000">
                <a:solidFill>
                  <a:schemeClr val="dk1"/>
                </a:solidFill>
                <a:latin typeface="Proxima Nova"/>
                <a:ea typeface="Proxima Nova"/>
                <a:cs typeface="Proxima Nova"/>
                <a:sym typeface="Proxima Nova"/>
              </a:rPr>
              <a:t> This category explores experiences applying or interviewing for jobs.</a:t>
            </a:r>
            <a:endParaRPr/>
          </a:p>
        </p:txBody>
      </p:sp>
      <p:sp>
        <p:nvSpPr>
          <p:cNvPr id="940" name="Google Shape;940;ge1d5e45fb4_2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e1d5e45fb4_2_581: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None/>
            </a:pPr>
            <a:r>
              <a:rPr lang="en" sz="1000">
                <a:solidFill>
                  <a:schemeClr val="dk1"/>
                </a:solidFill>
                <a:latin typeface="Proxima Nova"/>
                <a:ea typeface="Proxima Nova"/>
                <a:cs typeface="Proxima Nova"/>
                <a:sym typeface="Proxima Nova"/>
              </a:rPr>
              <a:t>In this next exercise, you will look at how your privilege can show up in the workplace. You will read and explore statements that will be organized by the workplace categories we just talked about.</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sz="1000">
                <a:solidFill>
                  <a:schemeClr val="dk1"/>
                </a:solidFill>
                <a:latin typeface="Proxima Nova"/>
                <a:ea typeface="Proxima Nova"/>
                <a:cs typeface="Proxima Nova"/>
                <a:sym typeface="Proxima Nova"/>
              </a:rPr>
              <a:t>Similar to the last exercise, this is an exploration. It’s not an assessment, meaning you’re not going to get a privilege score. Some statements will reflect your experiences, and others will not. </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This list is meant to show you examples of how different identities experience privilege specifically at work—by no means is it exhaustive. </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The goal as you go through is to start to understand how your privileges influence your experiences in the workplace - and how others who don’t share those privileges have different experiences.</a:t>
            </a:r>
            <a:endParaRPr sz="1000">
              <a:solidFill>
                <a:schemeClr val="dk1"/>
              </a:solidFill>
              <a:latin typeface="Proxima Nova"/>
              <a:ea typeface="Proxima Nova"/>
              <a:cs typeface="Proxima Nova"/>
              <a:sym typeface="Proxima Nova"/>
            </a:endParaRPr>
          </a:p>
        </p:txBody>
      </p:sp>
      <p:sp>
        <p:nvSpPr>
          <p:cNvPr id="961" name="Google Shape;961;ge1d5e45fb4_2_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e1d5e45fb4_2_592: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lnSpc>
                <a:spcPct val="120000"/>
              </a:lnSpc>
              <a:spcBef>
                <a:spcPts val="0"/>
              </a:spcBef>
              <a:spcAft>
                <a:spcPts val="0"/>
              </a:spcAft>
              <a:buNone/>
            </a:pPr>
            <a:r>
              <a:rPr lang="en" sz="1000">
                <a:solidFill>
                  <a:schemeClr val="dk1"/>
                </a:solidFill>
                <a:latin typeface="Proxima Nova"/>
                <a:ea typeface="Proxima Nova"/>
                <a:cs typeface="Proxima Nova"/>
                <a:sym typeface="Proxima Nova"/>
              </a:rPr>
              <a:t>Here’s how this will work. </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(1) Similar to the last activity, you will add a check mark (✔) next to all of the privilege statements that apply to you for that category</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(2) After you’ve made your selections, learn more about a few of the selected statements by clicking LISTEN TO STORY or SEE DATA  for each statement.</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(3) You can navigate back and forth to read through each. Once you’ve finished learning more about your statements, move on to a new category and repeat.</a:t>
            </a:r>
            <a:endParaRPr sz="1000">
              <a:solidFill>
                <a:schemeClr val="dk1"/>
              </a:solidFill>
              <a:latin typeface="Proxima Nova"/>
              <a:ea typeface="Proxima Nova"/>
              <a:cs typeface="Proxima Nova"/>
              <a:sym typeface="Proxima Nova"/>
            </a:endParaRPr>
          </a:p>
          <a:p>
            <a:pPr marL="457200" lvl="0" indent="-292100" algn="l" rtl="0">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You can choose to start with whichever category you’d like, and if you’re not sure where to start – start with </a:t>
            </a:r>
            <a:r>
              <a:rPr lang="en" sz="1000" b="1">
                <a:solidFill>
                  <a:schemeClr val="dk1"/>
                </a:solidFill>
                <a:latin typeface="Proxima Nova"/>
                <a:ea typeface="Proxima Nova"/>
                <a:cs typeface="Proxima Nova"/>
                <a:sym typeface="Proxima Nova"/>
              </a:rPr>
              <a:t>Everyday Interactions</a:t>
            </a:r>
            <a:endParaRPr sz="1000">
              <a:solidFill>
                <a:schemeClr val="dk1"/>
              </a:solidFill>
              <a:latin typeface="Proxima Nova"/>
              <a:ea typeface="Proxima Nova"/>
              <a:cs typeface="Proxima Nova"/>
              <a:sym typeface="Proxima Nova"/>
            </a:endParaRPr>
          </a:p>
        </p:txBody>
      </p:sp>
      <p:sp>
        <p:nvSpPr>
          <p:cNvPr id="983" name="Google Shape;983;ge1d5e45fb4_2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ge1d5e45fb4_2_612: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lnSpc>
                <a:spcPct val="120000"/>
              </a:lnSpc>
              <a:spcBef>
                <a:spcPts val="0"/>
              </a:spcBef>
              <a:spcAft>
                <a:spcPts val="0"/>
              </a:spcAft>
              <a:buClr>
                <a:schemeClr val="dk1"/>
              </a:buClr>
              <a:buSzPts val="1100"/>
              <a:buFont typeface="Arial"/>
              <a:buNone/>
            </a:pPr>
            <a:r>
              <a:rPr lang="en" sz="1000" dirty="0">
                <a:solidFill>
                  <a:schemeClr val="dk1"/>
                </a:solidFill>
                <a:latin typeface="Proxima Nova"/>
                <a:ea typeface="Proxima Nova"/>
                <a:cs typeface="Proxima Nova"/>
                <a:sym typeface="Proxima Nova"/>
              </a:rPr>
              <a:t>You will spend the next 15 minutes individually exploring all five workplace categories on pages 17-68</a:t>
            </a:r>
            <a:endParaRPr sz="1000" dirty="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dirty="0">
                <a:solidFill>
                  <a:schemeClr val="dk1"/>
                </a:solidFill>
                <a:latin typeface="Proxima Nova"/>
                <a:ea typeface="Proxima Nova"/>
                <a:cs typeface="Proxima Nova"/>
                <a:sym typeface="Proxima Nova"/>
              </a:rPr>
              <a:t>Try to move to a new category every few minutes – this will help you make it through all five categories, even if you can’t fully explore all the statements in each category</a:t>
            </a:r>
            <a:endParaRPr sz="1000" dirty="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dirty="0">
                <a:solidFill>
                  <a:schemeClr val="dk1"/>
                </a:solidFill>
                <a:latin typeface="Proxima Nova"/>
                <a:ea typeface="Proxima Nova"/>
                <a:cs typeface="Proxima Nova"/>
                <a:sym typeface="Proxima Nova"/>
              </a:rPr>
              <a:t>Feel free to turn your camera off and turn it back on when you’re done</a:t>
            </a:r>
            <a:endParaRPr sz="1000" dirty="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20000"/>
              </a:lnSpc>
              <a:spcBef>
                <a:spcPts val="0"/>
              </a:spcBef>
              <a:spcAft>
                <a:spcPts val="0"/>
              </a:spcAft>
              <a:buClr>
                <a:schemeClr val="dk1"/>
              </a:buClr>
              <a:buSzPts val="1100"/>
              <a:buFont typeface="Arial"/>
              <a:buNone/>
            </a:pPr>
            <a:r>
              <a:rPr lang="en" sz="1000" dirty="0">
                <a:solidFill>
                  <a:schemeClr val="dk1"/>
                </a:solidFill>
                <a:latin typeface="Proxima Nova"/>
                <a:ea typeface="Proxima Nova"/>
                <a:cs typeface="Proxima Nova"/>
                <a:sym typeface="Proxima Nova"/>
              </a:rPr>
              <a:t>As you complete this activity, keep note of which stories or data stands out to you and why that might be. </a:t>
            </a:r>
            <a:endParaRPr sz="1000" dirty="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20000"/>
              </a:lnSpc>
              <a:spcBef>
                <a:spcPts val="0"/>
              </a:spcBef>
              <a:spcAft>
                <a:spcPts val="0"/>
              </a:spcAft>
              <a:buClr>
                <a:schemeClr val="dk1"/>
              </a:buClr>
              <a:buSzPts val="1100"/>
              <a:buFont typeface="Arial"/>
              <a:buNone/>
            </a:pPr>
            <a:r>
              <a:rPr lang="en" sz="1000" i="1" dirty="0">
                <a:solidFill>
                  <a:schemeClr val="dk1"/>
                </a:solidFill>
                <a:latin typeface="Proxima Nova"/>
                <a:ea typeface="Proxima Nova"/>
                <a:cs typeface="Proxima Nova"/>
                <a:sym typeface="Proxima Nova"/>
              </a:rPr>
              <a:t>[Set timer for 15 minutes, then nudge participants halfway through the allotted time]</a:t>
            </a:r>
            <a:endParaRPr sz="1000" i="1" dirty="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dirty="0">
              <a:solidFill>
                <a:schemeClr val="dk1"/>
              </a:solidFill>
              <a:latin typeface="Proxima Nova"/>
              <a:ea typeface="Proxima Nova"/>
              <a:cs typeface="Proxima Nova"/>
              <a:sym typeface="Proxima Nova"/>
            </a:endParaRPr>
          </a:p>
        </p:txBody>
      </p:sp>
      <p:sp>
        <p:nvSpPr>
          <p:cNvPr id="1011" name="Google Shape;1011;ge1d5e45fb4_2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e1d5e45fb4_0_161: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None/>
            </a:pPr>
            <a:r>
              <a:rPr lang="en" sz="1000">
                <a:solidFill>
                  <a:schemeClr val="dk1"/>
                </a:solidFill>
                <a:latin typeface="Proxima Nova"/>
                <a:ea typeface="Proxima Nova"/>
                <a:cs typeface="Proxima Nova"/>
                <a:sym typeface="Proxima Nova"/>
              </a:rPr>
              <a:t>Phew, I know that was a lot!</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sz="1000">
                <a:solidFill>
                  <a:schemeClr val="dk1"/>
                </a:solidFill>
                <a:latin typeface="Proxima Nova"/>
                <a:ea typeface="Proxima Nova"/>
                <a:cs typeface="Proxima Nova"/>
                <a:sym typeface="Proxima Nova"/>
              </a:rPr>
              <a:t>Now, we’ll move into our third breakout group discussion. </a:t>
            </a:r>
            <a:endParaRPr>
              <a:solidFill>
                <a:schemeClr val="dk1"/>
              </a:solidFill>
            </a:endParaRPr>
          </a:p>
          <a:p>
            <a:pPr marL="0" lvl="0" indent="0" algn="l" rtl="0">
              <a:lnSpc>
                <a:spcPct val="115000"/>
              </a:lnSpc>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 sz="1000">
                <a:solidFill>
                  <a:schemeClr val="dk1"/>
                </a:solidFill>
                <a:latin typeface="Proxima Nova"/>
                <a:ea typeface="Proxima Nova"/>
                <a:cs typeface="Proxima Nova"/>
                <a:sym typeface="Proxima Nova"/>
              </a:rPr>
              <a:t>The goal of this discussion is to understand the systemic barriers that hold people with traditionally marginalized identities back in the workplace.</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1000">
              <a:solidFill>
                <a:schemeClr val="dk1"/>
              </a:solidFill>
              <a:latin typeface="Proxima Nova"/>
              <a:ea typeface="Proxima Nova"/>
              <a:cs typeface="Proxima Nova"/>
              <a:sym typeface="Proxima Nova"/>
            </a:endParaRPr>
          </a:p>
        </p:txBody>
      </p:sp>
      <p:sp>
        <p:nvSpPr>
          <p:cNvPr id="1051" name="Google Shape;1051;ge1d5e45fb4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e1d5e45fb4_0_182: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The discussion questions are on page 69 of your Personal Workbook for you to reference – you’ll have 15 minutes for this discussion.</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000" i="1">
                <a:solidFill>
                  <a:schemeClr val="dk1"/>
                </a:solidFill>
                <a:latin typeface="Proxima Nova"/>
                <a:ea typeface="Proxima Nova"/>
                <a:cs typeface="Proxima Nova"/>
                <a:sym typeface="Proxima Nova"/>
              </a:rPr>
              <a:t>[Set timer for 15 minutes]</a:t>
            </a:r>
            <a:endParaRPr/>
          </a:p>
        </p:txBody>
      </p:sp>
      <p:sp>
        <p:nvSpPr>
          <p:cNvPr id="1078" name="Google Shape;1078;ge1d5e45fb4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ge1d5e45fb4_0_215: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Let’s take a quick look at the Active Allyship Framework before we move into a break.</a:t>
            </a:r>
            <a:endParaRPr sz="1000">
              <a:solidFill>
                <a:schemeClr val="dk1"/>
              </a:solidFill>
              <a:latin typeface="Proxima Nova"/>
              <a:ea typeface="Proxima Nova"/>
              <a:cs typeface="Proxima Nova"/>
              <a:sym typeface="Proxima Nova"/>
            </a:endParaRPr>
          </a:p>
          <a:p>
            <a:pPr marL="457200" lvl="0" indent="-292100" algn="l" rtl="0">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Earlier, we took a look at the privileges we hold, which is core to practicing allyship. </a:t>
            </a:r>
            <a:endParaRPr sz="1000">
              <a:solidFill>
                <a:schemeClr val="dk1"/>
              </a:solidFill>
              <a:latin typeface="Proxima Nova"/>
              <a:ea typeface="Proxima Nova"/>
              <a:cs typeface="Proxima Nova"/>
              <a:sym typeface="Proxima Nova"/>
            </a:endParaRPr>
          </a:p>
          <a:p>
            <a:pPr marL="457200" lvl="0" indent="-292100" algn="l" rtl="0">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We just dug into inequities that exist at work, meaning the problems at work. </a:t>
            </a:r>
            <a:endParaRPr sz="1000">
              <a:solidFill>
                <a:schemeClr val="dk1"/>
              </a:solidFill>
              <a:latin typeface="Proxima Nova"/>
              <a:ea typeface="Proxima Nova"/>
              <a:cs typeface="Proxima Nova"/>
              <a:sym typeface="Proxima Nova"/>
            </a:endParaRPr>
          </a:p>
          <a:p>
            <a:pPr marL="457200" lvl="0" indent="-292100" algn="l" rtl="0">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Next, we’ll spend time reflecting on your power at work and specific strategies and actions to take. </a:t>
            </a:r>
            <a:endParaRPr/>
          </a:p>
        </p:txBody>
      </p:sp>
      <p:sp>
        <p:nvSpPr>
          <p:cNvPr id="1121" name="Google Shape;1121;ge1d5e45fb4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gf7dfce8cbf_0_0: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Now, we’ll move into a 10 minute break. When we come back, we’ll jump into discovering our power.</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000" i="1">
                <a:solidFill>
                  <a:schemeClr val="dk1"/>
                </a:solidFill>
                <a:latin typeface="Proxima Nova"/>
                <a:ea typeface="Proxima Nova"/>
                <a:cs typeface="Proxima Nova"/>
                <a:sym typeface="Proxima Nova"/>
              </a:rPr>
              <a:t>[Set timer for 10 minutes and tell participants a particular time to come back to the main room]</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a:p>
        </p:txBody>
      </p:sp>
      <p:sp>
        <p:nvSpPr>
          <p:cNvPr id="1150" name="Google Shape;1150;gf7dfce8c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ge1d5e45fb4_2_890: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lnSpc>
                <a:spcPct val="138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Now, let's jump in and start discovering the power we have in the workplace</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r>
              <a:rPr lang="en" sz="1000">
                <a:latin typeface="Proxima Nova"/>
                <a:ea typeface="Proxima Nova"/>
                <a:cs typeface="Proxima Nova"/>
                <a:sym typeface="Proxima Nova"/>
              </a:rPr>
              <a:t>.</a:t>
            </a:r>
            <a:endParaRPr sz="1000">
              <a:latin typeface="Proxima Nova"/>
              <a:ea typeface="Proxima Nova"/>
              <a:cs typeface="Proxima Nova"/>
              <a:sym typeface="Proxima Nova"/>
            </a:endParaRPr>
          </a:p>
          <a:p>
            <a:pPr marL="0" lvl="0" indent="0" algn="l" rtl="0">
              <a:spcBef>
                <a:spcPts val="0"/>
              </a:spcBef>
              <a:spcAft>
                <a:spcPts val="0"/>
              </a:spcAft>
              <a:buNone/>
            </a:pPr>
            <a:endParaRPr/>
          </a:p>
        </p:txBody>
      </p:sp>
      <p:sp>
        <p:nvSpPr>
          <p:cNvPr id="1171" name="Google Shape;1171;ge1d5e45fb4_2_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1d5e45fb4_2_70: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This workshop will run for four hours </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Like we are now, we’ll be on </a:t>
            </a:r>
            <a:r>
              <a:rPr lang="en" sz="1000">
                <a:solidFill>
                  <a:schemeClr val="dk1"/>
                </a:solidFill>
                <a:highlight>
                  <a:srgbClr val="FFFF00"/>
                </a:highlight>
                <a:latin typeface="Proxima Nova"/>
                <a:ea typeface="Proxima Nova"/>
                <a:cs typeface="Proxima Nova"/>
                <a:sym typeface="Proxima Nova"/>
              </a:rPr>
              <a:t>[insert video conferencing software] </a:t>
            </a:r>
            <a:r>
              <a:rPr lang="en" sz="1000">
                <a:solidFill>
                  <a:schemeClr val="dk1"/>
                </a:solidFill>
                <a:latin typeface="Proxima Nova"/>
                <a:ea typeface="Proxima Nova"/>
                <a:cs typeface="Proxima Nova"/>
                <a:sym typeface="Proxima Nova"/>
              </a:rPr>
              <a:t>for both sessions, and you will use a Personal Workbook for all workshop activities. [Co-moderator] is going to drop a link into the chat for you to access the workbook on your own computers, if you haven’t already. Throughout the workshop, we’ll let you know when to switch  to the workbook.</a:t>
            </a:r>
            <a:endParaRPr sz="1000">
              <a:solidFill>
                <a:schemeClr val="dk1"/>
              </a:solidFill>
              <a:latin typeface="Proxima Nova"/>
              <a:ea typeface="Proxima Nova"/>
              <a:cs typeface="Proxima Nova"/>
              <a:sym typeface="Proxima Nova"/>
            </a:endParaRPr>
          </a:p>
          <a:p>
            <a:pPr marL="457200" lvl="0" indent="-292100" algn="l" rtl="0">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The workbook is stored locally on your computer so your responses are private and only you have access to them</a:t>
            </a:r>
            <a:endParaRPr sz="1000">
              <a:solidFill>
                <a:schemeClr val="dk1"/>
              </a:solidFill>
              <a:latin typeface="Proxima Nova"/>
              <a:ea typeface="Proxima Nova"/>
              <a:cs typeface="Proxima Nova"/>
              <a:sym typeface="Proxima Nova"/>
            </a:endParaRPr>
          </a:p>
          <a:p>
            <a:pPr marL="457200" lvl="0" indent="-292100" algn="l" rtl="0">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Your responses will save even if you close the link, but during the duration of the program, both the workshop and follow-up sessions, do not clear your cache on your internet browser</a:t>
            </a:r>
            <a:endParaRPr sz="1000">
              <a:solidFill>
                <a:schemeClr val="dk1"/>
              </a:solidFill>
              <a:latin typeface="Proxima Nova"/>
              <a:ea typeface="Proxima Nova"/>
              <a:cs typeface="Proxima Nova"/>
              <a:sym typeface="Proxima Nova"/>
            </a:endParaRPr>
          </a:p>
          <a:p>
            <a:pPr marL="457200" lvl="0" indent="-292100" algn="l" rtl="0">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Finally, you can navigate the workbook a few different ways:</a:t>
            </a:r>
            <a:endParaRPr sz="1000">
              <a:solidFill>
                <a:schemeClr val="dk1"/>
              </a:solidFill>
              <a:latin typeface="Proxima Nova"/>
              <a:ea typeface="Proxima Nova"/>
              <a:cs typeface="Proxima Nova"/>
              <a:sym typeface="Proxima Nova"/>
            </a:endParaRPr>
          </a:p>
          <a:p>
            <a:pPr marL="914400" lvl="1" indent="-292100" algn="l" rtl="0">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Tap the arrows on the left and right side of the page, </a:t>
            </a:r>
            <a:endParaRPr sz="1000">
              <a:solidFill>
                <a:schemeClr val="dk1"/>
              </a:solidFill>
              <a:latin typeface="Proxima Nova"/>
              <a:ea typeface="Proxima Nova"/>
              <a:cs typeface="Proxima Nova"/>
              <a:sym typeface="Proxima Nova"/>
            </a:endParaRPr>
          </a:p>
          <a:p>
            <a:pPr marL="914400" lvl="1" indent="-292100" algn="l" rtl="0">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Use the navigation bar on the left</a:t>
            </a:r>
            <a:endParaRPr sz="1000">
              <a:solidFill>
                <a:schemeClr val="dk1"/>
              </a:solidFill>
              <a:latin typeface="Proxima Nova"/>
              <a:ea typeface="Proxima Nova"/>
              <a:cs typeface="Proxima Nova"/>
              <a:sym typeface="Proxima Nova"/>
            </a:endParaRPr>
          </a:p>
          <a:p>
            <a:pPr marL="914400" lvl="1" indent="-292100" algn="l" rtl="0">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Or type the page number in the “Go to page” box.</a:t>
            </a:r>
            <a:endParaRPr sz="1000">
              <a:solidFill>
                <a:schemeClr val="dk1"/>
              </a:solidFill>
              <a:latin typeface="Proxima Nova"/>
              <a:ea typeface="Proxima Nova"/>
              <a:cs typeface="Proxima Nova"/>
              <a:sym typeface="Proxima Nova"/>
            </a:endParaRPr>
          </a:p>
          <a:p>
            <a:pPr marL="914400" lvl="1" indent="-292100" algn="l" rtl="0">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 </a:t>
            </a:r>
            <a:endParaRPr sz="1000">
              <a:solidFill>
                <a:schemeClr val="dk1"/>
              </a:solidFill>
              <a:highlight>
                <a:srgbClr val="FFFF00"/>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highlight>
                <a:srgbClr val="FFFF00"/>
              </a:highlight>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[Drop this link into the chat:</a:t>
            </a:r>
            <a:r>
              <a:rPr lang="en" sz="1000" u="sng">
                <a:solidFill>
                  <a:srgbClr val="1155CC"/>
                </a:solid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 leanin.org/participant</a:t>
            </a:r>
            <a:r>
              <a:rPr lang="en" sz="1000">
                <a:solidFill>
                  <a:schemeClr val="dk1"/>
                </a:solidFill>
                <a:latin typeface="Proxima Nova"/>
                <a:ea typeface="Proxima Nova"/>
                <a:cs typeface="Proxima Nova"/>
                <a:sym typeface="Proxima Nova"/>
              </a:rPr>
              <a:t> </a:t>
            </a:r>
            <a:r>
              <a:rPr lang="en" sz="1000" i="1">
                <a:solidFill>
                  <a:schemeClr val="dk1"/>
                </a:solidFill>
                <a:latin typeface="Proxima Nova"/>
                <a:ea typeface="Proxima Nova"/>
                <a:cs typeface="Proxima Nova"/>
                <a:sym typeface="Proxima Nova"/>
              </a:rPr>
              <a:t>Pause for a few moments while participants access their Participant Workbook]</a:t>
            </a:r>
            <a:endParaRPr sz="1000" i="1">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highlight>
                <a:srgbClr val="FFFF00"/>
              </a:highlight>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The first half of this workshop, we’re going to focus on developing a shared understanding of allyship. So we’ll learn about: </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What allyship is—and isn’t</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Unpacking our personal privilege in and outside of work</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Learning about the inequities that impact people with less privilege at work</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During the second half, we’ll jumpstart your allyship journey by </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Discovering what power we have to enact change at work</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Learning specific actions to practice allyship </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Closing by reviewing the Active Allyship Framework—a framework that we’ll explore throughout the program and that you’ll use in the follow-up sessions.</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In your follow-up sessions, you’ll continue meeting with your small group to explore new allyship strategies and practice filling out your own Active Allyship Framework </a:t>
            </a:r>
            <a:endParaRPr sz="1000">
              <a:solidFill>
                <a:schemeClr val="dk1"/>
              </a:solidFill>
              <a:latin typeface="Proxima Nova"/>
              <a:ea typeface="Proxima Nova"/>
              <a:cs typeface="Proxima Nova"/>
              <a:sym typeface="Proxima Nova"/>
            </a:endParaRPr>
          </a:p>
        </p:txBody>
      </p:sp>
      <p:sp>
        <p:nvSpPr>
          <p:cNvPr id="190" name="Google Shape;190;ge1d5e45fb4_2_70:notes"/>
          <p:cNvSpPr>
            <a:spLocks noGrp="1" noRot="1" noChangeAspect="1"/>
          </p:cNvSpPr>
          <p:nvPr>
            <p:ph type="sldImg" idx="2"/>
          </p:nvPr>
        </p:nvSpPr>
        <p:spPr>
          <a:xfrm>
            <a:off x="1143067" y="685799"/>
            <a:ext cx="4572548" cy="342899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ge1d5e45fb4_0_340: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To start, what do we mean by power?</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For the purposes of this workshop, we’ll be defining power as your ability to make an impact at work. When we leverage that power to help others, we can begin showing up as effective allies at work. </a:t>
            </a:r>
            <a:endParaRPr/>
          </a:p>
        </p:txBody>
      </p:sp>
      <p:sp>
        <p:nvSpPr>
          <p:cNvPr id="1196" name="Google Shape;1196;ge1d5e45fb4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ge1d5e45fb4_0_355: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None/>
            </a:pPr>
            <a:r>
              <a:rPr lang="en" sz="1000">
                <a:solidFill>
                  <a:schemeClr val="dk1"/>
                </a:solidFill>
                <a:latin typeface="Proxima Nova"/>
                <a:ea typeface="Proxima Nova"/>
                <a:cs typeface="Proxima Nova"/>
                <a:sym typeface="Proxima Nova"/>
              </a:rPr>
              <a:t>Power can be influenced by a number of factors - including but not limited to our position at work, our privileges, and our relationships. </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For the purposes of this workshop we’ll be focusing on </a:t>
            </a:r>
            <a:r>
              <a:rPr lang="en" sz="1000" b="1">
                <a:solidFill>
                  <a:schemeClr val="dk1"/>
                </a:solidFill>
                <a:latin typeface="Proxima Nova"/>
                <a:ea typeface="Proxima Nova"/>
                <a:cs typeface="Proxima Nova"/>
                <a:sym typeface="Proxima Nova"/>
              </a:rPr>
              <a:t>positional power - the power you have that’s based on your role and level.</a:t>
            </a:r>
            <a:endParaRPr sz="1000" b="1">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That often means that as you become more senior, you have more power to enact change and influence company culture.</a:t>
            </a:r>
            <a:endParaRPr sz="1000">
              <a:solidFill>
                <a:schemeClr val="dk1"/>
              </a:solidFill>
              <a:latin typeface="Proxima Nova"/>
              <a:ea typeface="Proxima Nova"/>
              <a:cs typeface="Proxima Nova"/>
              <a:sym typeface="Proxima Nova"/>
            </a:endParaRPr>
          </a:p>
        </p:txBody>
      </p:sp>
      <p:sp>
        <p:nvSpPr>
          <p:cNvPr id="1215" name="Google Shape;1215;ge1d5e45fb4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e1d5e45fb4_0_366: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None/>
            </a:pPr>
            <a:r>
              <a:rPr lang="en" sz="1000">
                <a:solidFill>
                  <a:schemeClr val="dk1"/>
                </a:solidFill>
                <a:latin typeface="Proxima Nova"/>
                <a:ea typeface="Proxima Nova"/>
                <a:cs typeface="Proxima Nova"/>
                <a:sym typeface="Proxima Nova"/>
              </a:rPr>
              <a:t>And it’s important to remember </a:t>
            </a:r>
            <a:r>
              <a:rPr lang="en" sz="1000" b="1">
                <a:solidFill>
                  <a:schemeClr val="dk1"/>
                </a:solidFill>
                <a:latin typeface="Proxima Nova"/>
                <a:ea typeface="Proxima Nova"/>
                <a:cs typeface="Proxima Nova"/>
                <a:sym typeface="Proxima Nova"/>
              </a:rPr>
              <a:t>we all have forms of power. </a:t>
            </a:r>
            <a:endParaRPr sz="1000" b="1">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Often, we underestimate our power and the impact it can have, especially when we're earlier in our careers or not as senior. But participation across levels of an organization can make a big difference. </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Maybe you aren't a hiring manager, but you do participate in the interview process. </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Maybe you don't run a large team, but you do run weekly meetings with a lot of attendees. </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Or maybe you don't make decisions about workplace facilities, but you have a friendly relationship with the person who picks the location for informal social events. </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sz="1000">
                <a:solidFill>
                  <a:schemeClr val="dk1"/>
                </a:solidFill>
                <a:latin typeface="Proxima Nova"/>
                <a:ea typeface="Proxima Nova"/>
                <a:cs typeface="Proxima Nova"/>
                <a:sym typeface="Proxima Nova"/>
              </a:rPr>
              <a:t>MODERATOR PERSONALIZATION: This is a great place to customize examples of power to your particular workplace. </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sz="1000">
                <a:solidFill>
                  <a:schemeClr val="dk1"/>
                </a:solidFill>
                <a:latin typeface="Proxima Nova"/>
                <a:ea typeface="Proxima Nova"/>
                <a:cs typeface="Proxima Nova"/>
                <a:sym typeface="Proxima Nova"/>
              </a:rPr>
              <a:t>Participation at all levels of an organization can make a big difference. </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In fact, research shows that when employees </a:t>
            </a:r>
            <a:r>
              <a:rPr lang="en" sz="1000" b="1">
                <a:solidFill>
                  <a:schemeClr val="dk1"/>
                </a:solidFill>
                <a:latin typeface="Proxima Nova"/>
                <a:ea typeface="Proxima Nova"/>
                <a:cs typeface="Proxima Nova"/>
                <a:sym typeface="Proxima Nova"/>
              </a:rPr>
              <a:t>at all levels</a:t>
            </a:r>
            <a:r>
              <a:rPr lang="en" sz="1000">
                <a:solidFill>
                  <a:schemeClr val="dk1"/>
                </a:solidFill>
                <a:latin typeface="Proxima Nova"/>
                <a:ea typeface="Proxima Nova"/>
                <a:cs typeface="Proxima Nova"/>
                <a:sym typeface="Proxima Nova"/>
              </a:rPr>
              <a:t> are invested in organizational change and act as change agents, the new behaviors stand more chance of becoming shared values and parts of the culture</a:t>
            </a:r>
            <a:endParaRPr sz="1000">
              <a:solidFill>
                <a:schemeClr val="dk1"/>
              </a:solidFill>
              <a:latin typeface="Proxima Nova"/>
              <a:ea typeface="Proxima Nova"/>
              <a:cs typeface="Proxima Nova"/>
              <a:sym typeface="Proxima Nova"/>
            </a:endParaRPr>
          </a:p>
        </p:txBody>
      </p:sp>
      <p:sp>
        <p:nvSpPr>
          <p:cNvPr id="1234" name="Google Shape;1234;ge1d5e45fb4_0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ge1d5e45fb4_0_323: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lnSpc>
                <a:spcPct val="138000"/>
              </a:lnSpc>
              <a:spcBef>
                <a:spcPts val="0"/>
              </a:spcBef>
              <a:spcAft>
                <a:spcPts val="0"/>
              </a:spcAft>
              <a:buNone/>
            </a:pPr>
            <a:r>
              <a:rPr lang="en" sz="1000">
                <a:solidFill>
                  <a:schemeClr val="dk1"/>
                </a:solidFill>
                <a:latin typeface="Proxima Nova"/>
                <a:ea typeface="Proxima Nova"/>
                <a:cs typeface="Proxima Nova"/>
                <a:sym typeface="Proxima Nova"/>
              </a:rPr>
              <a:t>Now that we’ve defined power, we’ll brainstorm what opportunities we each have at work, using the same workplace categories that we explored earlier. These were:</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a:solidFill>
                <a:schemeClr val="dk1"/>
              </a:solidFill>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Everyday interactions</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Workplace norms and expectations</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Mentorship and sponsorship</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Advancement and recognition</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Hiring</a:t>
            </a:r>
            <a:endParaRPr sz="1000">
              <a:solidFill>
                <a:schemeClr val="dk1"/>
              </a:solidFill>
              <a:latin typeface="Proxima Nova"/>
              <a:ea typeface="Proxima Nova"/>
              <a:cs typeface="Proxima Nova"/>
              <a:sym typeface="Proxima Nova"/>
            </a:endParaRPr>
          </a:p>
        </p:txBody>
      </p:sp>
      <p:sp>
        <p:nvSpPr>
          <p:cNvPr id="1253" name="Google Shape;1253;ge1d5e45fb4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ge1d5e45fb4_0_376: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Now you will turn to page 71 in your Personal Workbook and respond to the prompts provided on pages 71–75 </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Through this exercise you will be identifying your power through the lens of the decisions you make or tasks you work on. </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We have provided a few thought starters at the bottom of each slide in your workbook, if you feel stuck</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You’ll have 5 minutes to go through all 5 categories – try to write something for each category</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Feel free to turn off your videos for this activity, and turn them back on when you’re done.</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As you complete this activity, think about a type of power that you’d never thought of before, and how it might be used to practice allyship.</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p:txBody>
      </p:sp>
      <p:sp>
        <p:nvSpPr>
          <p:cNvPr id="1280" name="Google Shape;1280;ge1d5e45fb4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Google Shape;1319;ge1d5e45fb4_0_407: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Now, we're going to move into breakout groups to discuss the journal prompts.</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The goal is to understand your power to enact change in your organization. Remember to create space for everyone in your breakout group to share.</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p:txBody>
      </p:sp>
      <p:sp>
        <p:nvSpPr>
          <p:cNvPr id="1320" name="Google Shape;1320;ge1d5e45fb4_0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5"/>
        <p:cNvGrpSpPr/>
        <p:nvPr/>
      </p:nvGrpSpPr>
      <p:grpSpPr>
        <a:xfrm>
          <a:off x="0" y="0"/>
          <a:ext cx="0" cy="0"/>
          <a:chOff x="0" y="0"/>
          <a:chExt cx="0" cy="0"/>
        </a:xfrm>
      </p:grpSpPr>
      <p:sp>
        <p:nvSpPr>
          <p:cNvPr id="1346" name="Google Shape;1346;ge1d5e45fb4_0_447: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Turn to page 77 in your Personal Workbook to get started.</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You’ll have about 15 minutes to discuss</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sz="1000" i="1">
                <a:solidFill>
                  <a:schemeClr val="dk1"/>
                </a:solidFill>
                <a:latin typeface="Proxima Nova"/>
                <a:ea typeface="Proxima Nova"/>
                <a:cs typeface="Proxima Nova"/>
                <a:sym typeface="Proxima Nova"/>
              </a:rPr>
              <a:t>[Set timer for 15 min]</a:t>
            </a:r>
            <a:endParaRPr/>
          </a:p>
        </p:txBody>
      </p:sp>
      <p:sp>
        <p:nvSpPr>
          <p:cNvPr id="1347" name="Google Shape;1347;ge1d5e45fb4_0_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8"/>
        <p:cNvGrpSpPr/>
        <p:nvPr/>
      </p:nvGrpSpPr>
      <p:grpSpPr>
        <a:xfrm>
          <a:off x="0" y="0"/>
          <a:ext cx="0" cy="0"/>
          <a:chOff x="0" y="0"/>
          <a:chExt cx="0" cy="0"/>
        </a:xfrm>
      </p:grpSpPr>
      <p:sp>
        <p:nvSpPr>
          <p:cNvPr id="1389" name="Google Shape;1389;ge1d5e45fb4_0_480: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spcBef>
                <a:spcPts val="0"/>
              </a:spcBef>
              <a:spcAft>
                <a:spcPts val="0"/>
              </a:spcAft>
              <a:buNone/>
            </a:pPr>
            <a:r>
              <a:rPr lang="en" sz="1000">
                <a:solidFill>
                  <a:schemeClr val="dk1"/>
                </a:solidFill>
                <a:latin typeface="Proxima Nova"/>
                <a:ea typeface="Proxima Nova"/>
                <a:cs typeface="Proxima Nova"/>
                <a:sym typeface="Proxima Nova"/>
              </a:rPr>
              <a:t>Welcome back – I hope your discussions were fruitful. </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1000">
                <a:solidFill>
                  <a:schemeClr val="dk1"/>
                </a:solidFill>
                <a:latin typeface="Proxima Nova"/>
                <a:ea typeface="Proxima Nova"/>
                <a:cs typeface="Proxima Nova"/>
                <a:sym typeface="Proxima Nova"/>
              </a:rPr>
              <a:t>Let’s take another quick look at the framework. </a:t>
            </a:r>
            <a:endParaRPr sz="1000">
              <a:solidFill>
                <a:schemeClr val="dk1"/>
              </a:solidFill>
              <a:latin typeface="Proxima Nova"/>
              <a:ea typeface="Proxima Nova"/>
              <a:cs typeface="Proxima Nova"/>
              <a:sym typeface="Proxima Nova"/>
            </a:endParaRPr>
          </a:p>
          <a:p>
            <a:pPr marL="457200" lvl="0" indent="-292100" algn="l" rtl="0">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You just reflected on and discussed your positional power, or the ability you have to enact change at work. </a:t>
            </a:r>
            <a:endParaRPr sz="1000">
              <a:solidFill>
                <a:schemeClr val="dk1"/>
              </a:solidFill>
              <a:latin typeface="Proxima Nova"/>
              <a:ea typeface="Proxima Nova"/>
              <a:cs typeface="Proxima Nova"/>
              <a:sym typeface="Proxima Nova"/>
            </a:endParaRPr>
          </a:p>
          <a:p>
            <a:pPr marL="457200" lvl="0" indent="-292100" algn="l" rtl="0">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Situated within the Active Allyship Framework, you can see it as another way to spark allyship. It helps articulate what opportunities you have and how you are positioned to be most effective. </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p:txBody>
      </p:sp>
      <p:sp>
        <p:nvSpPr>
          <p:cNvPr id="1390" name="Google Shape;1390;ge1d5e45fb4_0_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7"/>
        <p:cNvGrpSpPr/>
        <p:nvPr/>
      </p:nvGrpSpPr>
      <p:grpSpPr>
        <a:xfrm>
          <a:off x="0" y="0"/>
          <a:ext cx="0" cy="0"/>
          <a:chOff x="0" y="0"/>
          <a:chExt cx="0" cy="0"/>
        </a:xfrm>
      </p:grpSpPr>
      <p:sp>
        <p:nvSpPr>
          <p:cNvPr id="1418" name="Google Shape;1418;ge1d5e45fb4_2_1072: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We’ll spend the next part of the workshop exploring the specific strategies and actions we can take to practice allyship effectively.</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p:txBody>
      </p:sp>
      <p:sp>
        <p:nvSpPr>
          <p:cNvPr id="1419" name="Google Shape;1419;ge1d5e45fb4_2_10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ge1d5e45fb4_2_1088: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None/>
            </a:pPr>
            <a:r>
              <a:rPr lang="en-US" sz="1000" dirty="0">
                <a:solidFill>
                  <a:schemeClr val="dk1"/>
                </a:solidFill>
                <a:latin typeface="Proxima Nova"/>
                <a:ea typeface="Proxima Nova"/>
                <a:cs typeface="Proxima Nova"/>
                <a:sym typeface="Proxima Nova"/>
              </a:rPr>
              <a:t>To start, we’ll watch a short video about the framework for understanding the strategies and actions we’re about to dive into.</a:t>
            </a:r>
          </a:p>
          <a:p>
            <a:pPr marL="457200" lvl="0" indent="-292100" algn="l" rtl="0">
              <a:lnSpc>
                <a:spcPct val="115000"/>
              </a:lnSpc>
              <a:spcBef>
                <a:spcPts val="0"/>
              </a:spcBef>
              <a:spcAft>
                <a:spcPts val="0"/>
              </a:spcAft>
              <a:buClr>
                <a:schemeClr val="dk1"/>
              </a:buClr>
              <a:buSzPts val="1000"/>
              <a:buFont typeface="Proxima Nova"/>
              <a:buChar char="●"/>
            </a:pPr>
            <a:r>
              <a:rPr lang="en-US" sz="1000" dirty="0">
                <a:solidFill>
                  <a:schemeClr val="dk1"/>
                </a:solidFill>
                <a:latin typeface="Proxima Nova"/>
                <a:ea typeface="Proxima Nova"/>
                <a:cs typeface="Proxima Nova"/>
                <a:sym typeface="Proxima Nova"/>
              </a:rPr>
              <a:t>While you’re watching the video, think about what type of allyship action you’re drawn to most</a:t>
            </a:r>
          </a:p>
          <a:p>
            <a:pPr marL="0" lvl="0" indent="0" algn="l" rtl="0">
              <a:lnSpc>
                <a:spcPct val="115000"/>
              </a:lnSpc>
              <a:spcBef>
                <a:spcPts val="0"/>
              </a:spcBef>
              <a:spcAft>
                <a:spcPts val="0"/>
              </a:spcAft>
              <a:buNone/>
            </a:pPr>
            <a:endParaRPr lang="en-US" sz="1000" dirty="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US" sz="1000" i="1" dirty="0">
                <a:solidFill>
                  <a:schemeClr val="dk1"/>
                </a:solidFill>
                <a:latin typeface="Proxima Nova"/>
                <a:ea typeface="Proxima Nova"/>
                <a:cs typeface="Proxima Nova"/>
                <a:sym typeface="Proxima Nova"/>
              </a:rPr>
              <a:t>If you have any issues playing this video in the presentation, you can play the video here: </a:t>
            </a:r>
            <a:r>
              <a:rPr lang="en-US" sz="1100" b="0" i="1" u="sng" strike="noStrike" cap="none" dirty="0">
                <a:solidFill>
                  <a:srgbClr val="000000"/>
                </a:solidFill>
                <a:effectLst/>
                <a:latin typeface="Arial"/>
                <a:ea typeface="Arial"/>
                <a:cs typeface="Arial"/>
                <a:sym typeface="Arial"/>
                <a:hlinkClick r:id="rId3"/>
              </a:rPr>
              <a:t>https://youtu.be/f3f_pHYo2rM</a:t>
            </a:r>
            <a:endParaRPr lang="en-US" sz="1000" i="1" dirty="0">
              <a:solidFill>
                <a:schemeClr val="dk1"/>
              </a:solidFill>
              <a:latin typeface="Proxima Nova"/>
              <a:ea typeface="Proxima Nova"/>
              <a:cs typeface="Proxima Nova"/>
              <a:sym typeface="Proxima Nova"/>
            </a:endParaRPr>
          </a:p>
        </p:txBody>
      </p:sp>
      <p:sp>
        <p:nvSpPr>
          <p:cNvPr id="1667" name="Google Shape;1667;ge1d5e45fb4_2_1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1d5e45fb4_2_85: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spcBef>
                <a:spcPts val="0"/>
              </a:spcBef>
              <a:spcAft>
                <a:spcPts val="0"/>
              </a:spcAft>
              <a:buNone/>
            </a:pPr>
            <a:r>
              <a:rPr lang="en" sz="1000" dirty="0">
                <a:solidFill>
                  <a:schemeClr val="dk1"/>
                </a:solidFill>
                <a:latin typeface="Proxima Nova"/>
                <a:ea typeface="Proxima Nova"/>
                <a:cs typeface="Proxima Nova"/>
                <a:sym typeface="Proxima Nova"/>
              </a:rPr>
              <a:t>So to get us going, I’d like to invite you to drop in the chat what motivates you to learn about or practice allyship.</a:t>
            </a:r>
            <a:endParaRPr sz="1000" dirty="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dirty="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000" dirty="0">
                <a:solidFill>
                  <a:schemeClr val="dk1"/>
                </a:solidFill>
                <a:latin typeface="Proxima Nova"/>
                <a:ea typeface="Proxima Nova"/>
                <a:cs typeface="Proxima Nova"/>
                <a:sym typeface="Proxima Nova"/>
              </a:rPr>
              <a:t>There’s no right answer – everyone comes to the table with different ideas and motivations for practicing allyship.</a:t>
            </a:r>
            <a:endParaRPr sz="1000" dirty="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dirty="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000" i="1" dirty="0">
                <a:solidFill>
                  <a:schemeClr val="dk1"/>
                </a:solidFill>
                <a:latin typeface="Proxima Nova"/>
                <a:ea typeface="Proxima Nova"/>
                <a:cs typeface="Proxima Nova"/>
                <a:sym typeface="Proxima Nova"/>
              </a:rPr>
              <a:t>[Pause a few moments to let participants put answers in the chat. Then, read out a few examples]</a:t>
            </a:r>
            <a:endParaRPr sz="1000" dirty="0">
              <a:latin typeface="Proxima Nova"/>
              <a:ea typeface="Proxima Nova"/>
              <a:cs typeface="Proxima Nova"/>
              <a:sym typeface="Proxima Nova"/>
            </a:endParaRPr>
          </a:p>
          <a:p>
            <a:pPr marL="0" lvl="0" indent="0" algn="l" rtl="0">
              <a:spcBef>
                <a:spcPts val="0"/>
              </a:spcBef>
              <a:spcAft>
                <a:spcPts val="0"/>
              </a:spcAft>
              <a:buNone/>
            </a:pPr>
            <a:endParaRPr dirty="0"/>
          </a:p>
        </p:txBody>
      </p:sp>
      <p:sp>
        <p:nvSpPr>
          <p:cNvPr id="214" name="Google Shape;214;ge1d5e45fb4_2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
        <p:cNvGrpSpPr/>
        <p:nvPr/>
      </p:nvGrpSpPr>
      <p:grpSpPr>
        <a:xfrm>
          <a:off x="0" y="0"/>
          <a:ext cx="0" cy="0"/>
          <a:chOff x="0" y="0"/>
          <a:chExt cx="0" cy="0"/>
        </a:xfrm>
      </p:grpSpPr>
      <p:sp>
        <p:nvSpPr>
          <p:cNvPr id="1463" name="Google Shape;1463;ge1d5e45fb4_2_1098: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In this program, there are five overarching strategies for practicing allyship, and a variety of specific actions to take under each one. </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Today during this workshop, we’ll explore two of the five strategies.</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p:txBody>
      </p:sp>
      <p:sp>
        <p:nvSpPr>
          <p:cNvPr id="1464" name="Google Shape;1464;ge1d5e45fb4_2_1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8"/>
        <p:cNvGrpSpPr/>
        <p:nvPr/>
      </p:nvGrpSpPr>
      <p:grpSpPr>
        <a:xfrm>
          <a:off x="0" y="0"/>
          <a:ext cx="0" cy="0"/>
          <a:chOff x="0" y="0"/>
          <a:chExt cx="0" cy="0"/>
        </a:xfrm>
      </p:grpSpPr>
      <p:sp>
        <p:nvSpPr>
          <p:cNvPr id="1489" name="Google Shape;1489;ge1d5e45fb4_0_510: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And in each of the follow-up sessions, we’ll tackle the other three</a:t>
            </a:r>
            <a:endParaRPr/>
          </a:p>
        </p:txBody>
      </p:sp>
      <p:sp>
        <p:nvSpPr>
          <p:cNvPr id="1490" name="Google Shape;1490;ge1d5e45fb4_0_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
        <p:cNvGrpSpPr/>
        <p:nvPr/>
      </p:nvGrpSpPr>
      <p:grpSpPr>
        <a:xfrm>
          <a:off x="0" y="0"/>
          <a:ext cx="0" cy="0"/>
          <a:chOff x="0" y="0"/>
          <a:chExt cx="0" cy="0"/>
        </a:xfrm>
      </p:grpSpPr>
      <p:sp>
        <p:nvSpPr>
          <p:cNvPr id="1515" name="Google Shape;1515;ge1d5e45fb4_2_1131: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None/>
            </a:pPr>
            <a:r>
              <a:rPr lang="en" sz="1000">
                <a:solidFill>
                  <a:schemeClr val="dk1"/>
                </a:solidFill>
                <a:latin typeface="Proxima Nova"/>
                <a:ea typeface="Proxima Nova"/>
                <a:cs typeface="Proxima Nova"/>
                <a:sym typeface="Proxima Nova"/>
              </a:rPr>
              <a:t>The actions under each strategy fall under the framework for the types of allyship actions we can take – individual, interpersonal, and structural.</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b="1">
                <a:solidFill>
                  <a:schemeClr val="dk1"/>
                </a:solidFill>
                <a:latin typeface="Proxima Nova"/>
                <a:ea typeface="Proxima Nova"/>
                <a:cs typeface="Proxima Nova"/>
                <a:sym typeface="Proxima Nova"/>
              </a:rPr>
              <a:t>Individual allyship</a:t>
            </a:r>
            <a:r>
              <a:rPr lang="en" sz="1000">
                <a:solidFill>
                  <a:schemeClr val="dk1"/>
                </a:solidFill>
                <a:latin typeface="Proxima Nova"/>
                <a:ea typeface="Proxima Nova"/>
                <a:cs typeface="Proxima Nova"/>
                <a:sym typeface="Proxima Nova"/>
              </a:rPr>
              <a:t>: Our actions to educate ourselves, model inclusive behavior, or change our mindset</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b="1">
                <a:solidFill>
                  <a:schemeClr val="dk1"/>
                </a:solidFill>
                <a:latin typeface="Proxima Nova"/>
                <a:ea typeface="Proxima Nova"/>
                <a:cs typeface="Proxima Nova"/>
                <a:sym typeface="Proxima Nova"/>
              </a:rPr>
              <a:t>Interpersonal allyship</a:t>
            </a:r>
            <a:r>
              <a:rPr lang="en" sz="1000">
                <a:solidFill>
                  <a:schemeClr val="dk1"/>
                </a:solidFill>
                <a:latin typeface="Proxima Nova"/>
                <a:ea typeface="Proxima Nova"/>
                <a:cs typeface="Proxima Nova"/>
                <a:sym typeface="Proxima Nova"/>
              </a:rPr>
              <a:t>: Our actions to support, surface issues or push for changes through our day-to-day interactions with others</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b="1">
                <a:solidFill>
                  <a:schemeClr val="dk1"/>
                </a:solidFill>
                <a:latin typeface="Proxima Nova"/>
                <a:ea typeface="Proxima Nova"/>
                <a:cs typeface="Proxima Nova"/>
                <a:sym typeface="Proxima Nova"/>
              </a:rPr>
              <a:t>Structural allyship</a:t>
            </a:r>
            <a:r>
              <a:rPr lang="en" sz="1000">
                <a:solidFill>
                  <a:schemeClr val="dk1"/>
                </a:solidFill>
                <a:latin typeface="Proxima Nova"/>
                <a:ea typeface="Proxima Nova"/>
                <a:cs typeface="Proxima Nova"/>
                <a:sym typeface="Proxima Nova"/>
              </a:rPr>
              <a:t>: Our actions pushing for change in norms, policies, or systems. A quick note on structural allyship actions: The following strategies are based on practices and policies that can create more inclusive workplaces. While every idea on the list might not be feasible for your company, it’s likely that some are.If you’re a leader, you might have the ability to institute or encourage these practices yourself. If you’re earlier in your career, these are suggestions to ask about or advocate for. This type of bottom-up advocacy is crucial in using your privilege to support and advance those with traditionally marginalized identities. In other words, it’s how you practice allyship to drive structural change.</a:t>
            </a:r>
            <a:endParaRPr sz="1000">
              <a:solidFill>
                <a:schemeClr val="dk1"/>
              </a:solidFill>
              <a:latin typeface="Proxima Nova"/>
              <a:ea typeface="Proxima Nova"/>
              <a:cs typeface="Proxima Nova"/>
              <a:sym typeface="Proxima Nova"/>
            </a:endParaRPr>
          </a:p>
        </p:txBody>
      </p:sp>
      <p:sp>
        <p:nvSpPr>
          <p:cNvPr id="1516" name="Google Shape;1516;ge1d5e45fb4_2_1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1"/>
        <p:cNvGrpSpPr/>
        <p:nvPr/>
      </p:nvGrpSpPr>
      <p:grpSpPr>
        <a:xfrm>
          <a:off x="0" y="0"/>
          <a:ext cx="0" cy="0"/>
          <a:chOff x="0" y="0"/>
          <a:chExt cx="0" cy="0"/>
        </a:xfrm>
      </p:grpSpPr>
      <p:sp>
        <p:nvSpPr>
          <p:cNvPr id="1542" name="Google Shape;1542;ge1d5e45fb4_2_1149: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The first strategy we’re going to tackle is </a:t>
            </a:r>
            <a:r>
              <a:rPr lang="en" sz="1000" b="1">
                <a:solidFill>
                  <a:schemeClr val="dk1"/>
                </a:solidFill>
                <a:latin typeface="Proxima Nova"/>
                <a:ea typeface="Proxima Nova"/>
                <a:cs typeface="Proxima Nova"/>
                <a:sym typeface="Proxima Nova"/>
              </a:rPr>
              <a:t>create or help to facilitate more inclusive meetings.</a:t>
            </a:r>
            <a:r>
              <a:rPr lang="en" sz="1000">
                <a:solidFill>
                  <a:schemeClr val="dk1"/>
                </a:solidFill>
                <a:latin typeface="Proxima Nova"/>
                <a:ea typeface="Proxima Nova"/>
                <a:cs typeface="Proxima Nova"/>
                <a:sym typeface="Proxima Nova"/>
              </a:rPr>
              <a:t> At the beginning of your personal exploration, you’ll read this description first.</a:t>
            </a:r>
            <a:endParaRPr/>
          </a:p>
        </p:txBody>
      </p:sp>
      <p:sp>
        <p:nvSpPr>
          <p:cNvPr id="1543" name="Google Shape;1543;ge1d5e45fb4_2_1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p:cNvGrpSpPr/>
        <p:nvPr/>
      </p:nvGrpSpPr>
      <p:grpSpPr>
        <a:xfrm>
          <a:off x="0" y="0"/>
          <a:ext cx="0" cy="0"/>
          <a:chOff x="0" y="0"/>
          <a:chExt cx="0" cy="0"/>
        </a:xfrm>
      </p:grpSpPr>
      <p:sp>
        <p:nvSpPr>
          <p:cNvPr id="1562" name="Google Shape;1562;ge1d5e45fb4_2_1160: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Then, you’ll explore the individual, interpersonal, and structural actions within this strategy </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You’ll have about 15 minutes to read through all of them – some actions have audio stories that you can listen to, too.</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Some actions will resonate more with you than others. That’s OK – this list introduces you to a wide range of actions so you can find what’s most relevant</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Feel free to turn off your cameras while you explore, and don’t forget to put yourself on mute for the audio stories </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As you explore this strategy, think about which action stands out to you under each category.  </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1000">
              <a:solidFill>
                <a:schemeClr val="dk1"/>
              </a:solidFill>
              <a:latin typeface="Proxima Nova"/>
              <a:ea typeface="Proxima Nova"/>
              <a:cs typeface="Proxima Nova"/>
              <a:sym typeface="Proxima Nova"/>
            </a:endParaRPr>
          </a:p>
        </p:txBody>
      </p:sp>
      <p:sp>
        <p:nvSpPr>
          <p:cNvPr id="1563" name="Google Shape;1563;ge1d5e45fb4_2_1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e1d5e45fb4_0_533: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Turn to page 80 and get started.</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sz="1000" i="1">
                <a:solidFill>
                  <a:schemeClr val="dk1"/>
                </a:solidFill>
                <a:latin typeface="Proxima Nova"/>
                <a:ea typeface="Proxima Nova"/>
                <a:cs typeface="Proxima Nova"/>
                <a:sym typeface="Proxima Nova"/>
              </a:rPr>
              <a:t>[Set timer for 15 minutes]</a:t>
            </a:r>
            <a:endParaRPr/>
          </a:p>
        </p:txBody>
      </p:sp>
      <p:sp>
        <p:nvSpPr>
          <p:cNvPr id="1591" name="Google Shape;1591;ge1d5e45fb4_0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9"/>
        <p:cNvGrpSpPr/>
        <p:nvPr/>
      </p:nvGrpSpPr>
      <p:grpSpPr>
        <a:xfrm>
          <a:off x="0" y="0"/>
          <a:ext cx="0" cy="0"/>
          <a:chOff x="0" y="0"/>
          <a:chExt cx="0" cy="0"/>
        </a:xfrm>
      </p:grpSpPr>
      <p:sp>
        <p:nvSpPr>
          <p:cNvPr id="1630" name="Google Shape;1630;ge1d5e45fb4_0_564: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None/>
            </a:pPr>
            <a:r>
              <a:rPr lang="en" sz="1000">
                <a:solidFill>
                  <a:schemeClr val="dk1"/>
                </a:solidFill>
                <a:latin typeface="Proxima Nova"/>
                <a:ea typeface="Proxima Nova"/>
                <a:cs typeface="Proxima Nova"/>
                <a:sym typeface="Proxima Nova"/>
              </a:rPr>
              <a:t>Now, we’ll move into your breakout groups to discuss inclusive meetings </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The goal of the discussion is to uncover what specific allyship actions you can take based on your positional power—and brainstorm how to apply them at your workplace.</a:t>
            </a:r>
            <a:endParaRPr sz="1000" b="1">
              <a:solidFill>
                <a:schemeClr val="dk1"/>
              </a:solidFill>
              <a:latin typeface="Proxima Nova"/>
              <a:ea typeface="Proxima Nova"/>
              <a:cs typeface="Proxima Nova"/>
              <a:sym typeface="Proxima Nova"/>
            </a:endParaRPr>
          </a:p>
          <a:p>
            <a:pPr marL="457200" lvl="0" indent="0" algn="l" rtl="0">
              <a:lnSpc>
                <a:spcPct val="115000"/>
              </a:lnSpc>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 sz="1000">
                <a:solidFill>
                  <a:schemeClr val="dk1"/>
                </a:solidFill>
                <a:latin typeface="Proxima Nova"/>
                <a:ea typeface="Proxima Nova"/>
                <a:cs typeface="Proxima Nova"/>
                <a:sym typeface="Proxima Nova"/>
              </a:rPr>
              <a:t>Tips for practicing allyship in this space: </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This is a good place to problem solve common challenges you might encounter when trying to practice allyship with your group.</a:t>
            </a:r>
            <a:endParaRPr sz="1000">
              <a:solidFill>
                <a:schemeClr val="dk1"/>
              </a:solidFill>
              <a:latin typeface="Proxima Nova"/>
              <a:ea typeface="Proxima Nova"/>
              <a:cs typeface="Proxima Nova"/>
              <a:sym typeface="Proxima Nova"/>
            </a:endParaRPr>
          </a:p>
          <a:p>
            <a:pPr marL="914400" lvl="1"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To help problem solve, try to figure out the root of the problem: whether it’s pushback you might face, confusion around how to approach someone, or something else entirely. </a:t>
            </a:r>
            <a:endParaRPr sz="1000">
              <a:solidFill>
                <a:schemeClr val="dk1"/>
              </a:solidFill>
              <a:latin typeface="Proxima Nova"/>
              <a:ea typeface="Proxima Nova"/>
              <a:cs typeface="Proxima Nova"/>
              <a:sym typeface="Proxima Nova"/>
            </a:endParaRPr>
          </a:p>
          <a:p>
            <a:pPr marL="914400" lvl="1"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You can also share when you’ve been frustrated by a lack of allyship when you were in need of it.</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If the actions aren’t feeling realistic, push each other to talk about why that is. Discuss what is unique about your organization and what allyship might look like given those circumstances.</a:t>
            </a:r>
            <a:endParaRPr sz="1000">
              <a:solidFill>
                <a:schemeClr val="dk1"/>
              </a:solidFill>
              <a:latin typeface="Proxima Nova"/>
              <a:ea typeface="Proxima Nova"/>
              <a:cs typeface="Proxima Nova"/>
              <a:sym typeface="Proxima Nova"/>
            </a:endParaRPr>
          </a:p>
        </p:txBody>
      </p:sp>
      <p:sp>
        <p:nvSpPr>
          <p:cNvPr id="1631" name="Google Shape;1631;ge1d5e45fb4_0_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6"/>
        <p:cNvGrpSpPr/>
        <p:nvPr/>
      </p:nvGrpSpPr>
      <p:grpSpPr>
        <a:xfrm>
          <a:off x="0" y="0"/>
          <a:ext cx="0" cy="0"/>
          <a:chOff x="0" y="0"/>
          <a:chExt cx="0" cy="0"/>
        </a:xfrm>
      </p:grpSpPr>
      <p:sp>
        <p:nvSpPr>
          <p:cNvPr id="1657" name="Google Shape;1657;ge1d5e45fb4_0_585: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Now, we’ll place you in breakout groups and you can turn to page 93 to start your discussion.</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You will have 15 minutes to discuss</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sz="1000" i="1">
                <a:solidFill>
                  <a:schemeClr val="dk1"/>
                </a:solidFill>
                <a:latin typeface="Proxima Nova"/>
                <a:ea typeface="Proxima Nova"/>
                <a:cs typeface="Proxima Nova"/>
                <a:sym typeface="Proxima Nova"/>
              </a:rPr>
              <a:t>[Set timer for 15 minutes]</a:t>
            </a:r>
            <a:endParaRPr sz="1000">
              <a:solidFill>
                <a:schemeClr val="dk1"/>
              </a:solidFill>
              <a:latin typeface="Proxima Nova"/>
              <a:ea typeface="Proxima Nova"/>
              <a:cs typeface="Proxima Nova"/>
              <a:sym typeface="Proxima Nova"/>
            </a:endParaRPr>
          </a:p>
        </p:txBody>
      </p:sp>
      <p:sp>
        <p:nvSpPr>
          <p:cNvPr id="1658" name="Google Shape;1658;ge1d5e45fb4_0_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9"/>
        <p:cNvGrpSpPr/>
        <p:nvPr/>
      </p:nvGrpSpPr>
      <p:grpSpPr>
        <a:xfrm>
          <a:off x="0" y="0"/>
          <a:ext cx="0" cy="0"/>
          <a:chOff x="0" y="0"/>
          <a:chExt cx="0" cy="0"/>
        </a:xfrm>
      </p:grpSpPr>
      <p:sp>
        <p:nvSpPr>
          <p:cNvPr id="1700" name="Google Shape;1700;ge1d5e45fb4_0_618: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Welcome back – I hope you learned some inspiring or interesting allyship actions. We’re now going to take a 10 minute break before we jump into the next strategy. </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000" i="1">
                <a:solidFill>
                  <a:schemeClr val="dk1"/>
                </a:solidFill>
                <a:latin typeface="Proxima Nova"/>
                <a:ea typeface="Proxima Nova"/>
                <a:cs typeface="Proxima Nova"/>
                <a:sym typeface="Proxima Nova"/>
              </a:rPr>
              <a:t>[Set timer for 10 minutes and tell participants a particular time to come back to the main room]</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a:p>
        </p:txBody>
      </p:sp>
      <p:sp>
        <p:nvSpPr>
          <p:cNvPr id="1701" name="Google Shape;1701;ge1d5e45fb4_0_6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0"/>
        <p:cNvGrpSpPr/>
        <p:nvPr/>
      </p:nvGrpSpPr>
      <p:grpSpPr>
        <a:xfrm>
          <a:off x="0" y="0"/>
          <a:ext cx="0" cy="0"/>
          <a:chOff x="0" y="0"/>
          <a:chExt cx="0" cy="0"/>
        </a:xfrm>
      </p:grpSpPr>
      <p:sp>
        <p:nvSpPr>
          <p:cNvPr id="1721" name="Google Shape;1721;ge1d5e45fb4_0_631: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The second strategy we’re going to tackle is </a:t>
            </a:r>
            <a:r>
              <a:rPr lang="en" sz="1000" b="1">
                <a:solidFill>
                  <a:schemeClr val="dk1"/>
                </a:solidFill>
                <a:latin typeface="Proxima Nova"/>
                <a:ea typeface="Proxima Nova"/>
                <a:cs typeface="Proxima Nova"/>
                <a:sym typeface="Proxima Nova"/>
              </a:rPr>
              <a:t>prioritize inclusion in your work product.</a:t>
            </a:r>
            <a:r>
              <a:rPr lang="en" sz="1000">
                <a:solidFill>
                  <a:schemeClr val="dk1"/>
                </a:solidFill>
                <a:latin typeface="Proxima Nova"/>
                <a:ea typeface="Proxima Nova"/>
                <a:cs typeface="Proxima Nova"/>
                <a:sym typeface="Proxima Nova"/>
              </a:rPr>
              <a:t> </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Similar to the last strategy, you’ll start your exploration by reading a short description about it.</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p:txBody>
      </p:sp>
      <p:sp>
        <p:nvSpPr>
          <p:cNvPr id="1722" name="Google Shape;1722;ge1d5e45fb4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e1d5e45fb4_2_99: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spcBef>
                <a:spcPts val="0"/>
              </a:spcBef>
              <a:spcAft>
                <a:spcPts val="0"/>
              </a:spcAft>
              <a:buNone/>
            </a:pPr>
            <a:r>
              <a:rPr lang="en" sz="1000">
                <a:solidFill>
                  <a:schemeClr val="dk1"/>
                </a:solidFill>
                <a:latin typeface="Proxima Nova"/>
                <a:ea typeface="Proxima Nova"/>
                <a:cs typeface="Proxima Nova"/>
                <a:sym typeface="Proxima Nova"/>
              </a:rPr>
              <a:t>An important part of allyship is doing the work to understand our privileges, our intentions, and our role in any given situation. So before we begin, I want to talk about why I'm facilitating the session today.</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1000" i="1">
                <a:solidFill>
                  <a:schemeClr val="dk1"/>
                </a:solidFill>
                <a:latin typeface="Proxima Nova"/>
                <a:ea typeface="Proxima Nova"/>
                <a:cs typeface="Proxima Nova"/>
                <a:sym typeface="Proxima Nova"/>
              </a:rPr>
              <a:t>[Share your personal allyship introduction] </a:t>
            </a:r>
            <a:endParaRPr sz="1000" i="1">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1000">
                <a:solidFill>
                  <a:schemeClr val="dk1"/>
                </a:solidFill>
                <a:latin typeface="Proxima Nova"/>
                <a:ea typeface="Proxima Nova"/>
                <a:cs typeface="Proxima Nova"/>
                <a:sym typeface="Proxima Nova"/>
              </a:rPr>
              <a:t>[MODERATOR PERSONALIZATION: Create your own allyship introduction </a:t>
            </a:r>
            <a:endParaRPr sz="1000">
              <a:solidFill>
                <a:schemeClr val="dk1"/>
              </a:solidFill>
              <a:latin typeface="Proxima Nova"/>
              <a:ea typeface="Proxima Nova"/>
              <a:cs typeface="Proxima Nova"/>
              <a:sym typeface="Proxima Nova"/>
            </a:endParaRPr>
          </a:p>
          <a:p>
            <a:pPr marL="457200" lvl="0" indent="-292100" algn="l" rtl="0">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When doing your allyship introduction, we encourage you to share: why allyship matters to you and why you’re moderating this program </a:t>
            </a:r>
            <a:endParaRPr sz="1000">
              <a:solidFill>
                <a:schemeClr val="dk1"/>
              </a:solidFill>
              <a:latin typeface="Proxima Nova"/>
              <a:ea typeface="Proxima Nova"/>
              <a:cs typeface="Proxima Nova"/>
              <a:sym typeface="Proxima Nova"/>
            </a:endParaRPr>
          </a:p>
          <a:p>
            <a:pPr marL="914400" lvl="1" indent="-292100" algn="l" rtl="0">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This is important modeling and stage setting early in the program. If you present as someone with privilege, it’s important to own why you’re facilitating this </a:t>
            </a:r>
            <a:endParaRPr sz="1000">
              <a:solidFill>
                <a:schemeClr val="dk1"/>
              </a:solidFill>
              <a:latin typeface="Proxima Nova"/>
              <a:ea typeface="Proxima Nova"/>
              <a:cs typeface="Proxima Nova"/>
              <a:sym typeface="Proxima Nova"/>
            </a:endParaRPr>
          </a:p>
          <a:p>
            <a:pPr marL="914400" lvl="1" indent="-292100" algn="l" rtl="0">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For example, if you’re white, straight, cis, or any gender,  you might say something like this:</a:t>
            </a:r>
            <a:endParaRPr sz="1000">
              <a:solidFill>
                <a:schemeClr val="dk1"/>
              </a:solidFill>
              <a:latin typeface="Proxima Nova"/>
              <a:ea typeface="Proxima Nova"/>
              <a:cs typeface="Proxima Nova"/>
              <a:sym typeface="Proxima Nova"/>
            </a:endParaRPr>
          </a:p>
          <a:p>
            <a:pPr marL="914400" lvl="1" indent="-292100" algn="l" rtl="0">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“I want to be explicit in why I'm moderating this -- allyship is everyone's work, and it's largely the work of people with privilege to support and advance those with less privilege. As a white, straight, cis woman, it's critical that my allyship is informed by the groups that I aim to support – and we’ll talk about this throughout the program. But it’s also important that I do the work myself so that the burden of promoting equity doesn't fall on those with less privilege, as it often tends to.”</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a:p>
        </p:txBody>
      </p:sp>
      <p:sp>
        <p:nvSpPr>
          <p:cNvPr id="236" name="Google Shape;236;ge1d5e45fb4_2_99:notes"/>
          <p:cNvSpPr>
            <a:spLocks noGrp="1" noRot="1" noChangeAspect="1"/>
          </p:cNvSpPr>
          <p:nvPr>
            <p:ph type="sldImg" idx="2"/>
          </p:nvPr>
        </p:nvSpPr>
        <p:spPr>
          <a:xfrm>
            <a:off x="1143067" y="685799"/>
            <a:ext cx="4572548" cy="342899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e1d5e45fb4_0_643: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None/>
            </a:pPr>
            <a:r>
              <a:rPr lang="en" sz="1000">
                <a:solidFill>
                  <a:schemeClr val="dk1"/>
                </a:solidFill>
                <a:latin typeface="Proxima Nova"/>
                <a:ea typeface="Proxima Nova"/>
                <a:cs typeface="Proxima Nova"/>
                <a:sym typeface="Proxima Nova"/>
              </a:rPr>
              <a:t>Then, you’ll explore the individual, interpersonal, and structural actions within this strategy </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You’ll have about 15 minutes to read through all of them – some actions have audio stories that you can listen to </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Feel free to turn off your cameras while you explore, and don’t forget to put yourself on mute for the audio stories </a:t>
            </a:r>
            <a:endParaRPr sz="1000">
              <a:solidFill>
                <a:schemeClr val="dk1"/>
              </a:solidFill>
              <a:latin typeface="Proxima Nova"/>
              <a:ea typeface="Proxima Nova"/>
              <a:cs typeface="Proxima Nova"/>
              <a:sym typeface="Proxima Nova"/>
            </a:endParaRPr>
          </a:p>
        </p:txBody>
      </p:sp>
      <p:sp>
        <p:nvSpPr>
          <p:cNvPr id="1742" name="Google Shape;1742;ge1d5e45fb4_0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8"/>
        <p:cNvGrpSpPr/>
        <p:nvPr/>
      </p:nvGrpSpPr>
      <p:grpSpPr>
        <a:xfrm>
          <a:off x="0" y="0"/>
          <a:ext cx="0" cy="0"/>
          <a:chOff x="0" y="0"/>
          <a:chExt cx="0" cy="0"/>
        </a:xfrm>
      </p:grpSpPr>
      <p:sp>
        <p:nvSpPr>
          <p:cNvPr id="1769" name="Google Shape;1769;ge1d5e45fb4_0_665: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Turn to page 95 and get started.</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sz="1000" i="1">
                <a:solidFill>
                  <a:schemeClr val="dk1"/>
                </a:solidFill>
                <a:latin typeface="Proxima Nova"/>
                <a:ea typeface="Proxima Nova"/>
                <a:cs typeface="Proxima Nova"/>
                <a:sym typeface="Proxima Nova"/>
              </a:rPr>
              <a:t>[Set timer for 15 minutes]</a:t>
            </a:r>
            <a:endParaRPr/>
          </a:p>
        </p:txBody>
      </p:sp>
      <p:sp>
        <p:nvSpPr>
          <p:cNvPr id="1770" name="Google Shape;1770;ge1d5e45fb4_0_6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8"/>
        <p:cNvGrpSpPr/>
        <p:nvPr/>
      </p:nvGrpSpPr>
      <p:grpSpPr>
        <a:xfrm>
          <a:off x="0" y="0"/>
          <a:ext cx="0" cy="0"/>
          <a:chOff x="0" y="0"/>
          <a:chExt cx="0" cy="0"/>
        </a:xfrm>
      </p:grpSpPr>
      <p:sp>
        <p:nvSpPr>
          <p:cNvPr id="1809" name="Google Shape;1809;ge1d5e45fb4_0_1737: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None/>
            </a:pPr>
            <a:r>
              <a:rPr lang="en" sz="1000">
                <a:solidFill>
                  <a:schemeClr val="dk1"/>
                </a:solidFill>
                <a:latin typeface="Proxima Nova"/>
                <a:ea typeface="Proxima Nova"/>
                <a:cs typeface="Proxima Nova"/>
                <a:sym typeface="Proxima Nova"/>
              </a:rPr>
              <a:t>Now, we’ll move into your breakout groups to discuss this strategy </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sz="1000">
                <a:solidFill>
                  <a:schemeClr val="dk1"/>
                </a:solidFill>
                <a:latin typeface="Proxima Nova"/>
                <a:ea typeface="Proxima Nova"/>
                <a:cs typeface="Proxima Nova"/>
                <a:sym typeface="Proxima Nova"/>
              </a:rPr>
              <a:t>The goal is to learn specific allyship actions you can take based on your positional power - and brainstorm how to apply them at your workplace.</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sz="1000">
                <a:solidFill>
                  <a:schemeClr val="dk1"/>
                </a:solidFill>
                <a:latin typeface="Proxima Nova"/>
                <a:ea typeface="Proxima Nova"/>
                <a:cs typeface="Proxima Nova"/>
                <a:sym typeface="Proxima Nova"/>
              </a:rPr>
              <a:t>Tips for practicing allyship in this space:</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Remember to create space for everyone in your breakout group to share.</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If someone shares a story, do not question or invalidate their experience.</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sz="1000">
                <a:solidFill>
                  <a:schemeClr val="dk1"/>
                </a:solidFill>
                <a:latin typeface="Proxima Nova"/>
                <a:ea typeface="Proxima Nova"/>
                <a:cs typeface="Proxima Nova"/>
                <a:sym typeface="Proxima Nova"/>
              </a:rPr>
              <a:t>You will have 15 minutes to discuss</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sz="1000" i="1">
                <a:solidFill>
                  <a:schemeClr val="dk1"/>
                </a:solidFill>
                <a:latin typeface="Proxima Nova"/>
                <a:ea typeface="Proxima Nova"/>
                <a:cs typeface="Proxima Nova"/>
                <a:sym typeface="Proxima Nova"/>
              </a:rPr>
              <a:t>[Set timer for 15 minutes]</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p>
        </p:txBody>
      </p:sp>
      <p:sp>
        <p:nvSpPr>
          <p:cNvPr id="1810" name="Google Shape;1810;ge1d5e45fb4_0_17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5"/>
        <p:cNvGrpSpPr/>
        <p:nvPr/>
      </p:nvGrpSpPr>
      <p:grpSpPr>
        <a:xfrm>
          <a:off x="0" y="0"/>
          <a:ext cx="0" cy="0"/>
          <a:chOff x="0" y="0"/>
          <a:chExt cx="0" cy="0"/>
        </a:xfrm>
      </p:grpSpPr>
      <p:sp>
        <p:nvSpPr>
          <p:cNvPr id="1836" name="Google Shape;1836;ge1d5e45fb4_0_712: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Turn to Slide 108 to find the prompts. You will have 15 minutes to discuss</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i="1">
                <a:solidFill>
                  <a:schemeClr val="dk1"/>
                </a:solidFill>
                <a:latin typeface="Proxima Nova"/>
                <a:ea typeface="Proxima Nova"/>
                <a:cs typeface="Proxima Nova"/>
                <a:sym typeface="Proxima Nova"/>
              </a:rPr>
              <a:t>[Set timer for 15 minutes]</a:t>
            </a:r>
            <a:endParaRPr sz="1000" i="1">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p:txBody>
      </p:sp>
      <p:sp>
        <p:nvSpPr>
          <p:cNvPr id="1837" name="Google Shape;1837;ge1d5e45fb4_0_7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8"/>
        <p:cNvGrpSpPr/>
        <p:nvPr/>
      </p:nvGrpSpPr>
      <p:grpSpPr>
        <a:xfrm>
          <a:off x="0" y="0"/>
          <a:ext cx="0" cy="0"/>
          <a:chOff x="0" y="0"/>
          <a:chExt cx="0" cy="0"/>
        </a:xfrm>
      </p:grpSpPr>
      <p:sp>
        <p:nvSpPr>
          <p:cNvPr id="1879" name="Google Shape;1879;ge1d5e45fb4_2_1380: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Great, welcome back everyone! To close out today’s workshop, we’ll dig into the Active Allyship Framework. </a:t>
            </a:r>
            <a:endParaRPr/>
          </a:p>
        </p:txBody>
      </p:sp>
      <p:sp>
        <p:nvSpPr>
          <p:cNvPr id="1880" name="Google Shape;1880;ge1d5e45fb4_2_1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4"/>
        <p:cNvGrpSpPr/>
        <p:nvPr/>
      </p:nvGrpSpPr>
      <p:grpSpPr>
        <a:xfrm>
          <a:off x="0" y="0"/>
          <a:ext cx="0" cy="0"/>
          <a:chOff x="0" y="0"/>
          <a:chExt cx="0" cy="0"/>
        </a:xfrm>
      </p:grpSpPr>
      <p:sp>
        <p:nvSpPr>
          <p:cNvPr id="1905" name="Google Shape;1905;ge1d5e45fb4_2_1399: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None/>
            </a:pPr>
            <a:r>
              <a:rPr lang="en" sz="1000">
                <a:solidFill>
                  <a:schemeClr val="dk1"/>
                </a:solidFill>
                <a:latin typeface="Proxima Nova"/>
                <a:ea typeface="Proxima Nova"/>
                <a:cs typeface="Proxima Nova"/>
                <a:sym typeface="Proxima Nova"/>
              </a:rPr>
              <a:t>Throughout the workshop, we’ve explored the different elements of the framework.</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As we now know, there are many ways to practice allyship depending on what privileges you have to leverage, what the problems or inequities are, what power or opportunities you have, and what action you want to take. </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The Active Allyship Framework is meant to help you connect the dots between these pieces - to think about how to best use your privilege and power to address inequities (or in other words, how to practice allyship)</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The framework is not linear - you don’t have to use it in any particular order - and you don’t need to formally run through it before acting as an ally. But it can be a helpful tool for planning or reflection along your allyship journey.</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In your follow-up sessions, you’ll practice filling out this framework as an exercise to hold yourself accountable along your allyship journey. The purpose of the framework is to show how privilege, inequities and your positional power are all connected in your ability to show up as an ally, and to help you remember the components of allyship. There are no right answers, and it’s ok if you can’t fill out every box in the framework. You’ll unpack your Active Allyship Framework with your group and discuss where you might have gotten stuck or how it helped you to think about your own allyship actions.</a:t>
            </a:r>
            <a:endParaRPr sz="1000">
              <a:solidFill>
                <a:schemeClr val="dk1"/>
              </a:solidFill>
              <a:latin typeface="Proxima Nova"/>
              <a:ea typeface="Proxima Nova"/>
              <a:cs typeface="Proxima Nova"/>
              <a:sym typeface="Proxima Nova"/>
            </a:endParaRPr>
          </a:p>
        </p:txBody>
      </p:sp>
      <p:sp>
        <p:nvSpPr>
          <p:cNvPr id="1906" name="Google Shape;1906;ge1d5e45fb4_2_1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1"/>
        <p:cNvGrpSpPr/>
        <p:nvPr/>
      </p:nvGrpSpPr>
      <p:grpSpPr>
        <a:xfrm>
          <a:off x="0" y="0"/>
          <a:ext cx="0" cy="0"/>
          <a:chOff x="0" y="0"/>
          <a:chExt cx="0" cy="0"/>
        </a:xfrm>
      </p:grpSpPr>
      <p:sp>
        <p:nvSpPr>
          <p:cNvPr id="1932" name="Google Shape;1932;ge1ee3dcb76_0_69: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Let’s review what we covered today to wrap up the workshop. First, we defined allyship. </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We learned that allyship is an active and consistent effort to use your privilege and power to support and advocate for people with less privilege. </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1000">
              <a:solidFill>
                <a:schemeClr val="dk1"/>
              </a:solidFill>
              <a:latin typeface="Proxima Nova"/>
              <a:ea typeface="Proxima Nova"/>
              <a:cs typeface="Proxima Nova"/>
              <a:sym typeface="Proxima Nova"/>
            </a:endParaRPr>
          </a:p>
        </p:txBody>
      </p:sp>
      <p:sp>
        <p:nvSpPr>
          <p:cNvPr id="1933" name="Google Shape;1933;ge1ee3dcb76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5"/>
        <p:cNvGrpSpPr/>
        <p:nvPr/>
      </p:nvGrpSpPr>
      <p:grpSpPr>
        <a:xfrm>
          <a:off x="0" y="0"/>
          <a:ext cx="0" cy="0"/>
          <a:chOff x="0" y="0"/>
          <a:chExt cx="0" cy="0"/>
        </a:xfrm>
      </p:grpSpPr>
      <p:sp>
        <p:nvSpPr>
          <p:cNvPr id="1956" name="Google Shape;1956;ge1ee3dcb76_0_92: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Then, we unpacked our privilege.</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We examined our own privilege, inside and outside of the workplace. </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We saw how privilege gives some of us advantages that propel us forward, while simultaneously creating barriers that hold others back.</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1000">
              <a:latin typeface="Proxima Nova"/>
              <a:ea typeface="Proxima Nova"/>
              <a:cs typeface="Proxima Nova"/>
              <a:sym typeface="Proxima Nova"/>
            </a:endParaRPr>
          </a:p>
        </p:txBody>
      </p:sp>
      <p:sp>
        <p:nvSpPr>
          <p:cNvPr id="1957" name="Google Shape;1957;ge1ee3dcb76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9"/>
        <p:cNvGrpSpPr/>
        <p:nvPr/>
      </p:nvGrpSpPr>
      <p:grpSpPr>
        <a:xfrm>
          <a:off x="0" y="0"/>
          <a:ext cx="0" cy="0"/>
          <a:chOff x="0" y="0"/>
          <a:chExt cx="0" cy="0"/>
        </a:xfrm>
      </p:grpSpPr>
      <p:sp>
        <p:nvSpPr>
          <p:cNvPr id="1980" name="Google Shape;1980;ge1ee3dcb76_0_115: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Then, we discussed inequities in the workplace</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We explored systemic inequities that hold people back at work. In other words, we learned to start to see the problems so that we can also see the opportunities to show up as allies.</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1000">
              <a:solidFill>
                <a:schemeClr val="dk1"/>
              </a:solidFill>
              <a:latin typeface="Proxima Nova"/>
              <a:ea typeface="Proxima Nova"/>
              <a:cs typeface="Proxima Nova"/>
              <a:sym typeface="Proxima Nova"/>
            </a:endParaRPr>
          </a:p>
        </p:txBody>
      </p:sp>
      <p:sp>
        <p:nvSpPr>
          <p:cNvPr id="1981" name="Google Shape;1981;ge1ee3dcb76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3"/>
        <p:cNvGrpSpPr/>
        <p:nvPr/>
      </p:nvGrpSpPr>
      <p:grpSpPr>
        <a:xfrm>
          <a:off x="0" y="0"/>
          <a:ext cx="0" cy="0"/>
          <a:chOff x="0" y="0"/>
          <a:chExt cx="0" cy="0"/>
        </a:xfrm>
      </p:grpSpPr>
      <p:sp>
        <p:nvSpPr>
          <p:cNvPr id="2004" name="Google Shape;2004;ge1d5e45fb4_0_750: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We then uncovered our positional power.</a:t>
            </a:r>
            <a:endParaRPr sz="1000">
              <a:solidFill>
                <a:schemeClr val="dk1"/>
              </a:solidFill>
              <a:latin typeface="Proxima Nova"/>
              <a:ea typeface="Proxima Nova"/>
              <a:cs typeface="Proxima Nova"/>
              <a:sym typeface="Proxima Nova"/>
            </a:endParaRPr>
          </a:p>
          <a:p>
            <a:pPr marL="457200" lvl="0" indent="-292100" algn="l" rtl="0">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We learned that our power is our ability to make an impact at work - and that our positional power is the power we have that’s based on our role and level.</a:t>
            </a:r>
            <a:endParaRPr>
              <a:solidFill>
                <a:schemeClr val="dk1"/>
              </a:solidFill>
            </a:endParaRPr>
          </a:p>
          <a:p>
            <a:pPr marL="0" lvl="0" indent="0" algn="l" rtl="0">
              <a:spcBef>
                <a:spcPts val="0"/>
              </a:spcBef>
              <a:spcAft>
                <a:spcPts val="0"/>
              </a:spcAft>
              <a:buNone/>
            </a:pPr>
            <a:endParaRPr/>
          </a:p>
        </p:txBody>
      </p:sp>
      <p:sp>
        <p:nvSpPr>
          <p:cNvPr id="2005" name="Google Shape;2005;ge1d5e45fb4_0_7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e1d5e45fb4_2_108: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None/>
            </a:pPr>
            <a:r>
              <a:rPr lang="en" sz="1000">
                <a:solidFill>
                  <a:schemeClr val="dk1"/>
                </a:solidFill>
                <a:latin typeface="Proxima Nova"/>
                <a:ea typeface="Proxima Nova"/>
                <a:cs typeface="Proxima Nova"/>
                <a:sym typeface="Proxima Nova"/>
              </a:rPr>
              <a:t>Most of us probably understand that acting as an ally is important in making people with traditionally marginalized identities feel included and supported. </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But it’s not just about our individual actions: Research shows allies don’t just influence one person at a time. They inspire others to act as change agents, too, creating a culture of acceptance and support. </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Simply put, allyship is a powerful force for good.</a:t>
            </a:r>
            <a:endParaRPr sz="1000">
              <a:solidFill>
                <a:schemeClr val="dk1"/>
              </a:solidFill>
              <a:latin typeface="Proxima Nova"/>
              <a:ea typeface="Proxima Nova"/>
              <a:cs typeface="Proxima Nova"/>
              <a:sym typeface="Proxima Nova"/>
            </a:endParaRPr>
          </a:p>
        </p:txBody>
      </p:sp>
      <p:sp>
        <p:nvSpPr>
          <p:cNvPr id="254" name="Google Shape;254;ge1d5e45fb4_2_108:notes"/>
          <p:cNvSpPr>
            <a:spLocks noGrp="1" noRot="1" noChangeAspect="1"/>
          </p:cNvSpPr>
          <p:nvPr>
            <p:ph type="sldImg" idx="2"/>
          </p:nvPr>
        </p:nvSpPr>
        <p:spPr>
          <a:xfrm>
            <a:off x="1143067" y="685799"/>
            <a:ext cx="4572548" cy="342899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7"/>
        <p:cNvGrpSpPr/>
        <p:nvPr/>
      </p:nvGrpSpPr>
      <p:grpSpPr>
        <a:xfrm>
          <a:off x="0" y="0"/>
          <a:ext cx="0" cy="0"/>
          <a:chOff x="0" y="0"/>
          <a:chExt cx="0" cy="0"/>
        </a:xfrm>
      </p:grpSpPr>
      <p:sp>
        <p:nvSpPr>
          <p:cNvPr id="2028" name="Google Shape;2028;ge1d5e45fb4_0_770: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Then, we learned allyship actions:</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We dove into the actions to practice allyship - across individual, interpersonal, or structural strategies. And we each identified some strategies that we can practice given our power and privilege.</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
        <p:nvSpPr>
          <p:cNvPr id="2029" name="Google Shape;2029;ge1d5e45fb4_0_7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1"/>
        <p:cNvGrpSpPr/>
        <p:nvPr/>
      </p:nvGrpSpPr>
      <p:grpSpPr>
        <a:xfrm>
          <a:off x="0" y="0"/>
          <a:ext cx="0" cy="0"/>
          <a:chOff x="0" y="0"/>
          <a:chExt cx="0" cy="0"/>
        </a:xfrm>
      </p:grpSpPr>
      <p:sp>
        <p:nvSpPr>
          <p:cNvPr id="2052" name="Google Shape;2052;ge1d5e45fb4_0_784: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Finally, we reviewed the Active Allyship Framework </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We explored the components to practicing allyship – seeing your privilege, noticing the problems at work, identifying opportunities to practice allyship, and finally learning about specific actions to take.</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a:p>
        </p:txBody>
      </p:sp>
      <p:sp>
        <p:nvSpPr>
          <p:cNvPr id="2053" name="Google Shape;2053;ge1d5e45fb4_0_7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5"/>
        <p:cNvGrpSpPr/>
        <p:nvPr/>
      </p:nvGrpSpPr>
      <p:grpSpPr>
        <a:xfrm>
          <a:off x="0" y="0"/>
          <a:ext cx="0" cy="0"/>
          <a:chOff x="0" y="0"/>
          <a:chExt cx="0" cy="0"/>
        </a:xfrm>
      </p:grpSpPr>
      <p:sp>
        <p:nvSpPr>
          <p:cNvPr id="2076" name="Google Shape;2076;ge1d5e45fb4_0_798: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We’re going to close out our Allyship at Work workshop by making One Commitment for something we’ll do to continue our allyship journey between now and the next session.</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I will give you 2-3 minutes to journal about what your One Commitment is – meaning what you hope to accomplish to between now and the follow-up session. You’ll bring these back to your breakout group in your follow-up session, as a way of discussing your continued work on your allyship journey.</a:t>
            </a:r>
            <a:endParaRPr sz="1000">
              <a:solidFill>
                <a:schemeClr val="dk1"/>
              </a:solidFill>
              <a:latin typeface="Proxima Nova"/>
              <a:ea typeface="Proxima Nova"/>
              <a:cs typeface="Proxima Nova"/>
              <a:sym typeface="Proxima Nova"/>
            </a:endParaRPr>
          </a:p>
          <a:p>
            <a:pPr marL="914400" lvl="1"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That might mean practicing an action or two that you discussed with your group. </a:t>
            </a:r>
            <a:endParaRPr sz="1000">
              <a:solidFill>
                <a:schemeClr val="dk1"/>
              </a:solidFill>
              <a:latin typeface="Proxima Nova"/>
              <a:ea typeface="Proxima Nova"/>
              <a:cs typeface="Proxima Nova"/>
              <a:sym typeface="Proxima Nova"/>
            </a:endParaRPr>
          </a:p>
          <a:p>
            <a:pPr marL="914400" lvl="1"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It could also mean reviewing your workplace privilege statements, rewatching some of the videos, or talking to someone else in the workshop about allyship to continue your journey together. </a:t>
            </a:r>
            <a:endParaRPr sz="1000">
              <a:solidFill>
                <a:schemeClr val="dk1"/>
              </a:solidFill>
              <a:latin typeface="Proxima Nova"/>
              <a:ea typeface="Proxima Nova"/>
              <a:cs typeface="Proxima Nova"/>
              <a:sym typeface="Proxima Nova"/>
            </a:endParaRPr>
          </a:p>
          <a:p>
            <a:pPr marL="914400" lvl="1"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Once you’ve written it down, I welcome you to share it in the chat</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[Set timer for 2-3 minutes]</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Now, I’d like to invite a couple of people to share their One Commitment out loud with the group</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i="1">
                <a:solidFill>
                  <a:schemeClr val="dk1"/>
                </a:solidFill>
                <a:latin typeface="Proxima Nova"/>
                <a:ea typeface="Proxima Nova"/>
                <a:cs typeface="Proxima Nova"/>
                <a:sym typeface="Proxima Nova"/>
              </a:rPr>
              <a:t>[Encourage participants to share aloud. If no one feels comfortable, read a few commitments from the chat aloud]</a:t>
            </a:r>
            <a:endParaRPr sz="1000" i="1">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Thank you for sharing your One Commitments. You will continue to develop and check in on these commitments in your follow-up sessions.</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p:txBody>
      </p:sp>
      <p:sp>
        <p:nvSpPr>
          <p:cNvPr id="2077" name="Google Shape;2077;ge1d5e45fb4_0_7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5"/>
        <p:cNvGrpSpPr/>
        <p:nvPr/>
      </p:nvGrpSpPr>
      <p:grpSpPr>
        <a:xfrm>
          <a:off x="0" y="0"/>
          <a:ext cx="0" cy="0"/>
          <a:chOff x="0" y="0"/>
          <a:chExt cx="0" cy="0"/>
        </a:xfrm>
      </p:grpSpPr>
      <p:sp>
        <p:nvSpPr>
          <p:cNvPr id="2116" name="Google Shape;2116;ge1d5e45fb4_2_1490: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The program doesn’t end here—in the next phase of the program you will be meeting just with your breakout groups once a month, for the next 3 months. These follow-up sessions will help you build new habits and commit to practicing allyship over the long term.</a:t>
            </a:r>
            <a:endParaRPr/>
          </a:p>
        </p:txBody>
      </p:sp>
      <p:sp>
        <p:nvSpPr>
          <p:cNvPr id="2117" name="Google Shape;2117;ge1d5e45fb4_2_1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0"/>
        <p:cNvGrpSpPr/>
        <p:nvPr/>
      </p:nvGrpSpPr>
      <p:grpSpPr>
        <a:xfrm>
          <a:off x="0" y="0"/>
          <a:ext cx="0" cy="0"/>
          <a:chOff x="0" y="0"/>
          <a:chExt cx="0" cy="0"/>
        </a:xfrm>
      </p:grpSpPr>
      <p:sp>
        <p:nvSpPr>
          <p:cNvPr id="2141" name="Google Shape;2141;gea06db5990_0_81: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In each session, you will check in on your One Commitment, explore new allyship actions, and discuss your allyship journey with your breakout group. </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I will send a follow-up email with more information about the follow-up sessions as well as a short survey to complete about your experience in this workshop.</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p>
        </p:txBody>
      </p:sp>
      <p:sp>
        <p:nvSpPr>
          <p:cNvPr id="2142" name="Google Shape;2142;gea06db5990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1"/>
        <p:cNvGrpSpPr/>
        <p:nvPr/>
      </p:nvGrpSpPr>
      <p:grpSpPr>
        <a:xfrm>
          <a:off x="0" y="0"/>
          <a:ext cx="0" cy="0"/>
          <a:chOff x="0" y="0"/>
          <a:chExt cx="0" cy="0"/>
        </a:xfrm>
      </p:grpSpPr>
      <p:sp>
        <p:nvSpPr>
          <p:cNvPr id="2172" name="Google Shape;2172;ge310ae2697_1_0: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Thank you for taking the time to be in this workshop with us. We’re so grateful that you all chose to be here today – so much of allyship, as we hope you’ve learned, is about showing up and actually </a:t>
            </a:r>
            <a:r>
              <a:rPr lang="en" sz="1000" i="1">
                <a:solidFill>
                  <a:schemeClr val="dk1"/>
                </a:solidFill>
                <a:latin typeface="Proxima Nova"/>
                <a:ea typeface="Proxima Nova"/>
                <a:cs typeface="Proxima Nova"/>
                <a:sym typeface="Proxima Nova"/>
              </a:rPr>
              <a:t>doing the work</a:t>
            </a:r>
            <a:r>
              <a:rPr lang="en" sz="1000">
                <a:solidFill>
                  <a:schemeClr val="dk1"/>
                </a:solidFill>
                <a:latin typeface="Proxima Nova"/>
                <a:ea typeface="Proxima Nova"/>
                <a:cs typeface="Proxima Nova"/>
                <a:sym typeface="Proxima Nova"/>
              </a:rPr>
              <a:t>, including learning the foundation and what actions you can take. </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MODERATOR PERSONALIZATIONS: As you close out the workshop, this is a great place to customize and share your thoughts on how you will carry this program forward within your organization or provide any closing advice for the group.</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p:txBody>
      </p:sp>
      <p:sp>
        <p:nvSpPr>
          <p:cNvPr id="2173" name="Google Shape;2173;ge310ae269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8"/>
        <p:cNvGrpSpPr/>
        <p:nvPr/>
      </p:nvGrpSpPr>
      <p:grpSpPr>
        <a:xfrm>
          <a:off x="0" y="0"/>
          <a:ext cx="0" cy="0"/>
          <a:chOff x="0" y="0"/>
          <a:chExt cx="0" cy="0"/>
        </a:xfrm>
      </p:grpSpPr>
      <p:sp>
        <p:nvSpPr>
          <p:cNvPr id="2199" name="Google Shape;2199;ge8670cbad4_1_254: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Hello again! My name is [INSERT NAME] and I use [INSERT PRONOUNS].</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Welcome to the first follow-up session of Lean In’s Allyship at Work program</a:t>
            </a:r>
            <a:endParaRPr/>
          </a:p>
        </p:txBody>
      </p:sp>
      <p:sp>
        <p:nvSpPr>
          <p:cNvPr id="2200" name="Google Shape;2200;ge8670cbad4_1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3"/>
        <p:cNvGrpSpPr/>
        <p:nvPr/>
      </p:nvGrpSpPr>
      <p:grpSpPr>
        <a:xfrm>
          <a:off x="0" y="0"/>
          <a:ext cx="0" cy="0"/>
          <a:chOff x="0" y="0"/>
          <a:chExt cx="0" cy="0"/>
        </a:xfrm>
      </p:grpSpPr>
      <p:sp>
        <p:nvSpPr>
          <p:cNvPr id="2224" name="Google Shape;2224;ge8670cbad4_2_637: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Welcome to to the first of three follow-up sessions. Today you will dive into the 3rd strategy: Contributing to or creating fairer hiring and promotion practices. You will spend the entire time in your breakout group – the same group as the last time we met. </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p:txBody>
      </p:sp>
      <p:sp>
        <p:nvSpPr>
          <p:cNvPr id="2225" name="Google Shape;2225;ge8670cbad4_2_6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6"/>
        <p:cNvGrpSpPr/>
        <p:nvPr/>
      </p:nvGrpSpPr>
      <p:grpSpPr>
        <a:xfrm>
          <a:off x="0" y="0"/>
          <a:ext cx="0" cy="0"/>
          <a:chOff x="0" y="0"/>
          <a:chExt cx="0" cy="0"/>
        </a:xfrm>
      </p:grpSpPr>
      <p:sp>
        <p:nvSpPr>
          <p:cNvPr id="2247" name="Google Shape;2247;ge8670cbad4_2_659: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Here is the agenda for today’s session. You’ll start by reflecting on the One Commitment, explore and discuss a new allyship strategy, and practice using the Active Allyship Framework, before making another commitment. </a:t>
            </a:r>
            <a:endParaRPr>
              <a:solidFill>
                <a:schemeClr val="dk1"/>
              </a:solidFill>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p:txBody>
      </p:sp>
      <p:sp>
        <p:nvSpPr>
          <p:cNvPr id="2248" name="Google Shape;2248;ge8670cbad4_2_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7"/>
        <p:cNvGrpSpPr/>
        <p:nvPr/>
      </p:nvGrpSpPr>
      <p:grpSpPr>
        <a:xfrm>
          <a:off x="0" y="0"/>
          <a:ext cx="0" cy="0"/>
          <a:chOff x="0" y="0"/>
          <a:chExt cx="0" cy="0"/>
        </a:xfrm>
      </p:grpSpPr>
      <p:sp>
        <p:nvSpPr>
          <p:cNvPr id="2278" name="Google Shape;2278;ge8670cbad4_2_689: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Today you’ll be in your breakout group for the duration of our time together. pages 116 through 148 in your workbook will walk your group through exactly what to do.</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I will place you in breakouts shortly, and the first thing you’ll want to do is pick one person to moderate today’s conversations. This person will be responsible for sharing their screen for the group and keeping time. As a group you should also coordinate who will read the shared pages aloud. </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p:txBody>
      </p:sp>
      <p:sp>
        <p:nvSpPr>
          <p:cNvPr id="2279" name="Google Shape;2279;ge8670cbad4_2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ed237a5743_0_0: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None/>
            </a:pPr>
            <a:r>
              <a:rPr lang="en" sz="1000">
                <a:solidFill>
                  <a:schemeClr val="dk1"/>
                </a:solidFill>
                <a:latin typeface="Proxima Nova"/>
                <a:ea typeface="Proxima Nova"/>
                <a:cs typeface="Proxima Nova"/>
                <a:sym typeface="Proxima Nova"/>
              </a:rPr>
              <a:t>The problem is that too few employees with traditionally marginalized identities are getting the allyship they deserve</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For example, only 16 percent of Latinas report that Latinas have strong allies in their organization, and Black women are even less optimistic about the level of allyship Black women receive</a:t>
            </a:r>
            <a:endParaRPr sz="1000">
              <a:solidFill>
                <a:schemeClr val="dk1"/>
              </a:solidFill>
              <a:latin typeface="Proxima Nova"/>
              <a:ea typeface="Proxima Nova"/>
              <a:cs typeface="Proxima Nova"/>
              <a:sym typeface="Proxima Nova"/>
            </a:endParaRPr>
          </a:p>
        </p:txBody>
      </p:sp>
      <p:sp>
        <p:nvSpPr>
          <p:cNvPr id="285" name="Google Shape;285;ged237a5743_0_0:notes"/>
          <p:cNvSpPr>
            <a:spLocks noGrp="1" noRot="1" noChangeAspect="1"/>
          </p:cNvSpPr>
          <p:nvPr>
            <p:ph type="sldImg" idx="2"/>
          </p:nvPr>
        </p:nvSpPr>
        <p:spPr>
          <a:xfrm>
            <a:off x="1143067" y="685799"/>
            <a:ext cx="45726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8"/>
        <p:cNvGrpSpPr/>
        <p:nvPr/>
      </p:nvGrpSpPr>
      <p:grpSpPr>
        <a:xfrm>
          <a:off x="0" y="0"/>
          <a:ext cx="0" cy="0"/>
          <a:chOff x="0" y="0"/>
          <a:chExt cx="0" cy="0"/>
        </a:xfrm>
      </p:grpSpPr>
      <p:sp>
        <p:nvSpPr>
          <p:cNvPr id="2299" name="Google Shape;2299;ge8670cbad4_2_709: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spcBef>
                <a:spcPts val="0"/>
              </a:spcBef>
              <a:spcAft>
                <a:spcPts val="0"/>
              </a:spcAft>
              <a:buNone/>
            </a:pPr>
            <a:r>
              <a:rPr lang="en" sz="1000">
                <a:latin typeface="Proxima Nova"/>
                <a:ea typeface="Proxima Nova"/>
                <a:cs typeface="Proxima Nova"/>
                <a:sym typeface="Proxima Nova"/>
              </a:rPr>
              <a:t>As a reminder for today’s breakout session, we ask that you follow our ground rules as ways to practice allyship in your breakout groups </a:t>
            </a:r>
            <a:endParaRPr sz="1000">
              <a:latin typeface="Proxima Nova"/>
              <a:ea typeface="Proxima Nova"/>
              <a:cs typeface="Proxima Nova"/>
              <a:sym typeface="Proxima Nova"/>
            </a:endParaRPr>
          </a:p>
          <a:p>
            <a:pPr marL="0" lvl="0" indent="0" algn="l" rtl="0">
              <a:lnSpc>
                <a:spcPct val="115000"/>
              </a:lnSpc>
              <a:spcBef>
                <a:spcPts val="0"/>
              </a:spcBef>
              <a:spcAft>
                <a:spcPts val="0"/>
              </a:spcAft>
              <a:buNone/>
            </a:pPr>
            <a:endParaRPr sz="1000">
              <a:latin typeface="Proxima Nova"/>
              <a:ea typeface="Proxima Nova"/>
              <a:cs typeface="Proxima Nova"/>
              <a:sym typeface="Proxima Nova"/>
            </a:endParaRPr>
          </a:p>
          <a:p>
            <a:pPr marL="457200" lvl="0" indent="-292100" algn="l" rtl="0">
              <a:lnSpc>
                <a:spcPct val="115000"/>
              </a:lnSpc>
              <a:spcBef>
                <a:spcPts val="0"/>
              </a:spcBef>
              <a:spcAft>
                <a:spcPts val="0"/>
              </a:spcAft>
              <a:buSzPts val="1000"/>
              <a:buFont typeface="Proxima Nova"/>
              <a:buChar char="●"/>
            </a:pPr>
            <a:r>
              <a:rPr lang="en" sz="1000" b="1">
                <a:latin typeface="Proxima Nova"/>
                <a:ea typeface="Proxima Nova"/>
                <a:cs typeface="Proxima Nova"/>
                <a:sym typeface="Proxima Nova"/>
              </a:rPr>
              <a:t>SHARE THE MIC</a:t>
            </a:r>
            <a:r>
              <a:rPr lang="en" sz="1000">
                <a:latin typeface="Proxima Nova"/>
                <a:ea typeface="Proxima Nova"/>
                <a:cs typeface="Proxima Nova"/>
                <a:sym typeface="Proxima Nova"/>
              </a:rPr>
              <a:t>: We want everyone to have a chance to speak. Particularly if you’re exploring an area where you hold a lot of privilege, be mindful of not dominating the conversation.</a:t>
            </a:r>
            <a:endParaRPr sz="1000">
              <a:latin typeface="Proxima Nova"/>
              <a:ea typeface="Proxima Nova"/>
              <a:cs typeface="Proxima Nova"/>
              <a:sym typeface="Proxima Nova"/>
            </a:endParaRPr>
          </a:p>
          <a:p>
            <a:pPr marL="457200" lvl="0" indent="-292100" algn="l" rtl="0">
              <a:lnSpc>
                <a:spcPct val="115000"/>
              </a:lnSpc>
              <a:spcBef>
                <a:spcPts val="0"/>
              </a:spcBef>
              <a:spcAft>
                <a:spcPts val="0"/>
              </a:spcAft>
              <a:buSzPts val="1000"/>
              <a:buFont typeface="Proxima Nova"/>
              <a:buChar char="●"/>
            </a:pPr>
            <a:r>
              <a:rPr lang="en" sz="1000" b="1">
                <a:latin typeface="Proxima Nova"/>
                <a:ea typeface="Proxima Nova"/>
                <a:cs typeface="Proxima Nova"/>
                <a:sym typeface="Proxima Nova"/>
              </a:rPr>
              <a:t>COMMIT TO CONFIDENTIALITY</a:t>
            </a:r>
            <a:r>
              <a:rPr lang="en" sz="1000">
                <a:latin typeface="Proxima Nova"/>
                <a:ea typeface="Proxima Nova"/>
                <a:cs typeface="Proxima Nova"/>
                <a:sym typeface="Proxima Nova"/>
              </a:rPr>
              <a:t>. Don’t use other people’s names when sharing stories and keep everything shared confidential.</a:t>
            </a:r>
            <a:endParaRPr sz="1000">
              <a:latin typeface="Proxima Nova"/>
              <a:ea typeface="Proxima Nova"/>
              <a:cs typeface="Proxima Nova"/>
              <a:sym typeface="Proxima Nova"/>
            </a:endParaRPr>
          </a:p>
          <a:p>
            <a:pPr marL="457200" lvl="0" indent="-292100" algn="l" rtl="0">
              <a:lnSpc>
                <a:spcPct val="115000"/>
              </a:lnSpc>
              <a:spcBef>
                <a:spcPts val="0"/>
              </a:spcBef>
              <a:spcAft>
                <a:spcPts val="0"/>
              </a:spcAft>
              <a:buSzPts val="1000"/>
              <a:buFont typeface="Proxima Nova"/>
              <a:buChar char="●"/>
            </a:pPr>
            <a:r>
              <a:rPr lang="en" sz="1000" b="1">
                <a:latin typeface="Proxima Nova"/>
                <a:ea typeface="Proxima Nova"/>
                <a:cs typeface="Proxima Nova"/>
                <a:sym typeface="Proxima Nova"/>
              </a:rPr>
              <a:t>BE MINDFUL OF YOUR A-HA MOMENTS</a:t>
            </a:r>
            <a:r>
              <a:rPr lang="en" sz="1000">
                <a:latin typeface="Proxima Nova"/>
                <a:ea typeface="Proxima Nova"/>
                <a:cs typeface="Proxima Nova"/>
                <a:sym typeface="Proxima Nova"/>
              </a:rPr>
              <a:t>: This program is meant to prompt you to see your experiences at work – and the experiences of others – through a new lens. Be mindful that while you may be seeing something in a new way, for some it may be part of their day-to-day experiences. If you choose to share an a-ha moment, be aware that your surprise at discovering these experiences may be painful for others who live them daily. As an ally, prioritize the impact that your sharing may have on others in your group over your excitement to share it.</a:t>
            </a:r>
            <a:endParaRPr sz="1000">
              <a:latin typeface="Proxima Nova"/>
              <a:ea typeface="Proxima Nova"/>
              <a:cs typeface="Proxima Nova"/>
              <a:sym typeface="Proxima Nova"/>
            </a:endParaRPr>
          </a:p>
          <a:p>
            <a:pPr marL="457200" lvl="0" indent="-292100" algn="l" rtl="0">
              <a:lnSpc>
                <a:spcPct val="115000"/>
              </a:lnSpc>
              <a:spcBef>
                <a:spcPts val="0"/>
              </a:spcBef>
              <a:spcAft>
                <a:spcPts val="0"/>
              </a:spcAft>
              <a:buSzPts val="1000"/>
              <a:buFont typeface="Proxima Nova"/>
              <a:buChar char="●"/>
            </a:pPr>
            <a:r>
              <a:rPr lang="en" sz="1000" b="1">
                <a:latin typeface="Proxima Nova"/>
                <a:ea typeface="Proxima Nova"/>
                <a:cs typeface="Proxima Nova"/>
                <a:sym typeface="Proxima Nova"/>
              </a:rPr>
              <a:t>DON’T QUESTION OTHERS' EXPERIENCES:</a:t>
            </a:r>
            <a:r>
              <a:rPr lang="en" sz="1000">
                <a:latin typeface="Proxima Nova"/>
                <a:ea typeface="Proxima Nova"/>
                <a:cs typeface="Proxima Nova"/>
                <a:sym typeface="Proxima Nova"/>
              </a:rPr>
              <a:t> We all bring different experiences to the table - do not discount or invalidate the lived experiences of others. In particular, if someone shares about an inequity they’ve faced, believe their experience. Do not ask for proof or try to provide an alternate point of view.</a:t>
            </a:r>
            <a:endParaRPr sz="1000">
              <a:latin typeface="Proxima Nova"/>
              <a:ea typeface="Proxima Nova"/>
              <a:cs typeface="Proxima Nova"/>
              <a:sym typeface="Proxima Nova"/>
            </a:endParaRPr>
          </a:p>
          <a:p>
            <a:pPr marL="457200" lvl="0" indent="-292100" algn="l" rtl="0">
              <a:lnSpc>
                <a:spcPct val="115000"/>
              </a:lnSpc>
              <a:spcBef>
                <a:spcPts val="0"/>
              </a:spcBef>
              <a:spcAft>
                <a:spcPts val="0"/>
              </a:spcAft>
              <a:buSzPts val="1000"/>
              <a:buFont typeface="Proxima Nova"/>
              <a:buChar char="●"/>
            </a:pPr>
            <a:r>
              <a:rPr lang="en" sz="1000" b="1">
                <a:latin typeface="Proxima Nova"/>
                <a:ea typeface="Proxima Nova"/>
                <a:cs typeface="Proxima Nova"/>
                <a:sym typeface="Proxima Nova"/>
              </a:rPr>
              <a:t>GIVE EACH OTHER GRACE</a:t>
            </a:r>
            <a:r>
              <a:rPr lang="en" sz="1000">
                <a:latin typeface="Proxima Nova"/>
                <a:ea typeface="Proxima Nova"/>
                <a:cs typeface="Proxima Nova"/>
                <a:sym typeface="Proxima Nova"/>
              </a:rPr>
              <a:t>: Some of these conversations may be uncomfortable. Believe one another's best intentions and be patient when mistakes are made. </a:t>
            </a:r>
            <a:endParaRPr sz="1000">
              <a:latin typeface="Proxima Nova"/>
              <a:ea typeface="Proxima Nova"/>
              <a:cs typeface="Proxima Nova"/>
              <a:sym typeface="Proxima Nova"/>
            </a:endParaRPr>
          </a:p>
          <a:p>
            <a:pPr marL="0" lvl="0" indent="0" algn="l" rtl="0">
              <a:spcBef>
                <a:spcPts val="0"/>
              </a:spcBef>
              <a:spcAft>
                <a:spcPts val="0"/>
              </a:spcAft>
              <a:buNone/>
            </a:pPr>
            <a:endParaRPr/>
          </a:p>
        </p:txBody>
      </p:sp>
      <p:sp>
        <p:nvSpPr>
          <p:cNvPr id="2300" name="Google Shape;2300;ge8670cbad4_2_7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6"/>
        <p:cNvGrpSpPr/>
        <p:nvPr/>
      </p:nvGrpSpPr>
      <p:grpSpPr>
        <a:xfrm>
          <a:off x="0" y="0"/>
          <a:ext cx="0" cy="0"/>
          <a:chOff x="0" y="0"/>
          <a:chExt cx="0" cy="0"/>
        </a:xfrm>
      </p:grpSpPr>
      <p:sp>
        <p:nvSpPr>
          <p:cNvPr id="2327" name="Google Shape;2327;ge8670cbad4_2_736: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With that, I’ll send you off to your breakout room where you’ll spend the rest of the time together. You will not come back to the main room. </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Refer to your workbook, starting on page 116 for all directions, and if you have any questions, feel free to message me. </a:t>
            </a:r>
            <a:endParaRPr sz="1000">
              <a:solidFill>
                <a:schemeClr val="dk1"/>
              </a:solidFill>
              <a:latin typeface="Proxima Nova"/>
              <a:ea typeface="Proxima Nova"/>
              <a:cs typeface="Proxima Nova"/>
              <a:sym typeface="Proxima Nova"/>
            </a:endParaRPr>
          </a:p>
        </p:txBody>
      </p:sp>
      <p:sp>
        <p:nvSpPr>
          <p:cNvPr id="2328" name="Google Shape;2328;ge8670cbad4_2_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9"/>
        <p:cNvGrpSpPr/>
        <p:nvPr/>
      </p:nvGrpSpPr>
      <p:grpSpPr>
        <a:xfrm>
          <a:off x="0" y="0"/>
          <a:ext cx="0" cy="0"/>
          <a:chOff x="0" y="0"/>
          <a:chExt cx="0" cy="0"/>
        </a:xfrm>
      </p:grpSpPr>
      <p:sp>
        <p:nvSpPr>
          <p:cNvPr id="2370" name="Google Shape;2370;ge8670cbad4_2_778: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Welcome to the second of three follow-up sessions. Today you will dive into the 4th strategy: Proactively creating an inclusive culture. You will spend the entire time in your breakout group – the same group as the last time we met. </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p:txBody>
      </p:sp>
      <p:sp>
        <p:nvSpPr>
          <p:cNvPr id="2371" name="Google Shape;2371;ge8670cbad4_2_7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2"/>
        <p:cNvGrpSpPr/>
        <p:nvPr/>
      </p:nvGrpSpPr>
      <p:grpSpPr>
        <a:xfrm>
          <a:off x="0" y="0"/>
          <a:ext cx="0" cy="0"/>
          <a:chOff x="0" y="0"/>
          <a:chExt cx="0" cy="0"/>
        </a:xfrm>
      </p:grpSpPr>
      <p:sp>
        <p:nvSpPr>
          <p:cNvPr id="2393" name="Google Shape;2393;ge8670cbad4_2_800: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spcBef>
                <a:spcPts val="0"/>
              </a:spcBef>
              <a:spcAft>
                <a:spcPts val="0"/>
              </a:spcAft>
              <a:buNone/>
            </a:pPr>
            <a:r>
              <a:rPr lang="en" sz="1000">
                <a:solidFill>
                  <a:schemeClr val="dk1"/>
                </a:solidFill>
                <a:latin typeface="Proxima Nova"/>
                <a:ea typeface="Proxima Nova"/>
                <a:cs typeface="Proxima Nova"/>
                <a:sym typeface="Proxima Nova"/>
              </a:rPr>
              <a:t>Here’s the agenda for today’s session. You’ll start by reflecting on the One Commitment, explore and discuss a new allyship strategy, and practice using the Active Allyship Framework, before making another commitment. </a:t>
            </a:r>
            <a:endParaRPr/>
          </a:p>
        </p:txBody>
      </p:sp>
      <p:sp>
        <p:nvSpPr>
          <p:cNvPr id="2394" name="Google Shape;2394;ge8670cbad4_2_8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3"/>
        <p:cNvGrpSpPr/>
        <p:nvPr/>
      </p:nvGrpSpPr>
      <p:grpSpPr>
        <a:xfrm>
          <a:off x="0" y="0"/>
          <a:ext cx="0" cy="0"/>
          <a:chOff x="0" y="0"/>
          <a:chExt cx="0" cy="0"/>
        </a:xfrm>
      </p:grpSpPr>
      <p:sp>
        <p:nvSpPr>
          <p:cNvPr id="2424" name="Google Shape;2424;ge8670cbad4_2_830: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spcBef>
                <a:spcPts val="0"/>
              </a:spcBef>
              <a:spcAft>
                <a:spcPts val="0"/>
              </a:spcAft>
              <a:buNone/>
            </a:pPr>
            <a:r>
              <a:rPr lang="en" sz="1000">
                <a:solidFill>
                  <a:schemeClr val="dk1"/>
                </a:solidFill>
                <a:latin typeface="Proxima Nova"/>
                <a:ea typeface="Proxima Nova"/>
                <a:cs typeface="Proxima Nova"/>
                <a:sym typeface="Proxima Nova"/>
              </a:rPr>
              <a:t>Today you’ll be in your breakout group for the duration of our time together. pages 150 through 182 in your workbook will walk your group through exactly what to do.</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1000">
                <a:solidFill>
                  <a:schemeClr val="dk1"/>
                </a:solidFill>
                <a:latin typeface="Proxima Nova"/>
                <a:ea typeface="Proxima Nova"/>
                <a:cs typeface="Proxima Nova"/>
                <a:sym typeface="Proxima Nova"/>
              </a:rPr>
              <a:t>I will place you in breakouts shortly, and the first thing you’ll want to do is pick one person to moderate today’s conversations. This person will be responsible for sharing their screen for the group and keeping time. As a group you should also coordinate who will read the shared pages aloud. </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a:p>
        </p:txBody>
      </p:sp>
      <p:sp>
        <p:nvSpPr>
          <p:cNvPr id="2425" name="Google Shape;2425;ge8670cbad4_2_8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4"/>
        <p:cNvGrpSpPr/>
        <p:nvPr/>
      </p:nvGrpSpPr>
      <p:grpSpPr>
        <a:xfrm>
          <a:off x="0" y="0"/>
          <a:ext cx="0" cy="0"/>
          <a:chOff x="0" y="0"/>
          <a:chExt cx="0" cy="0"/>
        </a:xfrm>
      </p:grpSpPr>
      <p:sp>
        <p:nvSpPr>
          <p:cNvPr id="2445" name="Google Shape;2445;ge8670cbad4_2_850: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spcBef>
                <a:spcPts val="0"/>
              </a:spcBef>
              <a:spcAft>
                <a:spcPts val="0"/>
              </a:spcAft>
              <a:buNone/>
            </a:pPr>
            <a:r>
              <a:rPr lang="en" sz="1000">
                <a:latin typeface="Proxima Nova"/>
                <a:ea typeface="Proxima Nova"/>
                <a:cs typeface="Proxima Nova"/>
                <a:sym typeface="Proxima Nova"/>
              </a:rPr>
              <a:t>As a reminder for today’s breakout session, we ask that you follow our ground rules as ways to practice allyship in your breakout groups </a:t>
            </a:r>
            <a:endParaRPr sz="1000">
              <a:latin typeface="Proxima Nova"/>
              <a:ea typeface="Proxima Nova"/>
              <a:cs typeface="Proxima Nova"/>
              <a:sym typeface="Proxima Nova"/>
            </a:endParaRPr>
          </a:p>
          <a:p>
            <a:pPr marL="0" lvl="0" indent="0" algn="l" rtl="0">
              <a:lnSpc>
                <a:spcPct val="115000"/>
              </a:lnSpc>
              <a:spcBef>
                <a:spcPts val="0"/>
              </a:spcBef>
              <a:spcAft>
                <a:spcPts val="0"/>
              </a:spcAft>
              <a:buNone/>
            </a:pPr>
            <a:endParaRPr sz="1000">
              <a:latin typeface="Proxima Nova"/>
              <a:ea typeface="Proxima Nova"/>
              <a:cs typeface="Proxima Nova"/>
              <a:sym typeface="Proxima Nova"/>
            </a:endParaRPr>
          </a:p>
          <a:p>
            <a:pPr marL="457200" lvl="0" indent="-292100" algn="l" rtl="0">
              <a:lnSpc>
                <a:spcPct val="115000"/>
              </a:lnSpc>
              <a:spcBef>
                <a:spcPts val="0"/>
              </a:spcBef>
              <a:spcAft>
                <a:spcPts val="0"/>
              </a:spcAft>
              <a:buSzPts val="1000"/>
              <a:buFont typeface="Proxima Nova"/>
              <a:buChar char="●"/>
            </a:pPr>
            <a:r>
              <a:rPr lang="en" sz="1000" b="1">
                <a:latin typeface="Proxima Nova"/>
                <a:ea typeface="Proxima Nova"/>
                <a:cs typeface="Proxima Nova"/>
                <a:sym typeface="Proxima Nova"/>
              </a:rPr>
              <a:t>SHARE THE MIC</a:t>
            </a:r>
            <a:r>
              <a:rPr lang="en" sz="1000">
                <a:latin typeface="Proxima Nova"/>
                <a:ea typeface="Proxima Nova"/>
                <a:cs typeface="Proxima Nova"/>
                <a:sym typeface="Proxima Nova"/>
              </a:rPr>
              <a:t>: We want everyone to have a chance to speak. Particularly if you’re exploring an area where you hold a lot of privilege, be mindful of not dominating the conversation.</a:t>
            </a:r>
            <a:endParaRPr sz="1000">
              <a:latin typeface="Proxima Nova"/>
              <a:ea typeface="Proxima Nova"/>
              <a:cs typeface="Proxima Nova"/>
              <a:sym typeface="Proxima Nova"/>
            </a:endParaRPr>
          </a:p>
          <a:p>
            <a:pPr marL="457200" lvl="0" indent="-292100" algn="l" rtl="0">
              <a:lnSpc>
                <a:spcPct val="115000"/>
              </a:lnSpc>
              <a:spcBef>
                <a:spcPts val="0"/>
              </a:spcBef>
              <a:spcAft>
                <a:spcPts val="0"/>
              </a:spcAft>
              <a:buSzPts val="1000"/>
              <a:buFont typeface="Proxima Nova"/>
              <a:buChar char="●"/>
            </a:pPr>
            <a:r>
              <a:rPr lang="en" sz="1000" b="1">
                <a:latin typeface="Proxima Nova"/>
                <a:ea typeface="Proxima Nova"/>
                <a:cs typeface="Proxima Nova"/>
                <a:sym typeface="Proxima Nova"/>
              </a:rPr>
              <a:t>COMMIT TO CONFIDENTIALITY</a:t>
            </a:r>
            <a:r>
              <a:rPr lang="en" sz="1000">
                <a:latin typeface="Proxima Nova"/>
                <a:ea typeface="Proxima Nova"/>
                <a:cs typeface="Proxima Nova"/>
                <a:sym typeface="Proxima Nova"/>
              </a:rPr>
              <a:t>. Don’t use other people’s names when sharing stories and keep everything shared confidential.</a:t>
            </a:r>
            <a:endParaRPr sz="1000">
              <a:latin typeface="Proxima Nova"/>
              <a:ea typeface="Proxima Nova"/>
              <a:cs typeface="Proxima Nova"/>
              <a:sym typeface="Proxima Nova"/>
            </a:endParaRPr>
          </a:p>
          <a:p>
            <a:pPr marL="457200" lvl="0" indent="-292100" algn="l" rtl="0">
              <a:lnSpc>
                <a:spcPct val="115000"/>
              </a:lnSpc>
              <a:spcBef>
                <a:spcPts val="0"/>
              </a:spcBef>
              <a:spcAft>
                <a:spcPts val="0"/>
              </a:spcAft>
              <a:buSzPts val="1000"/>
              <a:buFont typeface="Proxima Nova"/>
              <a:buChar char="●"/>
            </a:pPr>
            <a:r>
              <a:rPr lang="en" sz="1000" b="1">
                <a:latin typeface="Proxima Nova"/>
                <a:ea typeface="Proxima Nova"/>
                <a:cs typeface="Proxima Nova"/>
                <a:sym typeface="Proxima Nova"/>
              </a:rPr>
              <a:t>BE MINDFUL OF YOUR A-HA MOMENTS</a:t>
            </a:r>
            <a:r>
              <a:rPr lang="en" sz="1000">
                <a:latin typeface="Proxima Nova"/>
                <a:ea typeface="Proxima Nova"/>
                <a:cs typeface="Proxima Nova"/>
                <a:sym typeface="Proxima Nova"/>
              </a:rPr>
              <a:t>: This program is meant to prompt you to see your experiences at work – and the experiences of others – through a new lens. Be mindful that while you may be seeing something in a new way, for some it may be part of their day-to-day experiences. If you choose to share an a-ha moment, be aware that your surprise at discovering these experiences may be painful for others who live them daily. As an ally, prioritize the impact that your sharing may have on others in your group over your excitement to share it.</a:t>
            </a:r>
            <a:endParaRPr sz="1000">
              <a:latin typeface="Proxima Nova"/>
              <a:ea typeface="Proxima Nova"/>
              <a:cs typeface="Proxima Nova"/>
              <a:sym typeface="Proxima Nova"/>
            </a:endParaRPr>
          </a:p>
          <a:p>
            <a:pPr marL="457200" lvl="0" indent="-292100" algn="l" rtl="0">
              <a:lnSpc>
                <a:spcPct val="115000"/>
              </a:lnSpc>
              <a:spcBef>
                <a:spcPts val="0"/>
              </a:spcBef>
              <a:spcAft>
                <a:spcPts val="0"/>
              </a:spcAft>
              <a:buSzPts val="1000"/>
              <a:buFont typeface="Proxima Nova"/>
              <a:buChar char="●"/>
            </a:pPr>
            <a:r>
              <a:rPr lang="en" sz="1000" b="1">
                <a:latin typeface="Proxima Nova"/>
                <a:ea typeface="Proxima Nova"/>
                <a:cs typeface="Proxima Nova"/>
                <a:sym typeface="Proxima Nova"/>
              </a:rPr>
              <a:t>DON’T QUESTION OTHERS' EXPERIENCES:</a:t>
            </a:r>
            <a:r>
              <a:rPr lang="en" sz="1000">
                <a:latin typeface="Proxima Nova"/>
                <a:ea typeface="Proxima Nova"/>
                <a:cs typeface="Proxima Nova"/>
                <a:sym typeface="Proxima Nova"/>
              </a:rPr>
              <a:t> We all bring different experiences to the table - do not discount or invalidate the lived experiences of others. In particular, if someone shares about an inequity they’ve faced, believe their experience. Do not ask for proof or try to provide an alternate point of view.</a:t>
            </a:r>
            <a:endParaRPr sz="1000">
              <a:latin typeface="Proxima Nova"/>
              <a:ea typeface="Proxima Nova"/>
              <a:cs typeface="Proxima Nova"/>
              <a:sym typeface="Proxima Nova"/>
            </a:endParaRPr>
          </a:p>
          <a:p>
            <a:pPr marL="457200" lvl="0" indent="-292100" algn="l" rtl="0">
              <a:lnSpc>
                <a:spcPct val="115000"/>
              </a:lnSpc>
              <a:spcBef>
                <a:spcPts val="0"/>
              </a:spcBef>
              <a:spcAft>
                <a:spcPts val="0"/>
              </a:spcAft>
              <a:buSzPts val="1000"/>
              <a:buFont typeface="Proxima Nova"/>
              <a:buChar char="●"/>
            </a:pPr>
            <a:r>
              <a:rPr lang="en" sz="1000" b="1">
                <a:latin typeface="Proxima Nova"/>
                <a:ea typeface="Proxima Nova"/>
                <a:cs typeface="Proxima Nova"/>
                <a:sym typeface="Proxima Nova"/>
              </a:rPr>
              <a:t>GIVE EACH OTHER GRACE</a:t>
            </a:r>
            <a:r>
              <a:rPr lang="en" sz="1000">
                <a:latin typeface="Proxima Nova"/>
                <a:ea typeface="Proxima Nova"/>
                <a:cs typeface="Proxima Nova"/>
                <a:sym typeface="Proxima Nova"/>
              </a:rPr>
              <a:t>: Some of these conversations may be uncomfortable. Believe one another's best intentions and be patient when mistakes are made. </a:t>
            </a:r>
            <a:endParaRPr sz="1000">
              <a:latin typeface="Proxima Nova"/>
              <a:ea typeface="Proxima Nova"/>
              <a:cs typeface="Proxima Nova"/>
              <a:sym typeface="Proxima Nova"/>
            </a:endParaRPr>
          </a:p>
          <a:p>
            <a:pPr marL="0" lvl="0" indent="0" algn="l" rtl="0">
              <a:spcBef>
                <a:spcPts val="0"/>
              </a:spcBef>
              <a:spcAft>
                <a:spcPts val="0"/>
              </a:spcAft>
              <a:buNone/>
            </a:pPr>
            <a:endParaRPr/>
          </a:p>
        </p:txBody>
      </p:sp>
      <p:sp>
        <p:nvSpPr>
          <p:cNvPr id="2446" name="Google Shape;2446;ge8670cbad4_2_8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e8670cbad4_2_877: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With that, I’ll send you off to your breakout room where you’ll spend the rest of the time together. You will not come back to the main room. </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Refer to your workbook, starting on page 150 for all directions, and if you have any questions, feel free to message me.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p:txBody>
      </p:sp>
      <p:sp>
        <p:nvSpPr>
          <p:cNvPr id="2474" name="Google Shape;2474;ge8670cbad4_2_8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5"/>
        <p:cNvGrpSpPr/>
        <p:nvPr/>
      </p:nvGrpSpPr>
      <p:grpSpPr>
        <a:xfrm>
          <a:off x="0" y="0"/>
          <a:ext cx="0" cy="0"/>
          <a:chOff x="0" y="0"/>
          <a:chExt cx="0" cy="0"/>
        </a:xfrm>
      </p:grpSpPr>
      <p:sp>
        <p:nvSpPr>
          <p:cNvPr id="2516" name="Google Shape;2516;ge8670cbad4_2_919: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Welcome to to the third of three follow-up sessions. Today you will dive into the 5th and final strategy: Intentionally invest in the advancement of people with traditionally marginalized identities. You will spend the entire time in your breakout group – the same group as the last time we met. </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
        <p:nvSpPr>
          <p:cNvPr id="2517" name="Google Shape;2517;ge8670cbad4_2_9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8"/>
        <p:cNvGrpSpPr/>
        <p:nvPr/>
      </p:nvGrpSpPr>
      <p:grpSpPr>
        <a:xfrm>
          <a:off x="0" y="0"/>
          <a:ext cx="0" cy="0"/>
          <a:chOff x="0" y="0"/>
          <a:chExt cx="0" cy="0"/>
        </a:xfrm>
      </p:grpSpPr>
      <p:sp>
        <p:nvSpPr>
          <p:cNvPr id="2539" name="Google Shape;2539;ge8670cbad4_2_941: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spcBef>
                <a:spcPts val="0"/>
              </a:spcBef>
              <a:spcAft>
                <a:spcPts val="0"/>
              </a:spcAft>
              <a:buNone/>
            </a:pPr>
            <a:r>
              <a:rPr lang="en" sz="1000">
                <a:solidFill>
                  <a:schemeClr val="dk1"/>
                </a:solidFill>
                <a:latin typeface="Proxima Nova"/>
                <a:ea typeface="Proxima Nova"/>
                <a:cs typeface="Proxima Nova"/>
                <a:sym typeface="Proxima Nova"/>
              </a:rPr>
              <a:t>Here’s the agenda for today’s session. You’ll start by reflecting on the One Commitment, explore and discuss a new allyship strategy, and practice using the Active Allyship Framework, before making another commitment. </a:t>
            </a:r>
            <a:endParaRPr/>
          </a:p>
        </p:txBody>
      </p:sp>
      <p:sp>
        <p:nvSpPr>
          <p:cNvPr id="2540" name="Google Shape;2540;ge8670cbad4_2_9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9"/>
        <p:cNvGrpSpPr/>
        <p:nvPr/>
      </p:nvGrpSpPr>
      <p:grpSpPr>
        <a:xfrm>
          <a:off x="0" y="0"/>
          <a:ext cx="0" cy="0"/>
          <a:chOff x="0" y="0"/>
          <a:chExt cx="0" cy="0"/>
        </a:xfrm>
      </p:grpSpPr>
      <p:sp>
        <p:nvSpPr>
          <p:cNvPr id="2570" name="Google Shape;2570;ge8670cbad4_2_971: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spcBef>
                <a:spcPts val="0"/>
              </a:spcBef>
              <a:spcAft>
                <a:spcPts val="0"/>
              </a:spcAft>
              <a:buNone/>
            </a:pPr>
            <a:r>
              <a:rPr lang="en" sz="1000">
                <a:solidFill>
                  <a:schemeClr val="dk1"/>
                </a:solidFill>
                <a:latin typeface="Proxima Nova"/>
                <a:ea typeface="Proxima Nova"/>
                <a:cs typeface="Proxima Nova"/>
                <a:sym typeface="Proxima Nova"/>
              </a:rPr>
              <a:t>Today you’ll be in your breakout group for the duration of our time together. pages 184 through 211 in your workbook will walk your group through exactly what to do.</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1000">
                <a:solidFill>
                  <a:schemeClr val="dk1"/>
                </a:solidFill>
                <a:latin typeface="Proxima Nova"/>
                <a:ea typeface="Proxima Nova"/>
                <a:cs typeface="Proxima Nova"/>
                <a:sym typeface="Proxima Nova"/>
              </a:rPr>
              <a:t>I will place you in breakouts shortly, and the first thing you’ll want to do is pick one person to moderate today’s conversations. This person will be responsible for sharing their screen for the group and keeping time. As a group you should also coordinate who will read the shared pages aloud. </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
        <p:nvSpPr>
          <p:cNvPr id="2571" name="Google Shape;2571;ge8670cbad4_2_9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e1d5e45fb4_2_155:notes"/>
          <p:cNvSpPr txBox="1">
            <a:spLocks noGrp="1"/>
          </p:cNvSpPr>
          <p:nvPr>
            <p:ph type="body" idx="1"/>
          </p:nvPr>
        </p:nvSpPr>
        <p:spPr>
          <a:xfrm>
            <a:off x="685797" y="4343387"/>
            <a:ext cx="5486398" cy="4114794"/>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None/>
            </a:pPr>
            <a:r>
              <a:rPr lang="en" sz="1000">
                <a:solidFill>
                  <a:schemeClr val="dk1"/>
                </a:solidFill>
                <a:latin typeface="Proxima Nova"/>
                <a:ea typeface="Proxima Nova"/>
                <a:cs typeface="Proxima Nova"/>
                <a:sym typeface="Proxima Nova"/>
              </a:rPr>
              <a:t>Part of the reason for this is there’s a gap between our good intentions and the actions we take </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While a majority of employees think of themselves as allies, relatively few white employees are performing basic allyship actions, such as advocating for racial equity or mentoring women of color.  </a:t>
            </a:r>
            <a:endParaRPr sz="100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a:solidFill>
                  <a:schemeClr val="dk1"/>
                </a:solidFill>
                <a:latin typeface="Proxima Nova"/>
                <a:ea typeface="Proxima Nova"/>
                <a:cs typeface="Proxima Nova"/>
                <a:sym typeface="Proxima Nova"/>
              </a:rPr>
              <a:t>Over the past year, with renewed commitments to allyship, even more white employees see themselves as allies. But, our 2021 data shows that white employees still aren’t taking these basic allyship actions</a:t>
            </a:r>
            <a:endParaRPr sz="1000">
              <a:solidFill>
                <a:schemeClr val="dk1"/>
              </a:solidFill>
              <a:latin typeface="Proxima Nova"/>
              <a:ea typeface="Proxima Nova"/>
              <a:cs typeface="Proxima Nova"/>
              <a:sym typeface="Proxima Nova"/>
            </a:endParaRPr>
          </a:p>
        </p:txBody>
      </p:sp>
      <p:sp>
        <p:nvSpPr>
          <p:cNvPr id="320" name="Google Shape;320;ge1d5e45fb4_2_155:notes"/>
          <p:cNvSpPr>
            <a:spLocks noGrp="1" noRot="1" noChangeAspect="1"/>
          </p:cNvSpPr>
          <p:nvPr>
            <p:ph type="sldImg" idx="2"/>
          </p:nvPr>
        </p:nvSpPr>
        <p:spPr>
          <a:xfrm>
            <a:off x="1143067" y="685799"/>
            <a:ext cx="4572548" cy="342899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0"/>
        <p:cNvGrpSpPr/>
        <p:nvPr/>
      </p:nvGrpSpPr>
      <p:grpSpPr>
        <a:xfrm>
          <a:off x="0" y="0"/>
          <a:ext cx="0" cy="0"/>
          <a:chOff x="0" y="0"/>
          <a:chExt cx="0" cy="0"/>
        </a:xfrm>
      </p:grpSpPr>
      <p:sp>
        <p:nvSpPr>
          <p:cNvPr id="2591" name="Google Shape;2591;ge8670cbad4_2_991: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spcBef>
                <a:spcPts val="0"/>
              </a:spcBef>
              <a:spcAft>
                <a:spcPts val="0"/>
              </a:spcAft>
              <a:buNone/>
            </a:pPr>
            <a:r>
              <a:rPr lang="en" sz="1000">
                <a:latin typeface="Proxima Nova"/>
                <a:ea typeface="Proxima Nova"/>
                <a:cs typeface="Proxima Nova"/>
                <a:sym typeface="Proxima Nova"/>
              </a:rPr>
              <a:t>As a reminder for today’s breakout session, we ask that you follow our ground rules as ways to practice allyship in your breakout groups </a:t>
            </a:r>
            <a:endParaRPr sz="1000">
              <a:latin typeface="Proxima Nova"/>
              <a:ea typeface="Proxima Nova"/>
              <a:cs typeface="Proxima Nova"/>
              <a:sym typeface="Proxima Nova"/>
            </a:endParaRPr>
          </a:p>
          <a:p>
            <a:pPr marL="0" lvl="0" indent="0" algn="l" rtl="0">
              <a:lnSpc>
                <a:spcPct val="115000"/>
              </a:lnSpc>
              <a:spcBef>
                <a:spcPts val="0"/>
              </a:spcBef>
              <a:spcAft>
                <a:spcPts val="0"/>
              </a:spcAft>
              <a:buNone/>
            </a:pPr>
            <a:endParaRPr sz="1000">
              <a:latin typeface="Proxima Nova"/>
              <a:ea typeface="Proxima Nova"/>
              <a:cs typeface="Proxima Nova"/>
              <a:sym typeface="Proxima Nova"/>
            </a:endParaRPr>
          </a:p>
          <a:p>
            <a:pPr marL="457200" lvl="0" indent="-292100" algn="l" rtl="0">
              <a:lnSpc>
                <a:spcPct val="115000"/>
              </a:lnSpc>
              <a:spcBef>
                <a:spcPts val="0"/>
              </a:spcBef>
              <a:spcAft>
                <a:spcPts val="0"/>
              </a:spcAft>
              <a:buSzPts val="1000"/>
              <a:buFont typeface="Proxima Nova"/>
              <a:buChar char="●"/>
            </a:pPr>
            <a:r>
              <a:rPr lang="en" sz="1000" b="1">
                <a:latin typeface="Proxima Nova"/>
                <a:ea typeface="Proxima Nova"/>
                <a:cs typeface="Proxima Nova"/>
                <a:sym typeface="Proxima Nova"/>
              </a:rPr>
              <a:t>SHARE THE MIC</a:t>
            </a:r>
            <a:r>
              <a:rPr lang="en" sz="1000">
                <a:latin typeface="Proxima Nova"/>
                <a:ea typeface="Proxima Nova"/>
                <a:cs typeface="Proxima Nova"/>
                <a:sym typeface="Proxima Nova"/>
              </a:rPr>
              <a:t>: We want everyone to have a chance to speak. Particularly if you’re exploring an area where you hold a lot of privilege, be mindful of not dominating the conversation.</a:t>
            </a:r>
            <a:endParaRPr sz="1000">
              <a:latin typeface="Proxima Nova"/>
              <a:ea typeface="Proxima Nova"/>
              <a:cs typeface="Proxima Nova"/>
              <a:sym typeface="Proxima Nova"/>
            </a:endParaRPr>
          </a:p>
          <a:p>
            <a:pPr marL="457200" lvl="0" indent="-292100" algn="l" rtl="0">
              <a:lnSpc>
                <a:spcPct val="115000"/>
              </a:lnSpc>
              <a:spcBef>
                <a:spcPts val="0"/>
              </a:spcBef>
              <a:spcAft>
                <a:spcPts val="0"/>
              </a:spcAft>
              <a:buSzPts val="1000"/>
              <a:buFont typeface="Proxima Nova"/>
              <a:buChar char="●"/>
            </a:pPr>
            <a:r>
              <a:rPr lang="en" sz="1000" b="1">
                <a:latin typeface="Proxima Nova"/>
                <a:ea typeface="Proxima Nova"/>
                <a:cs typeface="Proxima Nova"/>
                <a:sym typeface="Proxima Nova"/>
              </a:rPr>
              <a:t>COMMIT TO CONFIDENTIALITY</a:t>
            </a:r>
            <a:r>
              <a:rPr lang="en" sz="1000">
                <a:latin typeface="Proxima Nova"/>
                <a:ea typeface="Proxima Nova"/>
                <a:cs typeface="Proxima Nova"/>
                <a:sym typeface="Proxima Nova"/>
              </a:rPr>
              <a:t>. Don’t use other people’s names when sharing stories and keep everything shared confidential.</a:t>
            </a:r>
            <a:endParaRPr sz="1000">
              <a:latin typeface="Proxima Nova"/>
              <a:ea typeface="Proxima Nova"/>
              <a:cs typeface="Proxima Nova"/>
              <a:sym typeface="Proxima Nova"/>
            </a:endParaRPr>
          </a:p>
          <a:p>
            <a:pPr marL="457200" lvl="0" indent="-292100" algn="l" rtl="0">
              <a:lnSpc>
                <a:spcPct val="115000"/>
              </a:lnSpc>
              <a:spcBef>
                <a:spcPts val="0"/>
              </a:spcBef>
              <a:spcAft>
                <a:spcPts val="0"/>
              </a:spcAft>
              <a:buSzPts val="1000"/>
              <a:buFont typeface="Proxima Nova"/>
              <a:buChar char="●"/>
            </a:pPr>
            <a:r>
              <a:rPr lang="en" sz="1000" b="1">
                <a:latin typeface="Proxima Nova"/>
                <a:ea typeface="Proxima Nova"/>
                <a:cs typeface="Proxima Nova"/>
                <a:sym typeface="Proxima Nova"/>
              </a:rPr>
              <a:t>BE MINDFUL OF YOUR A-HA MOMENTS</a:t>
            </a:r>
            <a:r>
              <a:rPr lang="en" sz="1000">
                <a:latin typeface="Proxima Nova"/>
                <a:ea typeface="Proxima Nova"/>
                <a:cs typeface="Proxima Nova"/>
                <a:sym typeface="Proxima Nova"/>
              </a:rPr>
              <a:t>: This program is meant to prompt you to see your experiences at work – and the experiences of others – through a new lens. Be mindful that while you may be seeing something in a new way, for some it may be part of their day-to-day experiences. If you choose to share an a-ha moment, be aware that your surprise at discovering these experiences may be painful for others who live them daily. As an ally, prioritize the impact that your sharing may have on others in your group over your excitement to share it.</a:t>
            </a:r>
            <a:endParaRPr sz="1000">
              <a:latin typeface="Proxima Nova"/>
              <a:ea typeface="Proxima Nova"/>
              <a:cs typeface="Proxima Nova"/>
              <a:sym typeface="Proxima Nova"/>
            </a:endParaRPr>
          </a:p>
          <a:p>
            <a:pPr marL="457200" lvl="0" indent="-292100" algn="l" rtl="0">
              <a:lnSpc>
                <a:spcPct val="115000"/>
              </a:lnSpc>
              <a:spcBef>
                <a:spcPts val="0"/>
              </a:spcBef>
              <a:spcAft>
                <a:spcPts val="0"/>
              </a:spcAft>
              <a:buSzPts val="1000"/>
              <a:buFont typeface="Proxima Nova"/>
              <a:buChar char="●"/>
            </a:pPr>
            <a:r>
              <a:rPr lang="en" sz="1000" b="1">
                <a:latin typeface="Proxima Nova"/>
                <a:ea typeface="Proxima Nova"/>
                <a:cs typeface="Proxima Nova"/>
                <a:sym typeface="Proxima Nova"/>
              </a:rPr>
              <a:t>DON’T QUESTION OTHERS' EXPERIENCES:</a:t>
            </a:r>
            <a:r>
              <a:rPr lang="en" sz="1000">
                <a:latin typeface="Proxima Nova"/>
                <a:ea typeface="Proxima Nova"/>
                <a:cs typeface="Proxima Nova"/>
                <a:sym typeface="Proxima Nova"/>
              </a:rPr>
              <a:t> We all bring different experiences to the table - do not discount or invalidate the lived experiences of others. In particular, if someone shares about an inequity they’ve faced, believe their experience. Do not ask for proof or try to provide an alternate point of view.</a:t>
            </a:r>
            <a:endParaRPr sz="1000">
              <a:latin typeface="Proxima Nova"/>
              <a:ea typeface="Proxima Nova"/>
              <a:cs typeface="Proxima Nova"/>
              <a:sym typeface="Proxima Nova"/>
            </a:endParaRPr>
          </a:p>
          <a:p>
            <a:pPr marL="457200" lvl="0" indent="-292100" algn="l" rtl="0">
              <a:lnSpc>
                <a:spcPct val="115000"/>
              </a:lnSpc>
              <a:spcBef>
                <a:spcPts val="0"/>
              </a:spcBef>
              <a:spcAft>
                <a:spcPts val="0"/>
              </a:spcAft>
              <a:buSzPts val="1000"/>
              <a:buFont typeface="Proxima Nova"/>
              <a:buChar char="●"/>
            </a:pPr>
            <a:r>
              <a:rPr lang="en" sz="1000" b="1">
                <a:latin typeface="Proxima Nova"/>
                <a:ea typeface="Proxima Nova"/>
                <a:cs typeface="Proxima Nova"/>
                <a:sym typeface="Proxima Nova"/>
              </a:rPr>
              <a:t>GIVE EACH OTHER GRACE</a:t>
            </a:r>
            <a:r>
              <a:rPr lang="en" sz="1000">
                <a:latin typeface="Proxima Nova"/>
                <a:ea typeface="Proxima Nova"/>
                <a:cs typeface="Proxima Nova"/>
                <a:sym typeface="Proxima Nova"/>
              </a:rPr>
              <a:t>: Some of these conversations may be uncomfortable. Believe one another's best intentions and be patient when mistakes are made. </a:t>
            </a:r>
            <a:endParaRPr sz="1000">
              <a:latin typeface="Proxima Nova"/>
              <a:ea typeface="Proxima Nova"/>
              <a:cs typeface="Proxima Nova"/>
              <a:sym typeface="Proxima Nova"/>
            </a:endParaRPr>
          </a:p>
          <a:p>
            <a:pPr marL="0" lvl="0" indent="0" algn="l" rtl="0">
              <a:spcBef>
                <a:spcPts val="0"/>
              </a:spcBef>
              <a:spcAft>
                <a:spcPts val="0"/>
              </a:spcAft>
              <a:buNone/>
            </a:pPr>
            <a:endParaRPr/>
          </a:p>
        </p:txBody>
      </p:sp>
      <p:sp>
        <p:nvSpPr>
          <p:cNvPr id="2592" name="Google Shape;2592;ge8670cbad4_2_9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8"/>
        <p:cNvGrpSpPr/>
        <p:nvPr/>
      </p:nvGrpSpPr>
      <p:grpSpPr>
        <a:xfrm>
          <a:off x="0" y="0"/>
          <a:ext cx="0" cy="0"/>
          <a:chOff x="0" y="0"/>
          <a:chExt cx="0" cy="0"/>
        </a:xfrm>
      </p:grpSpPr>
      <p:sp>
        <p:nvSpPr>
          <p:cNvPr id="2619" name="Google Shape;2619;ge8670cbad4_2_1018:notes"/>
          <p:cNvSpPr txBox="1">
            <a:spLocks noGrp="1"/>
          </p:cNvSpPr>
          <p:nvPr>
            <p:ph type="body" idx="1"/>
          </p:nvPr>
        </p:nvSpPr>
        <p:spPr>
          <a:xfrm>
            <a:off x="685797" y="4343387"/>
            <a:ext cx="5486400" cy="4114800"/>
          </a:xfrm>
          <a:prstGeom prst="rect">
            <a:avLst/>
          </a:prstGeom>
        </p:spPr>
        <p:txBody>
          <a:bodyPr spcFirstLastPara="1" wrap="square" lIns="45425" tIns="45425" rIns="45425" bIns="45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With that, I’ll send you off to your breakout room where you’ll spend the rest of the time together. You will not come back to the main room. </a:t>
            </a: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Refer to your workbook, starting on page 184 for all directions, and if you have any questions, feel free to message me.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p:txBody>
      </p:sp>
      <p:sp>
        <p:nvSpPr>
          <p:cNvPr id="2620" name="Google Shape;2620;ge8670cbad4_2_10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56"/>
        <p:cNvGrpSpPr/>
        <p:nvPr/>
      </p:nvGrpSpPr>
      <p:grpSpPr>
        <a:xfrm>
          <a:off x="0" y="0"/>
          <a:ext cx="0" cy="0"/>
          <a:chOff x="0" y="0"/>
          <a:chExt cx="0" cy="0"/>
        </a:xfrm>
      </p:grpSpPr>
      <p:sp>
        <p:nvSpPr>
          <p:cNvPr id="57" name="Google Shape;57;p14"/>
          <p:cNvSpPr/>
          <p:nvPr/>
        </p:nvSpPr>
        <p:spPr>
          <a:xfrm>
            <a:off x="0" y="0"/>
            <a:ext cx="9147366" cy="514546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0E4D4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8" name="Google Shape;58;p14"/>
          <p:cNvSpPr/>
          <p:nvPr/>
        </p:nvSpPr>
        <p:spPr>
          <a:xfrm>
            <a:off x="3364706" y="400022"/>
            <a:ext cx="0" cy="4345143"/>
          </a:xfrm>
          <a:custGeom>
            <a:avLst/>
            <a:gdLst/>
            <a:ahLst/>
            <a:cxnLst/>
            <a:rect l="l" t="t" r="r" b="b"/>
            <a:pathLst>
              <a:path w="120000" h="9549765" extrusionOk="0">
                <a:moveTo>
                  <a:pt x="0" y="0"/>
                </a:moveTo>
                <a:lnTo>
                  <a:pt x="0" y="9549447"/>
                </a:lnTo>
              </a:path>
            </a:pathLst>
          </a:custGeom>
          <a:noFill/>
          <a:ln w="104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9" name="Google Shape;59;p14"/>
          <p:cNvSpPr txBox="1">
            <a:spLocks noGrp="1"/>
          </p:cNvSpPr>
          <p:nvPr>
            <p:ph type="ftr" idx="11"/>
          </p:nvPr>
        </p:nvSpPr>
        <p:spPr>
          <a:xfrm>
            <a:off x="8074939" y="4852635"/>
            <a:ext cx="701100" cy="1353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600"/>
              <a:buNone/>
              <a:defRPr sz="700" b="0" i="0">
                <a:solidFill>
                  <a:schemeClr val="dk1"/>
                </a:solidFill>
                <a:latin typeface="Avenir"/>
                <a:ea typeface="Avenir"/>
                <a:cs typeface="Avenir"/>
                <a:sym typeface="Avenir"/>
              </a:defRPr>
            </a:lvl1pPr>
            <a:lvl2pPr lvl="1" algn="l" rtl="0">
              <a:spcBef>
                <a:spcPts val="0"/>
              </a:spcBef>
              <a:spcAft>
                <a:spcPts val="0"/>
              </a:spcAft>
              <a:buSzPts val="600"/>
              <a:buNone/>
              <a:defRPr/>
            </a:lvl2pPr>
            <a:lvl3pPr lvl="2" algn="l" rtl="0">
              <a:spcBef>
                <a:spcPts val="0"/>
              </a:spcBef>
              <a:spcAft>
                <a:spcPts val="0"/>
              </a:spcAft>
              <a:buSzPts val="600"/>
              <a:buNone/>
              <a:defRPr/>
            </a:lvl3pPr>
            <a:lvl4pPr lvl="3" algn="l" rtl="0">
              <a:spcBef>
                <a:spcPts val="0"/>
              </a:spcBef>
              <a:spcAft>
                <a:spcPts val="0"/>
              </a:spcAft>
              <a:buSzPts val="600"/>
              <a:buNone/>
              <a:defRPr/>
            </a:lvl4pPr>
            <a:lvl5pPr lvl="4" algn="l" rtl="0">
              <a:spcBef>
                <a:spcPts val="0"/>
              </a:spcBef>
              <a:spcAft>
                <a:spcPts val="0"/>
              </a:spcAft>
              <a:buSzPts val="600"/>
              <a:buNone/>
              <a:defRPr/>
            </a:lvl5pPr>
            <a:lvl6pPr lvl="5" algn="l" rtl="0">
              <a:spcBef>
                <a:spcPts val="0"/>
              </a:spcBef>
              <a:spcAft>
                <a:spcPts val="0"/>
              </a:spcAft>
              <a:buSzPts val="600"/>
              <a:buNone/>
              <a:defRPr/>
            </a:lvl6pPr>
            <a:lvl7pPr lvl="6" algn="l" rtl="0">
              <a:spcBef>
                <a:spcPts val="0"/>
              </a:spcBef>
              <a:spcAft>
                <a:spcPts val="0"/>
              </a:spcAft>
              <a:buSzPts val="600"/>
              <a:buNone/>
              <a:defRPr/>
            </a:lvl7pPr>
            <a:lvl8pPr lvl="7" algn="l" rtl="0">
              <a:spcBef>
                <a:spcPts val="0"/>
              </a:spcBef>
              <a:spcAft>
                <a:spcPts val="0"/>
              </a:spcAft>
              <a:buSzPts val="600"/>
              <a:buNone/>
              <a:defRPr/>
            </a:lvl8pPr>
            <a:lvl9pPr lvl="8" algn="l" rtl="0">
              <a:spcBef>
                <a:spcPts val="0"/>
              </a:spcBef>
              <a:spcAft>
                <a:spcPts val="0"/>
              </a:spcAft>
              <a:buSzPts val="600"/>
              <a:buNone/>
              <a:defRPr/>
            </a:lvl9pPr>
          </a:lstStyle>
          <a:p>
            <a:endParaRPr/>
          </a:p>
        </p:txBody>
      </p:sp>
      <p:sp>
        <p:nvSpPr>
          <p:cNvPr id="60" name="Google Shape;60;p14"/>
          <p:cNvSpPr txBox="1">
            <a:spLocks noGrp="1"/>
          </p:cNvSpPr>
          <p:nvPr>
            <p:ph type="dt" idx="10"/>
          </p:nvPr>
        </p:nvSpPr>
        <p:spPr>
          <a:xfrm>
            <a:off x="165673" y="4852635"/>
            <a:ext cx="483300" cy="1353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600"/>
              <a:buNone/>
              <a:defRPr sz="700" b="0" i="0">
                <a:solidFill>
                  <a:schemeClr val="dk1"/>
                </a:solidFill>
                <a:latin typeface="Avenir"/>
                <a:ea typeface="Avenir"/>
                <a:cs typeface="Avenir"/>
                <a:sym typeface="Avenir"/>
              </a:defRPr>
            </a:lvl1pPr>
            <a:lvl2pPr lvl="1" algn="l" rtl="0">
              <a:spcBef>
                <a:spcPts val="0"/>
              </a:spcBef>
              <a:spcAft>
                <a:spcPts val="0"/>
              </a:spcAft>
              <a:buSzPts val="600"/>
              <a:buNone/>
              <a:defRPr/>
            </a:lvl2pPr>
            <a:lvl3pPr lvl="2" algn="l" rtl="0">
              <a:spcBef>
                <a:spcPts val="0"/>
              </a:spcBef>
              <a:spcAft>
                <a:spcPts val="0"/>
              </a:spcAft>
              <a:buSzPts val="600"/>
              <a:buNone/>
              <a:defRPr/>
            </a:lvl3pPr>
            <a:lvl4pPr lvl="3" algn="l" rtl="0">
              <a:spcBef>
                <a:spcPts val="0"/>
              </a:spcBef>
              <a:spcAft>
                <a:spcPts val="0"/>
              </a:spcAft>
              <a:buSzPts val="600"/>
              <a:buNone/>
              <a:defRPr/>
            </a:lvl4pPr>
            <a:lvl5pPr lvl="4" algn="l" rtl="0">
              <a:spcBef>
                <a:spcPts val="0"/>
              </a:spcBef>
              <a:spcAft>
                <a:spcPts val="0"/>
              </a:spcAft>
              <a:buSzPts val="600"/>
              <a:buNone/>
              <a:defRPr/>
            </a:lvl5pPr>
            <a:lvl6pPr lvl="5" algn="l" rtl="0">
              <a:spcBef>
                <a:spcPts val="0"/>
              </a:spcBef>
              <a:spcAft>
                <a:spcPts val="0"/>
              </a:spcAft>
              <a:buSzPts val="600"/>
              <a:buNone/>
              <a:defRPr/>
            </a:lvl6pPr>
            <a:lvl7pPr lvl="6" algn="l" rtl="0">
              <a:spcBef>
                <a:spcPts val="0"/>
              </a:spcBef>
              <a:spcAft>
                <a:spcPts val="0"/>
              </a:spcAft>
              <a:buSzPts val="600"/>
              <a:buNone/>
              <a:defRPr/>
            </a:lvl7pPr>
            <a:lvl8pPr lvl="7" algn="l" rtl="0">
              <a:spcBef>
                <a:spcPts val="0"/>
              </a:spcBef>
              <a:spcAft>
                <a:spcPts val="0"/>
              </a:spcAft>
              <a:buSzPts val="600"/>
              <a:buNone/>
              <a:defRPr/>
            </a:lvl8pPr>
            <a:lvl9pPr lvl="8" algn="l" rtl="0">
              <a:spcBef>
                <a:spcPts val="0"/>
              </a:spcBef>
              <a:spcAft>
                <a:spcPts val="0"/>
              </a:spcAft>
              <a:buSzPts val="600"/>
              <a:buNone/>
              <a:defRPr/>
            </a:lvl9pPr>
          </a:lstStyle>
          <a:p>
            <a:endParaRPr/>
          </a:p>
        </p:txBody>
      </p:sp>
      <p:sp>
        <p:nvSpPr>
          <p:cNvPr id="61" name="Google Shape;61;p14"/>
          <p:cNvSpPr txBox="1">
            <a:spLocks noGrp="1"/>
          </p:cNvSpPr>
          <p:nvPr>
            <p:ph type="sldNum" idx="12"/>
          </p:nvPr>
        </p:nvSpPr>
        <p:spPr>
          <a:xfrm>
            <a:off x="8846646" y="4852635"/>
            <a:ext cx="150300" cy="107700"/>
          </a:xfrm>
          <a:prstGeom prst="rect">
            <a:avLst/>
          </a:prstGeom>
          <a:noFill/>
          <a:ln>
            <a:noFill/>
          </a:ln>
        </p:spPr>
        <p:txBody>
          <a:bodyPr spcFirstLastPara="1" wrap="square" lIns="0" tIns="0" rIns="0" bIns="0" anchor="t" anchorCtr="0">
            <a:spAutoFit/>
          </a:bodyPr>
          <a:lstStyle>
            <a:lvl1pPr marL="12700" marR="0" lvl="0" indent="0" algn="l" rtl="0">
              <a:lnSpc>
                <a:spcPct val="100000"/>
              </a:lnSpc>
              <a:spcBef>
                <a:spcPts val="0"/>
              </a:spcBef>
              <a:buNone/>
              <a:defRPr sz="700" b="0" i="0" u="none" strike="noStrike" cap="none">
                <a:solidFill>
                  <a:schemeClr val="dk1"/>
                </a:solidFill>
                <a:latin typeface="Avenir"/>
                <a:ea typeface="Avenir"/>
                <a:cs typeface="Avenir"/>
                <a:sym typeface="Avenir"/>
              </a:defRPr>
            </a:lvl1pPr>
            <a:lvl2pPr marL="12700" marR="0" lvl="1" indent="0" algn="l" rtl="0">
              <a:lnSpc>
                <a:spcPct val="100000"/>
              </a:lnSpc>
              <a:spcBef>
                <a:spcPts val="0"/>
              </a:spcBef>
              <a:buNone/>
              <a:defRPr sz="700" b="0" i="0" u="none" strike="noStrike" cap="none">
                <a:solidFill>
                  <a:schemeClr val="dk1"/>
                </a:solidFill>
                <a:latin typeface="Avenir"/>
                <a:ea typeface="Avenir"/>
                <a:cs typeface="Avenir"/>
                <a:sym typeface="Avenir"/>
              </a:defRPr>
            </a:lvl2pPr>
            <a:lvl3pPr marL="12700" marR="0" lvl="2" indent="0" algn="l" rtl="0">
              <a:lnSpc>
                <a:spcPct val="100000"/>
              </a:lnSpc>
              <a:spcBef>
                <a:spcPts val="0"/>
              </a:spcBef>
              <a:buNone/>
              <a:defRPr sz="700" b="0" i="0" u="none" strike="noStrike" cap="none">
                <a:solidFill>
                  <a:schemeClr val="dk1"/>
                </a:solidFill>
                <a:latin typeface="Avenir"/>
                <a:ea typeface="Avenir"/>
                <a:cs typeface="Avenir"/>
                <a:sym typeface="Avenir"/>
              </a:defRPr>
            </a:lvl3pPr>
            <a:lvl4pPr marL="12700" marR="0" lvl="3" indent="0" algn="l" rtl="0">
              <a:lnSpc>
                <a:spcPct val="100000"/>
              </a:lnSpc>
              <a:spcBef>
                <a:spcPts val="0"/>
              </a:spcBef>
              <a:buNone/>
              <a:defRPr sz="700" b="0" i="0" u="none" strike="noStrike" cap="none">
                <a:solidFill>
                  <a:schemeClr val="dk1"/>
                </a:solidFill>
                <a:latin typeface="Avenir"/>
                <a:ea typeface="Avenir"/>
                <a:cs typeface="Avenir"/>
                <a:sym typeface="Avenir"/>
              </a:defRPr>
            </a:lvl4pPr>
            <a:lvl5pPr marL="12700" marR="0" lvl="4" indent="0" algn="l" rtl="0">
              <a:lnSpc>
                <a:spcPct val="100000"/>
              </a:lnSpc>
              <a:spcBef>
                <a:spcPts val="0"/>
              </a:spcBef>
              <a:buNone/>
              <a:defRPr sz="700" b="0" i="0" u="none" strike="noStrike" cap="none">
                <a:solidFill>
                  <a:schemeClr val="dk1"/>
                </a:solidFill>
                <a:latin typeface="Avenir"/>
                <a:ea typeface="Avenir"/>
                <a:cs typeface="Avenir"/>
                <a:sym typeface="Avenir"/>
              </a:defRPr>
            </a:lvl5pPr>
            <a:lvl6pPr marL="12700" marR="0" lvl="5" indent="0" algn="l" rtl="0">
              <a:lnSpc>
                <a:spcPct val="100000"/>
              </a:lnSpc>
              <a:spcBef>
                <a:spcPts val="0"/>
              </a:spcBef>
              <a:buNone/>
              <a:defRPr sz="700" b="0" i="0" u="none" strike="noStrike" cap="none">
                <a:solidFill>
                  <a:schemeClr val="dk1"/>
                </a:solidFill>
                <a:latin typeface="Avenir"/>
                <a:ea typeface="Avenir"/>
                <a:cs typeface="Avenir"/>
                <a:sym typeface="Avenir"/>
              </a:defRPr>
            </a:lvl6pPr>
            <a:lvl7pPr marL="12700" marR="0" lvl="6" indent="0" algn="l" rtl="0">
              <a:lnSpc>
                <a:spcPct val="100000"/>
              </a:lnSpc>
              <a:spcBef>
                <a:spcPts val="0"/>
              </a:spcBef>
              <a:buNone/>
              <a:defRPr sz="700" b="0" i="0" u="none" strike="noStrike" cap="none">
                <a:solidFill>
                  <a:schemeClr val="dk1"/>
                </a:solidFill>
                <a:latin typeface="Avenir"/>
                <a:ea typeface="Avenir"/>
                <a:cs typeface="Avenir"/>
                <a:sym typeface="Avenir"/>
              </a:defRPr>
            </a:lvl7pPr>
            <a:lvl8pPr marL="12700" marR="0" lvl="7" indent="0" algn="l" rtl="0">
              <a:lnSpc>
                <a:spcPct val="100000"/>
              </a:lnSpc>
              <a:spcBef>
                <a:spcPts val="0"/>
              </a:spcBef>
              <a:buNone/>
              <a:defRPr sz="700" b="0" i="0" u="none" strike="noStrike" cap="none">
                <a:solidFill>
                  <a:schemeClr val="dk1"/>
                </a:solidFill>
                <a:latin typeface="Avenir"/>
                <a:ea typeface="Avenir"/>
                <a:cs typeface="Avenir"/>
                <a:sym typeface="Avenir"/>
              </a:defRPr>
            </a:lvl8pPr>
            <a:lvl9pPr marL="12700" marR="0" lvl="8" indent="0" algn="l" rtl="0">
              <a:lnSpc>
                <a:spcPct val="100000"/>
              </a:lnSpc>
              <a:spcBef>
                <a:spcPts val="0"/>
              </a:spcBef>
              <a:buNone/>
              <a:defRPr sz="700" b="0" i="0" u="none" strike="noStrike" cap="none">
                <a:solidFill>
                  <a:schemeClr val="dk1"/>
                </a:solidFill>
                <a:latin typeface="Avenir"/>
                <a:ea typeface="Avenir"/>
                <a:cs typeface="Avenir"/>
                <a:sym typeface="Avenir"/>
              </a:defRPr>
            </a:lvl9pPr>
          </a:lstStyle>
          <a:p>
            <a:pPr marL="1270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4179306" y="1660982"/>
            <a:ext cx="785400" cy="2517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600"/>
              <a:buNone/>
              <a:defRPr sz="1600" b="1" i="0">
                <a:solidFill>
                  <a:schemeClr val="lt1"/>
                </a:solidFill>
                <a:latin typeface="Avenir"/>
                <a:ea typeface="Avenir"/>
                <a:cs typeface="Avenir"/>
                <a:sym typeface="Avenir"/>
              </a:defRPr>
            </a:lvl1pPr>
            <a:lvl2pPr lvl="1" rtl="0">
              <a:spcBef>
                <a:spcPts val="0"/>
              </a:spcBef>
              <a:spcAft>
                <a:spcPts val="0"/>
              </a:spcAft>
              <a:buSzPts val="600"/>
              <a:buNone/>
              <a:defRPr/>
            </a:lvl2pPr>
            <a:lvl3pPr lvl="2" rtl="0">
              <a:spcBef>
                <a:spcPts val="0"/>
              </a:spcBef>
              <a:spcAft>
                <a:spcPts val="0"/>
              </a:spcAft>
              <a:buSzPts val="600"/>
              <a:buNone/>
              <a:defRPr/>
            </a:lvl3pPr>
            <a:lvl4pPr lvl="3" rtl="0">
              <a:spcBef>
                <a:spcPts val="0"/>
              </a:spcBef>
              <a:spcAft>
                <a:spcPts val="0"/>
              </a:spcAft>
              <a:buSzPts val="600"/>
              <a:buNone/>
              <a:defRPr/>
            </a:lvl4pPr>
            <a:lvl5pPr lvl="4" rtl="0">
              <a:spcBef>
                <a:spcPts val="0"/>
              </a:spcBef>
              <a:spcAft>
                <a:spcPts val="0"/>
              </a:spcAft>
              <a:buSzPts val="600"/>
              <a:buNone/>
              <a:defRPr/>
            </a:lvl5pPr>
            <a:lvl6pPr lvl="5" rtl="0">
              <a:spcBef>
                <a:spcPts val="0"/>
              </a:spcBef>
              <a:spcAft>
                <a:spcPts val="0"/>
              </a:spcAft>
              <a:buSzPts val="600"/>
              <a:buNone/>
              <a:defRPr/>
            </a:lvl6pPr>
            <a:lvl7pPr lvl="6" rtl="0">
              <a:spcBef>
                <a:spcPts val="0"/>
              </a:spcBef>
              <a:spcAft>
                <a:spcPts val="0"/>
              </a:spcAft>
              <a:buSzPts val="600"/>
              <a:buNone/>
              <a:defRPr/>
            </a:lvl7pPr>
            <a:lvl8pPr lvl="7" rtl="0">
              <a:spcBef>
                <a:spcPts val="0"/>
              </a:spcBef>
              <a:spcAft>
                <a:spcPts val="0"/>
              </a:spcAft>
              <a:buSzPts val="600"/>
              <a:buNone/>
              <a:defRPr/>
            </a:lvl8pPr>
            <a:lvl9pPr lvl="8" rtl="0">
              <a:spcBef>
                <a:spcPts val="0"/>
              </a:spcBef>
              <a:spcAft>
                <a:spcPts val="0"/>
              </a:spcAft>
              <a:buSzPts val="600"/>
              <a:buNone/>
              <a:defRPr/>
            </a:lvl9pPr>
          </a:lstStyle>
          <a:p>
            <a:endParaRPr/>
          </a:p>
        </p:txBody>
      </p:sp>
      <p:sp>
        <p:nvSpPr>
          <p:cNvPr id="64" name="Google Shape;64;p15"/>
          <p:cNvSpPr txBox="1">
            <a:spLocks noGrp="1"/>
          </p:cNvSpPr>
          <p:nvPr>
            <p:ph type="body" idx="1"/>
          </p:nvPr>
        </p:nvSpPr>
        <p:spPr>
          <a:xfrm>
            <a:off x="1255973" y="2175289"/>
            <a:ext cx="6632100" cy="1202400"/>
          </a:xfrm>
          <a:prstGeom prst="rect">
            <a:avLst/>
          </a:prstGeom>
          <a:noFill/>
          <a:ln>
            <a:noFill/>
          </a:ln>
        </p:spPr>
        <p:txBody>
          <a:bodyPr spcFirstLastPara="1" wrap="square" lIns="0" tIns="0" rIns="0" bIns="0" anchor="t" anchorCtr="0">
            <a:spAutoFit/>
          </a:bodyPr>
          <a:lstStyle>
            <a:lvl1pPr marL="457200" lvl="0" indent="-228600" algn="l" rtl="0">
              <a:spcBef>
                <a:spcPts val="0"/>
              </a:spcBef>
              <a:spcAft>
                <a:spcPts val="0"/>
              </a:spcAft>
              <a:buSzPts val="600"/>
              <a:buNone/>
              <a:defRPr sz="4100" b="0" i="0">
                <a:solidFill>
                  <a:schemeClr val="dk1"/>
                </a:solidFill>
                <a:latin typeface="Arial"/>
                <a:ea typeface="Arial"/>
                <a:cs typeface="Arial"/>
                <a:sym typeface="Arial"/>
              </a:defRPr>
            </a:lvl1pPr>
            <a:lvl2pPr marL="914400" lvl="1" indent="-228600" algn="l" rtl="0">
              <a:spcBef>
                <a:spcPts val="0"/>
              </a:spcBef>
              <a:spcAft>
                <a:spcPts val="0"/>
              </a:spcAft>
              <a:buSzPts val="600"/>
              <a:buNone/>
              <a:defRPr/>
            </a:lvl2pPr>
            <a:lvl3pPr marL="1371600" lvl="2" indent="-228600" algn="l" rtl="0">
              <a:spcBef>
                <a:spcPts val="0"/>
              </a:spcBef>
              <a:spcAft>
                <a:spcPts val="0"/>
              </a:spcAft>
              <a:buSzPts val="600"/>
              <a:buNone/>
              <a:defRPr/>
            </a:lvl3pPr>
            <a:lvl4pPr marL="1828800" lvl="3" indent="-228600" algn="l" rtl="0">
              <a:spcBef>
                <a:spcPts val="0"/>
              </a:spcBef>
              <a:spcAft>
                <a:spcPts val="0"/>
              </a:spcAft>
              <a:buSzPts val="600"/>
              <a:buNone/>
              <a:defRPr/>
            </a:lvl4pPr>
            <a:lvl5pPr marL="2286000" lvl="4" indent="-228600" algn="l" rtl="0">
              <a:spcBef>
                <a:spcPts val="0"/>
              </a:spcBef>
              <a:spcAft>
                <a:spcPts val="0"/>
              </a:spcAft>
              <a:buSzPts val="600"/>
              <a:buNone/>
              <a:defRPr/>
            </a:lvl5pPr>
            <a:lvl6pPr marL="2743200" lvl="5" indent="-228600" algn="l" rtl="0">
              <a:spcBef>
                <a:spcPts val="0"/>
              </a:spcBef>
              <a:spcAft>
                <a:spcPts val="0"/>
              </a:spcAft>
              <a:buSzPts val="600"/>
              <a:buNone/>
              <a:defRPr/>
            </a:lvl6pPr>
            <a:lvl7pPr marL="3200400" lvl="6" indent="-228600" algn="l" rtl="0">
              <a:spcBef>
                <a:spcPts val="0"/>
              </a:spcBef>
              <a:spcAft>
                <a:spcPts val="0"/>
              </a:spcAft>
              <a:buSzPts val="600"/>
              <a:buNone/>
              <a:defRPr/>
            </a:lvl7pPr>
            <a:lvl8pPr marL="3657600" lvl="7" indent="-228600" algn="l" rtl="0">
              <a:spcBef>
                <a:spcPts val="0"/>
              </a:spcBef>
              <a:spcAft>
                <a:spcPts val="0"/>
              </a:spcAft>
              <a:buSzPts val="600"/>
              <a:buNone/>
              <a:defRPr/>
            </a:lvl8pPr>
            <a:lvl9pPr marL="4114800" lvl="8" indent="-228600" algn="l" rtl="0">
              <a:spcBef>
                <a:spcPts val="0"/>
              </a:spcBef>
              <a:spcAft>
                <a:spcPts val="0"/>
              </a:spcAft>
              <a:buSzPts val="600"/>
              <a:buNone/>
              <a:defRPr/>
            </a:lvl9pPr>
          </a:lstStyle>
          <a:p>
            <a:endParaRPr/>
          </a:p>
        </p:txBody>
      </p:sp>
      <p:sp>
        <p:nvSpPr>
          <p:cNvPr id="65" name="Google Shape;65;p15"/>
          <p:cNvSpPr txBox="1">
            <a:spLocks noGrp="1"/>
          </p:cNvSpPr>
          <p:nvPr>
            <p:ph type="ftr" idx="11"/>
          </p:nvPr>
        </p:nvSpPr>
        <p:spPr>
          <a:xfrm>
            <a:off x="8074939" y="4852635"/>
            <a:ext cx="701100" cy="1353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600"/>
              <a:buNone/>
              <a:defRPr sz="700" b="0" i="0">
                <a:solidFill>
                  <a:schemeClr val="dk1"/>
                </a:solidFill>
                <a:latin typeface="Avenir"/>
                <a:ea typeface="Avenir"/>
                <a:cs typeface="Avenir"/>
                <a:sym typeface="Avenir"/>
              </a:defRPr>
            </a:lvl1pPr>
            <a:lvl2pPr lvl="1" algn="l" rtl="0">
              <a:spcBef>
                <a:spcPts val="0"/>
              </a:spcBef>
              <a:spcAft>
                <a:spcPts val="0"/>
              </a:spcAft>
              <a:buSzPts val="600"/>
              <a:buNone/>
              <a:defRPr/>
            </a:lvl2pPr>
            <a:lvl3pPr lvl="2" algn="l" rtl="0">
              <a:spcBef>
                <a:spcPts val="0"/>
              </a:spcBef>
              <a:spcAft>
                <a:spcPts val="0"/>
              </a:spcAft>
              <a:buSzPts val="600"/>
              <a:buNone/>
              <a:defRPr/>
            </a:lvl3pPr>
            <a:lvl4pPr lvl="3" algn="l" rtl="0">
              <a:spcBef>
                <a:spcPts val="0"/>
              </a:spcBef>
              <a:spcAft>
                <a:spcPts val="0"/>
              </a:spcAft>
              <a:buSzPts val="600"/>
              <a:buNone/>
              <a:defRPr/>
            </a:lvl4pPr>
            <a:lvl5pPr lvl="4" algn="l" rtl="0">
              <a:spcBef>
                <a:spcPts val="0"/>
              </a:spcBef>
              <a:spcAft>
                <a:spcPts val="0"/>
              </a:spcAft>
              <a:buSzPts val="600"/>
              <a:buNone/>
              <a:defRPr/>
            </a:lvl5pPr>
            <a:lvl6pPr lvl="5" algn="l" rtl="0">
              <a:spcBef>
                <a:spcPts val="0"/>
              </a:spcBef>
              <a:spcAft>
                <a:spcPts val="0"/>
              </a:spcAft>
              <a:buSzPts val="600"/>
              <a:buNone/>
              <a:defRPr/>
            </a:lvl6pPr>
            <a:lvl7pPr lvl="6" algn="l" rtl="0">
              <a:spcBef>
                <a:spcPts val="0"/>
              </a:spcBef>
              <a:spcAft>
                <a:spcPts val="0"/>
              </a:spcAft>
              <a:buSzPts val="600"/>
              <a:buNone/>
              <a:defRPr/>
            </a:lvl7pPr>
            <a:lvl8pPr lvl="7" algn="l" rtl="0">
              <a:spcBef>
                <a:spcPts val="0"/>
              </a:spcBef>
              <a:spcAft>
                <a:spcPts val="0"/>
              </a:spcAft>
              <a:buSzPts val="600"/>
              <a:buNone/>
              <a:defRPr/>
            </a:lvl8pPr>
            <a:lvl9pPr lvl="8" algn="l" rtl="0">
              <a:spcBef>
                <a:spcPts val="0"/>
              </a:spcBef>
              <a:spcAft>
                <a:spcPts val="0"/>
              </a:spcAft>
              <a:buSzPts val="600"/>
              <a:buNone/>
              <a:defRPr/>
            </a:lvl9pPr>
          </a:lstStyle>
          <a:p>
            <a:endParaRPr/>
          </a:p>
        </p:txBody>
      </p:sp>
      <p:sp>
        <p:nvSpPr>
          <p:cNvPr id="66" name="Google Shape;66;p15"/>
          <p:cNvSpPr txBox="1">
            <a:spLocks noGrp="1"/>
          </p:cNvSpPr>
          <p:nvPr>
            <p:ph type="dt" idx="10"/>
          </p:nvPr>
        </p:nvSpPr>
        <p:spPr>
          <a:xfrm>
            <a:off x="165673" y="4852635"/>
            <a:ext cx="483300" cy="1353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600"/>
              <a:buNone/>
              <a:defRPr sz="700" b="0" i="0">
                <a:solidFill>
                  <a:schemeClr val="dk1"/>
                </a:solidFill>
                <a:latin typeface="Avenir"/>
                <a:ea typeface="Avenir"/>
                <a:cs typeface="Avenir"/>
                <a:sym typeface="Avenir"/>
              </a:defRPr>
            </a:lvl1pPr>
            <a:lvl2pPr lvl="1" algn="l" rtl="0">
              <a:spcBef>
                <a:spcPts val="0"/>
              </a:spcBef>
              <a:spcAft>
                <a:spcPts val="0"/>
              </a:spcAft>
              <a:buSzPts val="600"/>
              <a:buNone/>
              <a:defRPr/>
            </a:lvl2pPr>
            <a:lvl3pPr lvl="2" algn="l" rtl="0">
              <a:spcBef>
                <a:spcPts val="0"/>
              </a:spcBef>
              <a:spcAft>
                <a:spcPts val="0"/>
              </a:spcAft>
              <a:buSzPts val="600"/>
              <a:buNone/>
              <a:defRPr/>
            </a:lvl3pPr>
            <a:lvl4pPr lvl="3" algn="l" rtl="0">
              <a:spcBef>
                <a:spcPts val="0"/>
              </a:spcBef>
              <a:spcAft>
                <a:spcPts val="0"/>
              </a:spcAft>
              <a:buSzPts val="600"/>
              <a:buNone/>
              <a:defRPr/>
            </a:lvl4pPr>
            <a:lvl5pPr lvl="4" algn="l" rtl="0">
              <a:spcBef>
                <a:spcPts val="0"/>
              </a:spcBef>
              <a:spcAft>
                <a:spcPts val="0"/>
              </a:spcAft>
              <a:buSzPts val="600"/>
              <a:buNone/>
              <a:defRPr/>
            </a:lvl5pPr>
            <a:lvl6pPr lvl="5" algn="l" rtl="0">
              <a:spcBef>
                <a:spcPts val="0"/>
              </a:spcBef>
              <a:spcAft>
                <a:spcPts val="0"/>
              </a:spcAft>
              <a:buSzPts val="600"/>
              <a:buNone/>
              <a:defRPr/>
            </a:lvl6pPr>
            <a:lvl7pPr lvl="6" algn="l" rtl="0">
              <a:spcBef>
                <a:spcPts val="0"/>
              </a:spcBef>
              <a:spcAft>
                <a:spcPts val="0"/>
              </a:spcAft>
              <a:buSzPts val="600"/>
              <a:buNone/>
              <a:defRPr/>
            </a:lvl7pPr>
            <a:lvl8pPr lvl="7" algn="l" rtl="0">
              <a:spcBef>
                <a:spcPts val="0"/>
              </a:spcBef>
              <a:spcAft>
                <a:spcPts val="0"/>
              </a:spcAft>
              <a:buSzPts val="600"/>
              <a:buNone/>
              <a:defRPr/>
            </a:lvl8pPr>
            <a:lvl9pPr lvl="8" algn="l" rtl="0">
              <a:spcBef>
                <a:spcPts val="0"/>
              </a:spcBef>
              <a:spcAft>
                <a:spcPts val="0"/>
              </a:spcAft>
              <a:buSzPts val="600"/>
              <a:buNone/>
              <a:defRPr/>
            </a:lvl9pPr>
          </a:lstStyle>
          <a:p>
            <a:endParaRPr/>
          </a:p>
        </p:txBody>
      </p:sp>
      <p:sp>
        <p:nvSpPr>
          <p:cNvPr id="67" name="Google Shape;67;p15"/>
          <p:cNvSpPr txBox="1">
            <a:spLocks noGrp="1"/>
          </p:cNvSpPr>
          <p:nvPr>
            <p:ph type="sldNum" idx="12"/>
          </p:nvPr>
        </p:nvSpPr>
        <p:spPr>
          <a:xfrm>
            <a:off x="8846646" y="4852635"/>
            <a:ext cx="150300" cy="107700"/>
          </a:xfrm>
          <a:prstGeom prst="rect">
            <a:avLst/>
          </a:prstGeom>
          <a:noFill/>
          <a:ln>
            <a:noFill/>
          </a:ln>
        </p:spPr>
        <p:txBody>
          <a:bodyPr spcFirstLastPara="1" wrap="square" lIns="0" tIns="0" rIns="0" bIns="0" anchor="t" anchorCtr="0">
            <a:spAutoFit/>
          </a:bodyPr>
          <a:lstStyle>
            <a:lvl1pPr marL="12700" marR="0" lvl="0" indent="0" algn="l" rtl="0">
              <a:lnSpc>
                <a:spcPct val="100000"/>
              </a:lnSpc>
              <a:spcBef>
                <a:spcPts val="0"/>
              </a:spcBef>
              <a:buNone/>
              <a:defRPr sz="700" b="0" i="0">
                <a:solidFill>
                  <a:schemeClr val="dk1"/>
                </a:solidFill>
                <a:latin typeface="Avenir"/>
                <a:ea typeface="Avenir"/>
                <a:cs typeface="Avenir"/>
                <a:sym typeface="Avenir"/>
              </a:defRPr>
            </a:lvl1pPr>
            <a:lvl2pPr marL="12700" marR="0" lvl="1" indent="0" algn="l" rtl="0">
              <a:lnSpc>
                <a:spcPct val="100000"/>
              </a:lnSpc>
              <a:spcBef>
                <a:spcPts val="0"/>
              </a:spcBef>
              <a:buNone/>
              <a:defRPr sz="700" b="0" i="0">
                <a:solidFill>
                  <a:schemeClr val="dk1"/>
                </a:solidFill>
                <a:latin typeface="Avenir"/>
                <a:ea typeface="Avenir"/>
                <a:cs typeface="Avenir"/>
                <a:sym typeface="Avenir"/>
              </a:defRPr>
            </a:lvl2pPr>
            <a:lvl3pPr marL="12700" marR="0" lvl="2" indent="0" algn="l" rtl="0">
              <a:lnSpc>
                <a:spcPct val="100000"/>
              </a:lnSpc>
              <a:spcBef>
                <a:spcPts val="0"/>
              </a:spcBef>
              <a:buNone/>
              <a:defRPr sz="700" b="0" i="0">
                <a:solidFill>
                  <a:schemeClr val="dk1"/>
                </a:solidFill>
                <a:latin typeface="Avenir"/>
                <a:ea typeface="Avenir"/>
                <a:cs typeface="Avenir"/>
                <a:sym typeface="Avenir"/>
              </a:defRPr>
            </a:lvl3pPr>
            <a:lvl4pPr marL="12700" marR="0" lvl="3" indent="0" algn="l" rtl="0">
              <a:lnSpc>
                <a:spcPct val="100000"/>
              </a:lnSpc>
              <a:spcBef>
                <a:spcPts val="0"/>
              </a:spcBef>
              <a:buNone/>
              <a:defRPr sz="700" b="0" i="0">
                <a:solidFill>
                  <a:schemeClr val="dk1"/>
                </a:solidFill>
                <a:latin typeface="Avenir"/>
                <a:ea typeface="Avenir"/>
                <a:cs typeface="Avenir"/>
                <a:sym typeface="Avenir"/>
              </a:defRPr>
            </a:lvl4pPr>
            <a:lvl5pPr marL="12700" marR="0" lvl="4" indent="0" algn="l" rtl="0">
              <a:lnSpc>
                <a:spcPct val="100000"/>
              </a:lnSpc>
              <a:spcBef>
                <a:spcPts val="0"/>
              </a:spcBef>
              <a:buNone/>
              <a:defRPr sz="700" b="0" i="0">
                <a:solidFill>
                  <a:schemeClr val="dk1"/>
                </a:solidFill>
                <a:latin typeface="Avenir"/>
                <a:ea typeface="Avenir"/>
                <a:cs typeface="Avenir"/>
                <a:sym typeface="Avenir"/>
              </a:defRPr>
            </a:lvl5pPr>
            <a:lvl6pPr marL="12700" marR="0" lvl="5" indent="0" algn="l" rtl="0">
              <a:lnSpc>
                <a:spcPct val="100000"/>
              </a:lnSpc>
              <a:spcBef>
                <a:spcPts val="0"/>
              </a:spcBef>
              <a:buNone/>
              <a:defRPr sz="700" b="0" i="0">
                <a:solidFill>
                  <a:schemeClr val="dk1"/>
                </a:solidFill>
                <a:latin typeface="Avenir"/>
                <a:ea typeface="Avenir"/>
                <a:cs typeface="Avenir"/>
                <a:sym typeface="Avenir"/>
              </a:defRPr>
            </a:lvl6pPr>
            <a:lvl7pPr marL="12700" marR="0" lvl="6" indent="0" algn="l" rtl="0">
              <a:lnSpc>
                <a:spcPct val="100000"/>
              </a:lnSpc>
              <a:spcBef>
                <a:spcPts val="0"/>
              </a:spcBef>
              <a:buNone/>
              <a:defRPr sz="700" b="0" i="0">
                <a:solidFill>
                  <a:schemeClr val="dk1"/>
                </a:solidFill>
                <a:latin typeface="Avenir"/>
                <a:ea typeface="Avenir"/>
                <a:cs typeface="Avenir"/>
                <a:sym typeface="Avenir"/>
              </a:defRPr>
            </a:lvl7pPr>
            <a:lvl8pPr marL="12700" marR="0" lvl="7" indent="0" algn="l" rtl="0">
              <a:lnSpc>
                <a:spcPct val="100000"/>
              </a:lnSpc>
              <a:spcBef>
                <a:spcPts val="0"/>
              </a:spcBef>
              <a:buNone/>
              <a:defRPr sz="700" b="0" i="0">
                <a:solidFill>
                  <a:schemeClr val="dk1"/>
                </a:solidFill>
                <a:latin typeface="Avenir"/>
                <a:ea typeface="Avenir"/>
                <a:cs typeface="Avenir"/>
                <a:sym typeface="Avenir"/>
              </a:defRPr>
            </a:lvl8pPr>
            <a:lvl9pPr marL="12700" marR="0" lvl="8" indent="0" algn="l" rtl="0">
              <a:lnSpc>
                <a:spcPct val="100000"/>
              </a:lnSpc>
              <a:spcBef>
                <a:spcPts val="0"/>
              </a:spcBef>
              <a:buNone/>
              <a:defRPr sz="700" b="0" i="0">
                <a:solidFill>
                  <a:schemeClr val="dk1"/>
                </a:solidFill>
                <a:latin typeface="Avenir"/>
                <a:ea typeface="Avenir"/>
                <a:cs typeface="Avenir"/>
                <a:sym typeface="Avenir"/>
              </a:defRPr>
            </a:lvl9pPr>
          </a:lstStyle>
          <a:p>
            <a:pPr marL="1270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68"/>
        <p:cNvGrpSpPr/>
        <p:nvPr/>
      </p:nvGrpSpPr>
      <p:grpSpPr>
        <a:xfrm>
          <a:off x="0" y="0"/>
          <a:ext cx="0" cy="0"/>
          <a:chOff x="0" y="0"/>
          <a:chExt cx="0" cy="0"/>
        </a:xfrm>
      </p:grpSpPr>
      <p:sp>
        <p:nvSpPr>
          <p:cNvPr id="69" name="Google Shape;69;p16"/>
          <p:cNvSpPr/>
          <p:nvPr/>
        </p:nvSpPr>
        <p:spPr>
          <a:xfrm>
            <a:off x="0" y="0"/>
            <a:ext cx="9147366" cy="514546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FDF3E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0" name="Google Shape;70;p16"/>
          <p:cNvSpPr txBox="1">
            <a:spLocks noGrp="1"/>
          </p:cNvSpPr>
          <p:nvPr>
            <p:ph type="ctrTitle"/>
          </p:nvPr>
        </p:nvSpPr>
        <p:spPr>
          <a:xfrm>
            <a:off x="3501223" y="1375252"/>
            <a:ext cx="2141700" cy="2517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600"/>
              <a:buNone/>
              <a:defRPr sz="1600" b="1" i="0">
                <a:solidFill>
                  <a:schemeClr val="lt1"/>
                </a:solidFill>
                <a:latin typeface="Avenir"/>
                <a:ea typeface="Avenir"/>
                <a:cs typeface="Avenir"/>
                <a:sym typeface="Avenir"/>
              </a:defRPr>
            </a:lvl1pPr>
            <a:lvl2pPr lvl="1" rtl="0">
              <a:spcBef>
                <a:spcPts val="0"/>
              </a:spcBef>
              <a:spcAft>
                <a:spcPts val="0"/>
              </a:spcAft>
              <a:buSzPts val="600"/>
              <a:buNone/>
              <a:defRPr/>
            </a:lvl2pPr>
            <a:lvl3pPr lvl="2" rtl="0">
              <a:spcBef>
                <a:spcPts val="0"/>
              </a:spcBef>
              <a:spcAft>
                <a:spcPts val="0"/>
              </a:spcAft>
              <a:buSzPts val="600"/>
              <a:buNone/>
              <a:defRPr/>
            </a:lvl3pPr>
            <a:lvl4pPr lvl="3" rtl="0">
              <a:spcBef>
                <a:spcPts val="0"/>
              </a:spcBef>
              <a:spcAft>
                <a:spcPts val="0"/>
              </a:spcAft>
              <a:buSzPts val="600"/>
              <a:buNone/>
              <a:defRPr/>
            </a:lvl4pPr>
            <a:lvl5pPr lvl="4" rtl="0">
              <a:spcBef>
                <a:spcPts val="0"/>
              </a:spcBef>
              <a:spcAft>
                <a:spcPts val="0"/>
              </a:spcAft>
              <a:buSzPts val="600"/>
              <a:buNone/>
              <a:defRPr/>
            </a:lvl5pPr>
            <a:lvl6pPr lvl="5" rtl="0">
              <a:spcBef>
                <a:spcPts val="0"/>
              </a:spcBef>
              <a:spcAft>
                <a:spcPts val="0"/>
              </a:spcAft>
              <a:buSzPts val="600"/>
              <a:buNone/>
              <a:defRPr/>
            </a:lvl6pPr>
            <a:lvl7pPr lvl="6" rtl="0">
              <a:spcBef>
                <a:spcPts val="0"/>
              </a:spcBef>
              <a:spcAft>
                <a:spcPts val="0"/>
              </a:spcAft>
              <a:buSzPts val="600"/>
              <a:buNone/>
              <a:defRPr/>
            </a:lvl7pPr>
            <a:lvl8pPr lvl="7" rtl="0">
              <a:spcBef>
                <a:spcPts val="0"/>
              </a:spcBef>
              <a:spcAft>
                <a:spcPts val="0"/>
              </a:spcAft>
              <a:buSzPts val="600"/>
              <a:buNone/>
              <a:defRPr/>
            </a:lvl8pPr>
            <a:lvl9pPr lvl="8" rtl="0">
              <a:spcBef>
                <a:spcPts val="0"/>
              </a:spcBef>
              <a:spcAft>
                <a:spcPts val="0"/>
              </a:spcAft>
              <a:buSzPts val="600"/>
              <a:buNone/>
              <a:defRPr/>
            </a:lvl9pPr>
          </a:lstStyle>
          <a:p>
            <a:endParaRPr/>
          </a:p>
        </p:txBody>
      </p:sp>
      <p:sp>
        <p:nvSpPr>
          <p:cNvPr id="71" name="Google Shape;71;p16"/>
          <p:cNvSpPr txBox="1">
            <a:spLocks noGrp="1"/>
          </p:cNvSpPr>
          <p:nvPr>
            <p:ph type="subTitle" idx="1"/>
          </p:nvPr>
        </p:nvSpPr>
        <p:spPr>
          <a:xfrm>
            <a:off x="1871577" y="3056296"/>
            <a:ext cx="5400900" cy="8013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600"/>
              <a:buNone/>
              <a:defRPr sz="2600" b="0" i="0">
                <a:solidFill>
                  <a:schemeClr val="lt1"/>
                </a:solidFill>
                <a:latin typeface="Avenir"/>
                <a:ea typeface="Avenir"/>
                <a:cs typeface="Avenir"/>
                <a:sym typeface="Avenir"/>
              </a:defRPr>
            </a:lvl1pPr>
            <a:lvl2pPr lvl="1" algn="l" rtl="0">
              <a:spcBef>
                <a:spcPts val="0"/>
              </a:spcBef>
              <a:spcAft>
                <a:spcPts val="0"/>
              </a:spcAft>
              <a:buSzPts val="600"/>
              <a:buNone/>
              <a:defRPr/>
            </a:lvl2pPr>
            <a:lvl3pPr lvl="2" algn="l" rtl="0">
              <a:spcBef>
                <a:spcPts val="0"/>
              </a:spcBef>
              <a:spcAft>
                <a:spcPts val="0"/>
              </a:spcAft>
              <a:buSzPts val="600"/>
              <a:buNone/>
              <a:defRPr/>
            </a:lvl3pPr>
            <a:lvl4pPr lvl="3" algn="l" rtl="0">
              <a:spcBef>
                <a:spcPts val="0"/>
              </a:spcBef>
              <a:spcAft>
                <a:spcPts val="0"/>
              </a:spcAft>
              <a:buSzPts val="600"/>
              <a:buNone/>
              <a:defRPr/>
            </a:lvl4pPr>
            <a:lvl5pPr lvl="4" algn="l" rtl="0">
              <a:spcBef>
                <a:spcPts val="0"/>
              </a:spcBef>
              <a:spcAft>
                <a:spcPts val="0"/>
              </a:spcAft>
              <a:buSzPts val="600"/>
              <a:buNone/>
              <a:defRPr/>
            </a:lvl5pPr>
            <a:lvl6pPr lvl="5" algn="l" rtl="0">
              <a:spcBef>
                <a:spcPts val="0"/>
              </a:spcBef>
              <a:spcAft>
                <a:spcPts val="0"/>
              </a:spcAft>
              <a:buSzPts val="600"/>
              <a:buNone/>
              <a:defRPr/>
            </a:lvl6pPr>
            <a:lvl7pPr lvl="6" algn="l" rtl="0">
              <a:spcBef>
                <a:spcPts val="0"/>
              </a:spcBef>
              <a:spcAft>
                <a:spcPts val="0"/>
              </a:spcAft>
              <a:buSzPts val="600"/>
              <a:buNone/>
              <a:defRPr/>
            </a:lvl7pPr>
            <a:lvl8pPr lvl="7" algn="l" rtl="0">
              <a:spcBef>
                <a:spcPts val="0"/>
              </a:spcBef>
              <a:spcAft>
                <a:spcPts val="0"/>
              </a:spcAft>
              <a:buSzPts val="600"/>
              <a:buNone/>
              <a:defRPr/>
            </a:lvl8pPr>
            <a:lvl9pPr lvl="8" algn="l" rtl="0">
              <a:spcBef>
                <a:spcPts val="0"/>
              </a:spcBef>
              <a:spcAft>
                <a:spcPts val="0"/>
              </a:spcAft>
              <a:buSzPts val="600"/>
              <a:buNone/>
              <a:defRPr/>
            </a:lvl9pPr>
          </a:lstStyle>
          <a:p>
            <a:endParaRPr/>
          </a:p>
        </p:txBody>
      </p:sp>
      <p:sp>
        <p:nvSpPr>
          <p:cNvPr id="72" name="Google Shape;72;p16"/>
          <p:cNvSpPr txBox="1">
            <a:spLocks noGrp="1"/>
          </p:cNvSpPr>
          <p:nvPr>
            <p:ph type="ftr" idx="11"/>
          </p:nvPr>
        </p:nvSpPr>
        <p:spPr>
          <a:xfrm>
            <a:off x="8074939" y="4852635"/>
            <a:ext cx="701100" cy="1353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600"/>
              <a:buNone/>
              <a:defRPr sz="700" b="0" i="0">
                <a:solidFill>
                  <a:schemeClr val="dk1"/>
                </a:solidFill>
                <a:latin typeface="Avenir"/>
                <a:ea typeface="Avenir"/>
                <a:cs typeface="Avenir"/>
                <a:sym typeface="Avenir"/>
              </a:defRPr>
            </a:lvl1pPr>
            <a:lvl2pPr lvl="1" algn="l" rtl="0">
              <a:spcBef>
                <a:spcPts val="0"/>
              </a:spcBef>
              <a:spcAft>
                <a:spcPts val="0"/>
              </a:spcAft>
              <a:buSzPts val="600"/>
              <a:buNone/>
              <a:defRPr/>
            </a:lvl2pPr>
            <a:lvl3pPr lvl="2" algn="l" rtl="0">
              <a:spcBef>
                <a:spcPts val="0"/>
              </a:spcBef>
              <a:spcAft>
                <a:spcPts val="0"/>
              </a:spcAft>
              <a:buSzPts val="600"/>
              <a:buNone/>
              <a:defRPr/>
            </a:lvl3pPr>
            <a:lvl4pPr lvl="3" algn="l" rtl="0">
              <a:spcBef>
                <a:spcPts val="0"/>
              </a:spcBef>
              <a:spcAft>
                <a:spcPts val="0"/>
              </a:spcAft>
              <a:buSzPts val="600"/>
              <a:buNone/>
              <a:defRPr/>
            </a:lvl4pPr>
            <a:lvl5pPr lvl="4" algn="l" rtl="0">
              <a:spcBef>
                <a:spcPts val="0"/>
              </a:spcBef>
              <a:spcAft>
                <a:spcPts val="0"/>
              </a:spcAft>
              <a:buSzPts val="600"/>
              <a:buNone/>
              <a:defRPr/>
            </a:lvl5pPr>
            <a:lvl6pPr lvl="5" algn="l" rtl="0">
              <a:spcBef>
                <a:spcPts val="0"/>
              </a:spcBef>
              <a:spcAft>
                <a:spcPts val="0"/>
              </a:spcAft>
              <a:buSzPts val="600"/>
              <a:buNone/>
              <a:defRPr/>
            </a:lvl6pPr>
            <a:lvl7pPr lvl="6" algn="l" rtl="0">
              <a:spcBef>
                <a:spcPts val="0"/>
              </a:spcBef>
              <a:spcAft>
                <a:spcPts val="0"/>
              </a:spcAft>
              <a:buSzPts val="600"/>
              <a:buNone/>
              <a:defRPr/>
            </a:lvl7pPr>
            <a:lvl8pPr lvl="7" algn="l" rtl="0">
              <a:spcBef>
                <a:spcPts val="0"/>
              </a:spcBef>
              <a:spcAft>
                <a:spcPts val="0"/>
              </a:spcAft>
              <a:buSzPts val="600"/>
              <a:buNone/>
              <a:defRPr/>
            </a:lvl8pPr>
            <a:lvl9pPr lvl="8" algn="l" rtl="0">
              <a:spcBef>
                <a:spcPts val="0"/>
              </a:spcBef>
              <a:spcAft>
                <a:spcPts val="0"/>
              </a:spcAft>
              <a:buSzPts val="600"/>
              <a:buNone/>
              <a:defRPr/>
            </a:lvl9pPr>
          </a:lstStyle>
          <a:p>
            <a:endParaRPr/>
          </a:p>
        </p:txBody>
      </p:sp>
      <p:sp>
        <p:nvSpPr>
          <p:cNvPr id="73" name="Google Shape;73;p16"/>
          <p:cNvSpPr txBox="1">
            <a:spLocks noGrp="1"/>
          </p:cNvSpPr>
          <p:nvPr>
            <p:ph type="dt" idx="10"/>
          </p:nvPr>
        </p:nvSpPr>
        <p:spPr>
          <a:xfrm>
            <a:off x="165673" y="4852635"/>
            <a:ext cx="483300" cy="1353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600"/>
              <a:buNone/>
              <a:defRPr sz="700" b="0" i="0">
                <a:solidFill>
                  <a:schemeClr val="dk1"/>
                </a:solidFill>
                <a:latin typeface="Avenir"/>
                <a:ea typeface="Avenir"/>
                <a:cs typeface="Avenir"/>
                <a:sym typeface="Avenir"/>
              </a:defRPr>
            </a:lvl1pPr>
            <a:lvl2pPr lvl="1" algn="l" rtl="0">
              <a:spcBef>
                <a:spcPts val="0"/>
              </a:spcBef>
              <a:spcAft>
                <a:spcPts val="0"/>
              </a:spcAft>
              <a:buSzPts val="600"/>
              <a:buNone/>
              <a:defRPr/>
            </a:lvl2pPr>
            <a:lvl3pPr lvl="2" algn="l" rtl="0">
              <a:spcBef>
                <a:spcPts val="0"/>
              </a:spcBef>
              <a:spcAft>
                <a:spcPts val="0"/>
              </a:spcAft>
              <a:buSzPts val="600"/>
              <a:buNone/>
              <a:defRPr/>
            </a:lvl3pPr>
            <a:lvl4pPr lvl="3" algn="l" rtl="0">
              <a:spcBef>
                <a:spcPts val="0"/>
              </a:spcBef>
              <a:spcAft>
                <a:spcPts val="0"/>
              </a:spcAft>
              <a:buSzPts val="600"/>
              <a:buNone/>
              <a:defRPr/>
            </a:lvl4pPr>
            <a:lvl5pPr lvl="4" algn="l" rtl="0">
              <a:spcBef>
                <a:spcPts val="0"/>
              </a:spcBef>
              <a:spcAft>
                <a:spcPts val="0"/>
              </a:spcAft>
              <a:buSzPts val="600"/>
              <a:buNone/>
              <a:defRPr/>
            </a:lvl5pPr>
            <a:lvl6pPr lvl="5" algn="l" rtl="0">
              <a:spcBef>
                <a:spcPts val="0"/>
              </a:spcBef>
              <a:spcAft>
                <a:spcPts val="0"/>
              </a:spcAft>
              <a:buSzPts val="600"/>
              <a:buNone/>
              <a:defRPr/>
            </a:lvl6pPr>
            <a:lvl7pPr lvl="6" algn="l" rtl="0">
              <a:spcBef>
                <a:spcPts val="0"/>
              </a:spcBef>
              <a:spcAft>
                <a:spcPts val="0"/>
              </a:spcAft>
              <a:buSzPts val="600"/>
              <a:buNone/>
              <a:defRPr/>
            </a:lvl7pPr>
            <a:lvl8pPr lvl="7" algn="l" rtl="0">
              <a:spcBef>
                <a:spcPts val="0"/>
              </a:spcBef>
              <a:spcAft>
                <a:spcPts val="0"/>
              </a:spcAft>
              <a:buSzPts val="600"/>
              <a:buNone/>
              <a:defRPr/>
            </a:lvl8pPr>
            <a:lvl9pPr lvl="8" algn="l" rtl="0">
              <a:spcBef>
                <a:spcPts val="0"/>
              </a:spcBef>
              <a:spcAft>
                <a:spcPts val="0"/>
              </a:spcAft>
              <a:buSzPts val="600"/>
              <a:buNone/>
              <a:defRPr/>
            </a:lvl9pPr>
          </a:lstStyle>
          <a:p>
            <a:endParaRPr/>
          </a:p>
        </p:txBody>
      </p:sp>
      <p:sp>
        <p:nvSpPr>
          <p:cNvPr id="74" name="Google Shape;74;p16"/>
          <p:cNvSpPr txBox="1">
            <a:spLocks noGrp="1"/>
          </p:cNvSpPr>
          <p:nvPr>
            <p:ph type="sldNum" idx="12"/>
          </p:nvPr>
        </p:nvSpPr>
        <p:spPr>
          <a:xfrm>
            <a:off x="8846646" y="4852635"/>
            <a:ext cx="150300" cy="107700"/>
          </a:xfrm>
          <a:prstGeom prst="rect">
            <a:avLst/>
          </a:prstGeom>
          <a:noFill/>
          <a:ln>
            <a:noFill/>
          </a:ln>
        </p:spPr>
        <p:txBody>
          <a:bodyPr spcFirstLastPara="1" wrap="square" lIns="0" tIns="0" rIns="0" bIns="0" anchor="t" anchorCtr="0">
            <a:spAutoFit/>
          </a:bodyPr>
          <a:lstStyle>
            <a:lvl1pPr marL="12700" marR="0" lvl="0" indent="0" algn="l" rtl="0">
              <a:lnSpc>
                <a:spcPct val="100000"/>
              </a:lnSpc>
              <a:spcBef>
                <a:spcPts val="0"/>
              </a:spcBef>
              <a:buNone/>
              <a:defRPr sz="700" b="0" i="0">
                <a:solidFill>
                  <a:schemeClr val="dk1"/>
                </a:solidFill>
                <a:latin typeface="Avenir"/>
                <a:ea typeface="Avenir"/>
                <a:cs typeface="Avenir"/>
                <a:sym typeface="Avenir"/>
              </a:defRPr>
            </a:lvl1pPr>
            <a:lvl2pPr marL="12700" marR="0" lvl="1" indent="0" algn="l" rtl="0">
              <a:lnSpc>
                <a:spcPct val="100000"/>
              </a:lnSpc>
              <a:spcBef>
                <a:spcPts val="0"/>
              </a:spcBef>
              <a:buNone/>
              <a:defRPr sz="700" b="0" i="0">
                <a:solidFill>
                  <a:schemeClr val="dk1"/>
                </a:solidFill>
                <a:latin typeface="Avenir"/>
                <a:ea typeface="Avenir"/>
                <a:cs typeface="Avenir"/>
                <a:sym typeface="Avenir"/>
              </a:defRPr>
            </a:lvl2pPr>
            <a:lvl3pPr marL="12700" marR="0" lvl="2" indent="0" algn="l" rtl="0">
              <a:lnSpc>
                <a:spcPct val="100000"/>
              </a:lnSpc>
              <a:spcBef>
                <a:spcPts val="0"/>
              </a:spcBef>
              <a:buNone/>
              <a:defRPr sz="700" b="0" i="0">
                <a:solidFill>
                  <a:schemeClr val="dk1"/>
                </a:solidFill>
                <a:latin typeface="Avenir"/>
                <a:ea typeface="Avenir"/>
                <a:cs typeface="Avenir"/>
                <a:sym typeface="Avenir"/>
              </a:defRPr>
            </a:lvl3pPr>
            <a:lvl4pPr marL="12700" marR="0" lvl="3" indent="0" algn="l" rtl="0">
              <a:lnSpc>
                <a:spcPct val="100000"/>
              </a:lnSpc>
              <a:spcBef>
                <a:spcPts val="0"/>
              </a:spcBef>
              <a:buNone/>
              <a:defRPr sz="700" b="0" i="0">
                <a:solidFill>
                  <a:schemeClr val="dk1"/>
                </a:solidFill>
                <a:latin typeface="Avenir"/>
                <a:ea typeface="Avenir"/>
                <a:cs typeface="Avenir"/>
                <a:sym typeface="Avenir"/>
              </a:defRPr>
            </a:lvl4pPr>
            <a:lvl5pPr marL="12700" marR="0" lvl="4" indent="0" algn="l" rtl="0">
              <a:lnSpc>
                <a:spcPct val="100000"/>
              </a:lnSpc>
              <a:spcBef>
                <a:spcPts val="0"/>
              </a:spcBef>
              <a:buNone/>
              <a:defRPr sz="700" b="0" i="0">
                <a:solidFill>
                  <a:schemeClr val="dk1"/>
                </a:solidFill>
                <a:latin typeface="Avenir"/>
                <a:ea typeface="Avenir"/>
                <a:cs typeface="Avenir"/>
                <a:sym typeface="Avenir"/>
              </a:defRPr>
            </a:lvl5pPr>
            <a:lvl6pPr marL="12700" marR="0" lvl="5" indent="0" algn="l" rtl="0">
              <a:lnSpc>
                <a:spcPct val="100000"/>
              </a:lnSpc>
              <a:spcBef>
                <a:spcPts val="0"/>
              </a:spcBef>
              <a:buNone/>
              <a:defRPr sz="700" b="0" i="0">
                <a:solidFill>
                  <a:schemeClr val="dk1"/>
                </a:solidFill>
                <a:latin typeface="Avenir"/>
                <a:ea typeface="Avenir"/>
                <a:cs typeface="Avenir"/>
                <a:sym typeface="Avenir"/>
              </a:defRPr>
            </a:lvl6pPr>
            <a:lvl7pPr marL="12700" marR="0" lvl="6" indent="0" algn="l" rtl="0">
              <a:lnSpc>
                <a:spcPct val="100000"/>
              </a:lnSpc>
              <a:spcBef>
                <a:spcPts val="0"/>
              </a:spcBef>
              <a:buNone/>
              <a:defRPr sz="700" b="0" i="0">
                <a:solidFill>
                  <a:schemeClr val="dk1"/>
                </a:solidFill>
                <a:latin typeface="Avenir"/>
                <a:ea typeface="Avenir"/>
                <a:cs typeface="Avenir"/>
                <a:sym typeface="Avenir"/>
              </a:defRPr>
            </a:lvl7pPr>
            <a:lvl8pPr marL="12700" marR="0" lvl="7" indent="0" algn="l" rtl="0">
              <a:lnSpc>
                <a:spcPct val="100000"/>
              </a:lnSpc>
              <a:spcBef>
                <a:spcPts val="0"/>
              </a:spcBef>
              <a:buNone/>
              <a:defRPr sz="700" b="0" i="0">
                <a:solidFill>
                  <a:schemeClr val="dk1"/>
                </a:solidFill>
                <a:latin typeface="Avenir"/>
                <a:ea typeface="Avenir"/>
                <a:cs typeface="Avenir"/>
                <a:sym typeface="Avenir"/>
              </a:defRPr>
            </a:lvl8pPr>
            <a:lvl9pPr marL="12700" marR="0" lvl="8" indent="0" algn="l" rtl="0">
              <a:lnSpc>
                <a:spcPct val="100000"/>
              </a:lnSpc>
              <a:spcBef>
                <a:spcPts val="0"/>
              </a:spcBef>
              <a:buNone/>
              <a:defRPr sz="700" b="0" i="0">
                <a:solidFill>
                  <a:schemeClr val="dk1"/>
                </a:solidFill>
                <a:latin typeface="Avenir"/>
                <a:ea typeface="Avenir"/>
                <a:cs typeface="Avenir"/>
                <a:sym typeface="Avenir"/>
              </a:defRPr>
            </a:lvl9pPr>
          </a:lstStyle>
          <a:p>
            <a:pPr marL="1270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75"/>
        <p:cNvGrpSpPr/>
        <p:nvPr/>
      </p:nvGrpSpPr>
      <p:grpSpPr>
        <a:xfrm>
          <a:off x="0" y="0"/>
          <a:ext cx="0" cy="0"/>
          <a:chOff x="0" y="0"/>
          <a:chExt cx="0" cy="0"/>
        </a:xfrm>
      </p:grpSpPr>
      <p:sp>
        <p:nvSpPr>
          <p:cNvPr id="76" name="Google Shape;76;p17"/>
          <p:cNvSpPr/>
          <p:nvPr/>
        </p:nvSpPr>
        <p:spPr>
          <a:xfrm>
            <a:off x="0" y="0"/>
            <a:ext cx="9147366" cy="514546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332C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7" name="Google Shape;77;p17"/>
          <p:cNvSpPr txBox="1">
            <a:spLocks noGrp="1"/>
          </p:cNvSpPr>
          <p:nvPr>
            <p:ph type="title"/>
          </p:nvPr>
        </p:nvSpPr>
        <p:spPr>
          <a:xfrm>
            <a:off x="4179306" y="1660982"/>
            <a:ext cx="785400" cy="2517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600"/>
              <a:buNone/>
              <a:defRPr sz="1600" b="1" i="0">
                <a:solidFill>
                  <a:schemeClr val="lt1"/>
                </a:solidFill>
                <a:latin typeface="Avenir"/>
                <a:ea typeface="Avenir"/>
                <a:cs typeface="Avenir"/>
                <a:sym typeface="Avenir"/>
              </a:defRPr>
            </a:lvl1pPr>
            <a:lvl2pPr lvl="1" rtl="0">
              <a:spcBef>
                <a:spcPts val="0"/>
              </a:spcBef>
              <a:spcAft>
                <a:spcPts val="0"/>
              </a:spcAft>
              <a:buSzPts val="600"/>
              <a:buNone/>
              <a:defRPr/>
            </a:lvl2pPr>
            <a:lvl3pPr lvl="2" rtl="0">
              <a:spcBef>
                <a:spcPts val="0"/>
              </a:spcBef>
              <a:spcAft>
                <a:spcPts val="0"/>
              </a:spcAft>
              <a:buSzPts val="600"/>
              <a:buNone/>
              <a:defRPr/>
            </a:lvl3pPr>
            <a:lvl4pPr lvl="3" rtl="0">
              <a:spcBef>
                <a:spcPts val="0"/>
              </a:spcBef>
              <a:spcAft>
                <a:spcPts val="0"/>
              </a:spcAft>
              <a:buSzPts val="600"/>
              <a:buNone/>
              <a:defRPr/>
            </a:lvl4pPr>
            <a:lvl5pPr lvl="4" rtl="0">
              <a:spcBef>
                <a:spcPts val="0"/>
              </a:spcBef>
              <a:spcAft>
                <a:spcPts val="0"/>
              </a:spcAft>
              <a:buSzPts val="600"/>
              <a:buNone/>
              <a:defRPr/>
            </a:lvl5pPr>
            <a:lvl6pPr lvl="5" rtl="0">
              <a:spcBef>
                <a:spcPts val="0"/>
              </a:spcBef>
              <a:spcAft>
                <a:spcPts val="0"/>
              </a:spcAft>
              <a:buSzPts val="600"/>
              <a:buNone/>
              <a:defRPr/>
            </a:lvl6pPr>
            <a:lvl7pPr lvl="6" rtl="0">
              <a:spcBef>
                <a:spcPts val="0"/>
              </a:spcBef>
              <a:spcAft>
                <a:spcPts val="0"/>
              </a:spcAft>
              <a:buSzPts val="600"/>
              <a:buNone/>
              <a:defRPr/>
            </a:lvl7pPr>
            <a:lvl8pPr lvl="7" rtl="0">
              <a:spcBef>
                <a:spcPts val="0"/>
              </a:spcBef>
              <a:spcAft>
                <a:spcPts val="0"/>
              </a:spcAft>
              <a:buSzPts val="600"/>
              <a:buNone/>
              <a:defRPr/>
            </a:lvl8pPr>
            <a:lvl9pPr lvl="8" rtl="0">
              <a:spcBef>
                <a:spcPts val="0"/>
              </a:spcBef>
              <a:spcAft>
                <a:spcPts val="0"/>
              </a:spcAft>
              <a:buSzPts val="600"/>
              <a:buNone/>
              <a:defRPr/>
            </a:lvl9pPr>
          </a:lstStyle>
          <a:p>
            <a:endParaRPr/>
          </a:p>
        </p:txBody>
      </p:sp>
      <p:sp>
        <p:nvSpPr>
          <p:cNvPr id="78" name="Google Shape;78;p17"/>
          <p:cNvSpPr txBox="1">
            <a:spLocks noGrp="1"/>
          </p:cNvSpPr>
          <p:nvPr>
            <p:ph type="ftr" idx="11"/>
          </p:nvPr>
        </p:nvSpPr>
        <p:spPr>
          <a:xfrm>
            <a:off x="8074939" y="4852635"/>
            <a:ext cx="701100" cy="1353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600"/>
              <a:buNone/>
              <a:defRPr sz="700" b="0" i="0">
                <a:solidFill>
                  <a:schemeClr val="dk1"/>
                </a:solidFill>
                <a:latin typeface="Avenir"/>
                <a:ea typeface="Avenir"/>
                <a:cs typeface="Avenir"/>
                <a:sym typeface="Avenir"/>
              </a:defRPr>
            </a:lvl1pPr>
            <a:lvl2pPr lvl="1" algn="l" rtl="0">
              <a:spcBef>
                <a:spcPts val="0"/>
              </a:spcBef>
              <a:spcAft>
                <a:spcPts val="0"/>
              </a:spcAft>
              <a:buSzPts val="600"/>
              <a:buNone/>
              <a:defRPr/>
            </a:lvl2pPr>
            <a:lvl3pPr lvl="2" algn="l" rtl="0">
              <a:spcBef>
                <a:spcPts val="0"/>
              </a:spcBef>
              <a:spcAft>
                <a:spcPts val="0"/>
              </a:spcAft>
              <a:buSzPts val="600"/>
              <a:buNone/>
              <a:defRPr/>
            </a:lvl3pPr>
            <a:lvl4pPr lvl="3" algn="l" rtl="0">
              <a:spcBef>
                <a:spcPts val="0"/>
              </a:spcBef>
              <a:spcAft>
                <a:spcPts val="0"/>
              </a:spcAft>
              <a:buSzPts val="600"/>
              <a:buNone/>
              <a:defRPr/>
            </a:lvl4pPr>
            <a:lvl5pPr lvl="4" algn="l" rtl="0">
              <a:spcBef>
                <a:spcPts val="0"/>
              </a:spcBef>
              <a:spcAft>
                <a:spcPts val="0"/>
              </a:spcAft>
              <a:buSzPts val="600"/>
              <a:buNone/>
              <a:defRPr/>
            </a:lvl5pPr>
            <a:lvl6pPr lvl="5" algn="l" rtl="0">
              <a:spcBef>
                <a:spcPts val="0"/>
              </a:spcBef>
              <a:spcAft>
                <a:spcPts val="0"/>
              </a:spcAft>
              <a:buSzPts val="600"/>
              <a:buNone/>
              <a:defRPr/>
            </a:lvl6pPr>
            <a:lvl7pPr lvl="6" algn="l" rtl="0">
              <a:spcBef>
                <a:spcPts val="0"/>
              </a:spcBef>
              <a:spcAft>
                <a:spcPts val="0"/>
              </a:spcAft>
              <a:buSzPts val="600"/>
              <a:buNone/>
              <a:defRPr/>
            </a:lvl7pPr>
            <a:lvl8pPr lvl="7" algn="l" rtl="0">
              <a:spcBef>
                <a:spcPts val="0"/>
              </a:spcBef>
              <a:spcAft>
                <a:spcPts val="0"/>
              </a:spcAft>
              <a:buSzPts val="600"/>
              <a:buNone/>
              <a:defRPr/>
            </a:lvl8pPr>
            <a:lvl9pPr lvl="8" algn="l" rtl="0">
              <a:spcBef>
                <a:spcPts val="0"/>
              </a:spcBef>
              <a:spcAft>
                <a:spcPts val="0"/>
              </a:spcAft>
              <a:buSzPts val="600"/>
              <a:buNone/>
              <a:defRPr/>
            </a:lvl9pPr>
          </a:lstStyle>
          <a:p>
            <a:endParaRPr/>
          </a:p>
        </p:txBody>
      </p:sp>
      <p:sp>
        <p:nvSpPr>
          <p:cNvPr id="79" name="Google Shape;79;p17"/>
          <p:cNvSpPr txBox="1">
            <a:spLocks noGrp="1"/>
          </p:cNvSpPr>
          <p:nvPr>
            <p:ph type="dt" idx="10"/>
          </p:nvPr>
        </p:nvSpPr>
        <p:spPr>
          <a:xfrm>
            <a:off x="165673" y="4852635"/>
            <a:ext cx="483300" cy="1353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600"/>
              <a:buNone/>
              <a:defRPr sz="700" b="0" i="0">
                <a:solidFill>
                  <a:schemeClr val="dk1"/>
                </a:solidFill>
                <a:latin typeface="Avenir"/>
                <a:ea typeface="Avenir"/>
                <a:cs typeface="Avenir"/>
                <a:sym typeface="Avenir"/>
              </a:defRPr>
            </a:lvl1pPr>
            <a:lvl2pPr lvl="1" algn="l" rtl="0">
              <a:spcBef>
                <a:spcPts val="0"/>
              </a:spcBef>
              <a:spcAft>
                <a:spcPts val="0"/>
              </a:spcAft>
              <a:buSzPts val="600"/>
              <a:buNone/>
              <a:defRPr/>
            </a:lvl2pPr>
            <a:lvl3pPr lvl="2" algn="l" rtl="0">
              <a:spcBef>
                <a:spcPts val="0"/>
              </a:spcBef>
              <a:spcAft>
                <a:spcPts val="0"/>
              </a:spcAft>
              <a:buSzPts val="600"/>
              <a:buNone/>
              <a:defRPr/>
            </a:lvl3pPr>
            <a:lvl4pPr lvl="3" algn="l" rtl="0">
              <a:spcBef>
                <a:spcPts val="0"/>
              </a:spcBef>
              <a:spcAft>
                <a:spcPts val="0"/>
              </a:spcAft>
              <a:buSzPts val="600"/>
              <a:buNone/>
              <a:defRPr/>
            </a:lvl4pPr>
            <a:lvl5pPr lvl="4" algn="l" rtl="0">
              <a:spcBef>
                <a:spcPts val="0"/>
              </a:spcBef>
              <a:spcAft>
                <a:spcPts val="0"/>
              </a:spcAft>
              <a:buSzPts val="600"/>
              <a:buNone/>
              <a:defRPr/>
            </a:lvl5pPr>
            <a:lvl6pPr lvl="5" algn="l" rtl="0">
              <a:spcBef>
                <a:spcPts val="0"/>
              </a:spcBef>
              <a:spcAft>
                <a:spcPts val="0"/>
              </a:spcAft>
              <a:buSzPts val="600"/>
              <a:buNone/>
              <a:defRPr/>
            </a:lvl6pPr>
            <a:lvl7pPr lvl="6" algn="l" rtl="0">
              <a:spcBef>
                <a:spcPts val="0"/>
              </a:spcBef>
              <a:spcAft>
                <a:spcPts val="0"/>
              </a:spcAft>
              <a:buSzPts val="600"/>
              <a:buNone/>
              <a:defRPr/>
            </a:lvl7pPr>
            <a:lvl8pPr lvl="7" algn="l" rtl="0">
              <a:spcBef>
                <a:spcPts val="0"/>
              </a:spcBef>
              <a:spcAft>
                <a:spcPts val="0"/>
              </a:spcAft>
              <a:buSzPts val="600"/>
              <a:buNone/>
              <a:defRPr/>
            </a:lvl8pPr>
            <a:lvl9pPr lvl="8" algn="l" rtl="0">
              <a:spcBef>
                <a:spcPts val="0"/>
              </a:spcBef>
              <a:spcAft>
                <a:spcPts val="0"/>
              </a:spcAft>
              <a:buSzPts val="600"/>
              <a:buNone/>
              <a:defRPr/>
            </a:lvl9pPr>
          </a:lstStyle>
          <a:p>
            <a:endParaRPr/>
          </a:p>
        </p:txBody>
      </p:sp>
      <p:sp>
        <p:nvSpPr>
          <p:cNvPr id="80" name="Google Shape;80;p17"/>
          <p:cNvSpPr txBox="1">
            <a:spLocks noGrp="1"/>
          </p:cNvSpPr>
          <p:nvPr>
            <p:ph type="sldNum" idx="12"/>
          </p:nvPr>
        </p:nvSpPr>
        <p:spPr>
          <a:xfrm>
            <a:off x="8846646" y="4852635"/>
            <a:ext cx="150300" cy="107700"/>
          </a:xfrm>
          <a:prstGeom prst="rect">
            <a:avLst/>
          </a:prstGeom>
          <a:noFill/>
          <a:ln>
            <a:noFill/>
          </a:ln>
        </p:spPr>
        <p:txBody>
          <a:bodyPr spcFirstLastPara="1" wrap="square" lIns="0" tIns="0" rIns="0" bIns="0" anchor="t" anchorCtr="0">
            <a:spAutoFit/>
          </a:bodyPr>
          <a:lstStyle>
            <a:lvl1pPr marL="12700" marR="0" lvl="0" indent="0" algn="l" rtl="0">
              <a:lnSpc>
                <a:spcPct val="100000"/>
              </a:lnSpc>
              <a:spcBef>
                <a:spcPts val="0"/>
              </a:spcBef>
              <a:buNone/>
              <a:defRPr sz="700" b="0" i="0">
                <a:solidFill>
                  <a:schemeClr val="dk1"/>
                </a:solidFill>
                <a:latin typeface="Avenir"/>
                <a:ea typeface="Avenir"/>
                <a:cs typeface="Avenir"/>
                <a:sym typeface="Avenir"/>
              </a:defRPr>
            </a:lvl1pPr>
            <a:lvl2pPr marL="12700" marR="0" lvl="1" indent="0" algn="l" rtl="0">
              <a:lnSpc>
                <a:spcPct val="100000"/>
              </a:lnSpc>
              <a:spcBef>
                <a:spcPts val="0"/>
              </a:spcBef>
              <a:buNone/>
              <a:defRPr sz="700" b="0" i="0">
                <a:solidFill>
                  <a:schemeClr val="dk1"/>
                </a:solidFill>
                <a:latin typeface="Avenir"/>
                <a:ea typeface="Avenir"/>
                <a:cs typeface="Avenir"/>
                <a:sym typeface="Avenir"/>
              </a:defRPr>
            </a:lvl2pPr>
            <a:lvl3pPr marL="12700" marR="0" lvl="2" indent="0" algn="l" rtl="0">
              <a:lnSpc>
                <a:spcPct val="100000"/>
              </a:lnSpc>
              <a:spcBef>
                <a:spcPts val="0"/>
              </a:spcBef>
              <a:buNone/>
              <a:defRPr sz="700" b="0" i="0">
                <a:solidFill>
                  <a:schemeClr val="dk1"/>
                </a:solidFill>
                <a:latin typeface="Avenir"/>
                <a:ea typeface="Avenir"/>
                <a:cs typeface="Avenir"/>
                <a:sym typeface="Avenir"/>
              </a:defRPr>
            </a:lvl3pPr>
            <a:lvl4pPr marL="12700" marR="0" lvl="3" indent="0" algn="l" rtl="0">
              <a:lnSpc>
                <a:spcPct val="100000"/>
              </a:lnSpc>
              <a:spcBef>
                <a:spcPts val="0"/>
              </a:spcBef>
              <a:buNone/>
              <a:defRPr sz="700" b="0" i="0">
                <a:solidFill>
                  <a:schemeClr val="dk1"/>
                </a:solidFill>
                <a:latin typeface="Avenir"/>
                <a:ea typeface="Avenir"/>
                <a:cs typeface="Avenir"/>
                <a:sym typeface="Avenir"/>
              </a:defRPr>
            </a:lvl4pPr>
            <a:lvl5pPr marL="12700" marR="0" lvl="4" indent="0" algn="l" rtl="0">
              <a:lnSpc>
                <a:spcPct val="100000"/>
              </a:lnSpc>
              <a:spcBef>
                <a:spcPts val="0"/>
              </a:spcBef>
              <a:buNone/>
              <a:defRPr sz="700" b="0" i="0">
                <a:solidFill>
                  <a:schemeClr val="dk1"/>
                </a:solidFill>
                <a:latin typeface="Avenir"/>
                <a:ea typeface="Avenir"/>
                <a:cs typeface="Avenir"/>
                <a:sym typeface="Avenir"/>
              </a:defRPr>
            </a:lvl5pPr>
            <a:lvl6pPr marL="12700" marR="0" lvl="5" indent="0" algn="l" rtl="0">
              <a:lnSpc>
                <a:spcPct val="100000"/>
              </a:lnSpc>
              <a:spcBef>
                <a:spcPts val="0"/>
              </a:spcBef>
              <a:buNone/>
              <a:defRPr sz="700" b="0" i="0">
                <a:solidFill>
                  <a:schemeClr val="dk1"/>
                </a:solidFill>
                <a:latin typeface="Avenir"/>
                <a:ea typeface="Avenir"/>
                <a:cs typeface="Avenir"/>
                <a:sym typeface="Avenir"/>
              </a:defRPr>
            </a:lvl6pPr>
            <a:lvl7pPr marL="12700" marR="0" lvl="6" indent="0" algn="l" rtl="0">
              <a:lnSpc>
                <a:spcPct val="100000"/>
              </a:lnSpc>
              <a:spcBef>
                <a:spcPts val="0"/>
              </a:spcBef>
              <a:buNone/>
              <a:defRPr sz="700" b="0" i="0">
                <a:solidFill>
                  <a:schemeClr val="dk1"/>
                </a:solidFill>
                <a:latin typeface="Avenir"/>
                <a:ea typeface="Avenir"/>
                <a:cs typeface="Avenir"/>
                <a:sym typeface="Avenir"/>
              </a:defRPr>
            </a:lvl7pPr>
            <a:lvl8pPr marL="12700" marR="0" lvl="7" indent="0" algn="l" rtl="0">
              <a:lnSpc>
                <a:spcPct val="100000"/>
              </a:lnSpc>
              <a:spcBef>
                <a:spcPts val="0"/>
              </a:spcBef>
              <a:buNone/>
              <a:defRPr sz="700" b="0" i="0">
                <a:solidFill>
                  <a:schemeClr val="dk1"/>
                </a:solidFill>
                <a:latin typeface="Avenir"/>
                <a:ea typeface="Avenir"/>
                <a:cs typeface="Avenir"/>
                <a:sym typeface="Avenir"/>
              </a:defRPr>
            </a:lvl8pPr>
            <a:lvl9pPr marL="12700" marR="0" lvl="8" indent="0" algn="l" rtl="0">
              <a:lnSpc>
                <a:spcPct val="100000"/>
              </a:lnSpc>
              <a:spcBef>
                <a:spcPts val="0"/>
              </a:spcBef>
              <a:buNone/>
              <a:defRPr sz="700" b="0" i="0">
                <a:solidFill>
                  <a:schemeClr val="dk1"/>
                </a:solidFill>
                <a:latin typeface="Avenir"/>
                <a:ea typeface="Avenir"/>
                <a:cs typeface="Avenir"/>
                <a:sym typeface="Avenir"/>
              </a:defRPr>
            </a:lvl9pPr>
          </a:lstStyle>
          <a:p>
            <a:pPr marL="1270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81"/>
        <p:cNvGrpSpPr/>
        <p:nvPr/>
      </p:nvGrpSpPr>
      <p:grpSpPr>
        <a:xfrm>
          <a:off x="0" y="0"/>
          <a:ext cx="0" cy="0"/>
          <a:chOff x="0" y="0"/>
          <a:chExt cx="0" cy="0"/>
        </a:xfrm>
      </p:grpSpPr>
      <p:sp>
        <p:nvSpPr>
          <p:cNvPr id="82" name="Google Shape;82;p18"/>
          <p:cNvSpPr/>
          <p:nvPr/>
        </p:nvSpPr>
        <p:spPr>
          <a:xfrm>
            <a:off x="0" y="0"/>
            <a:ext cx="3573424" cy="5145465"/>
          </a:xfrm>
          <a:custGeom>
            <a:avLst/>
            <a:gdLst/>
            <a:ahLst/>
            <a:cxnLst/>
            <a:rect l="l" t="t" r="r" b="b"/>
            <a:pathLst>
              <a:path w="7853680" h="11308715" extrusionOk="0">
                <a:moveTo>
                  <a:pt x="7853164" y="0"/>
                </a:moveTo>
                <a:lnTo>
                  <a:pt x="0" y="0"/>
                </a:lnTo>
                <a:lnTo>
                  <a:pt x="0" y="11308556"/>
                </a:lnTo>
                <a:lnTo>
                  <a:pt x="7853164" y="11308556"/>
                </a:lnTo>
                <a:lnTo>
                  <a:pt x="7853164" y="0"/>
                </a:lnTo>
                <a:close/>
              </a:path>
            </a:pathLst>
          </a:custGeom>
          <a:solidFill>
            <a:srgbClr val="F5BB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83" name="Google Shape;83;p18"/>
          <p:cNvSpPr/>
          <p:nvPr/>
        </p:nvSpPr>
        <p:spPr>
          <a:xfrm>
            <a:off x="3571875" y="0"/>
            <a:ext cx="5574230" cy="5145465"/>
          </a:xfrm>
          <a:custGeom>
            <a:avLst/>
            <a:gdLst/>
            <a:ahLst/>
            <a:cxnLst/>
            <a:rect l="l" t="t" r="r" b="b"/>
            <a:pathLst>
              <a:path w="12251055" h="11308715" extrusionOk="0">
                <a:moveTo>
                  <a:pt x="12250935" y="0"/>
                </a:moveTo>
                <a:lnTo>
                  <a:pt x="0" y="0"/>
                </a:lnTo>
                <a:lnTo>
                  <a:pt x="0" y="11308556"/>
                </a:lnTo>
                <a:lnTo>
                  <a:pt x="12250935" y="11308556"/>
                </a:lnTo>
                <a:lnTo>
                  <a:pt x="12250935" y="0"/>
                </a:lnTo>
                <a:close/>
              </a:path>
            </a:pathLst>
          </a:custGeom>
          <a:solidFill>
            <a:srgbClr val="FDF3E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84" name="Google Shape;84;p18"/>
          <p:cNvSpPr txBox="1">
            <a:spLocks noGrp="1"/>
          </p:cNvSpPr>
          <p:nvPr>
            <p:ph type="title"/>
          </p:nvPr>
        </p:nvSpPr>
        <p:spPr>
          <a:xfrm>
            <a:off x="4179306" y="1660982"/>
            <a:ext cx="785400" cy="2517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600"/>
              <a:buNone/>
              <a:defRPr sz="1600" b="1" i="0">
                <a:solidFill>
                  <a:schemeClr val="lt1"/>
                </a:solidFill>
                <a:latin typeface="Avenir"/>
                <a:ea typeface="Avenir"/>
                <a:cs typeface="Avenir"/>
                <a:sym typeface="Avenir"/>
              </a:defRPr>
            </a:lvl1pPr>
            <a:lvl2pPr lvl="1" rtl="0">
              <a:spcBef>
                <a:spcPts val="0"/>
              </a:spcBef>
              <a:spcAft>
                <a:spcPts val="0"/>
              </a:spcAft>
              <a:buSzPts val="600"/>
              <a:buNone/>
              <a:defRPr/>
            </a:lvl2pPr>
            <a:lvl3pPr lvl="2" rtl="0">
              <a:spcBef>
                <a:spcPts val="0"/>
              </a:spcBef>
              <a:spcAft>
                <a:spcPts val="0"/>
              </a:spcAft>
              <a:buSzPts val="600"/>
              <a:buNone/>
              <a:defRPr/>
            </a:lvl3pPr>
            <a:lvl4pPr lvl="3" rtl="0">
              <a:spcBef>
                <a:spcPts val="0"/>
              </a:spcBef>
              <a:spcAft>
                <a:spcPts val="0"/>
              </a:spcAft>
              <a:buSzPts val="600"/>
              <a:buNone/>
              <a:defRPr/>
            </a:lvl4pPr>
            <a:lvl5pPr lvl="4" rtl="0">
              <a:spcBef>
                <a:spcPts val="0"/>
              </a:spcBef>
              <a:spcAft>
                <a:spcPts val="0"/>
              </a:spcAft>
              <a:buSzPts val="600"/>
              <a:buNone/>
              <a:defRPr/>
            </a:lvl5pPr>
            <a:lvl6pPr lvl="5" rtl="0">
              <a:spcBef>
                <a:spcPts val="0"/>
              </a:spcBef>
              <a:spcAft>
                <a:spcPts val="0"/>
              </a:spcAft>
              <a:buSzPts val="600"/>
              <a:buNone/>
              <a:defRPr/>
            </a:lvl6pPr>
            <a:lvl7pPr lvl="6" rtl="0">
              <a:spcBef>
                <a:spcPts val="0"/>
              </a:spcBef>
              <a:spcAft>
                <a:spcPts val="0"/>
              </a:spcAft>
              <a:buSzPts val="600"/>
              <a:buNone/>
              <a:defRPr/>
            </a:lvl7pPr>
            <a:lvl8pPr lvl="7" rtl="0">
              <a:spcBef>
                <a:spcPts val="0"/>
              </a:spcBef>
              <a:spcAft>
                <a:spcPts val="0"/>
              </a:spcAft>
              <a:buSzPts val="600"/>
              <a:buNone/>
              <a:defRPr/>
            </a:lvl8pPr>
            <a:lvl9pPr lvl="8" rtl="0">
              <a:spcBef>
                <a:spcPts val="0"/>
              </a:spcBef>
              <a:spcAft>
                <a:spcPts val="0"/>
              </a:spcAft>
              <a:buSzPts val="600"/>
              <a:buNone/>
              <a:defRPr/>
            </a:lvl9pPr>
          </a:lstStyle>
          <a:p>
            <a:endParaRPr/>
          </a:p>
        </p:txBody>
      </p:sp>
      <p:sp>
        <p:nvSpPr>
          <p:cNvPr id="85" name="Google Shape;85;p18"/>
          <p:cNvSpPr txBox="1">
            <a:spLocks noGrp="1"/>
          </p:cNvSpPr>
          <p:nvPr>
            <p:ph type="body" idx="1"/>
          </p:nvPr>
        </p:nvSpPr>
        <p:spPr>
          <a:xfrm>
            <a:off x="457200" y="1183005"/>
            <a:ext cx="3977700" cy="3394800"/>
          </a:xfrm>
          <a:prstGeom prst="rect">
            <a:avLst/>
          </a:prstGeom>
          <a:noFill/>
          <a:ln>
            <a:noFill/>
          </a:ln>
        </p:spPr>
        <p:txBody>
          <a:bodyPr spcFirstLastPara="1" wrap="square" lIns="0" tIns="0" rIns="0" bIns="0" anchor="t" anchorCtr="0">
            <a:spAutoFit/>
          </a:bodyPr>
          <a:lstStyle>
            <a:lvl1pPr marL="457200" lvl="0" indent="-228600" algn="l" rtl="0">
              <a:spcBef>
                <a:spcPts val="0"/>
              </a:spcBef>
              <a:spcAft>
                <a:spcPts val="0"/>
              </a:spcAft>
              <a:buSzPts val="600"/>
              <a:buNone/>
              <a:defRPr/>
            </a:lvl1pPr>
            <a:lvl2pPr marL="914400" lvl="1" indent="-228600" algn="l" rtl="0">
              <a:spcBef>
                <a:spcPts val="0"/>
              </a:spcBef>
              <a:spcAft>
                <a:spcPts val="0"/>
              </a:spcAft>
              <a:buSzPts val="600"/>
              <a:buNone/>
              <a:defRPr/>
            </a:lvl2pPr>
            <a:lvl3pPr marL="1371600" lvl="2" indent="-228600" algn="l" rtl="0">
              <a:spcBef>
                <a:spcPts val="0"/>
              </a:spcBef>
              <a:spcAft>
                <a:spcPts val="0"/>
              </a:spcAft>
              <a:buSzPts val="600"/>
              <a:buNone/>
              <a:defRPr/>
            </a:lvl3pPr>
            <a:lvl4pPr marL="1828800" lvl="3" indent="-228600" algn="l" rtl="0">
              <a:spcBef>
                <a:spcPts val="0"/>
              </a:spcBef>
              <a:spcAft>
                <a:spcPts val="0"/>
              </a:spcAft>
              <a:buSzPts val="600"/>
              <a:buNone/>
              <a:defRPr/>
            </a:lvl4pPr>
            <a:lvl5pPr marL="2286000" lvl="4" indent="-228600" algn="l" rtl="0">
              <a:spcBef>
                <a:spcPts val="0"/>
              </a:spcBef>
              <a:spcAft>
                <a:spcPts val="0"/>
              </a:spcAft>
              <a:buSzPts val="600"/>
              <a:buNone/>
              <a:defRPr/>
            </a:lvl5pPr>
            <a:lvl6pPr marL="2743200" lvl="5" indent="-228600" algn="l" rtl="0">
              <a:spcBef>
                <a:spcPts val="0"/>
              </a:spcBef>
              <a:spcAft>
                <a:spcPts val="0"/>
              </a:spcAft>
              <a:buSzPts val="600"/>
              <a:buNone/>
              <a:defRPr/>
            </a:lvl6pPr>
            <a:lvl7pPr marL="3200400" lvl="6" indent="-228600" algn="l" rtl="0">
              <a:spcBef>
                <a:spcPts val="0"/>
              </a:spcBef>
              <a:spcAft>
                <a:spcPts val="0"/>
              </a:spcAft>
              <a:buSzPts val="600"/>
              <a:buNone/>
              <a:defRPr/>
            </a:lvl7pPr>
            <a:lvl8pPr marL="3657600" lvl="7" indent="-228600" algn="l" rtl="0">
              <a:spcBef>
                <a:spcPts val="0"/>
              </a:spcBef>
              <a:spcAft>
                <a:spcPts val="0"/>
              </a:spcAft>
              <a:buSzPts val="600"/>
              <a:buNone/>
              <a:defRPr/>
            </a:lvl8pPr>
            <a:lvl9pPr marL="4114800" lvl="8" indent="-228600" algn="l" rtl="0">
              <a:spcBef>
                <a:spcPts val="0"/>
              </a:spcBef>
              <a:spcAft>
                <a:spcPts val="0"/>
              </a:spcAft>
              <a:buSzPts val="600"/>
              <a:buNone/>
              <a:defRPr/>
            </a:lvl9pPr>
          </a:lstStyle>
          <a:p>
            <a:endParaRPr/>
          </a:p>
        </p:txBody>
      </p:sp>
      <p:sp>
        <p:nvSpPr>
          <p:cNvPr id="86" name="Google Shape;86;p18"/>
          <p:cNvSpPr txBox="1">
            <a:spLocks noGrp="1"/>
          </p:cNvSpPr>
          <p:nvPr>
            <p:ph type="body" idx="2"/>
          </p:nvPr>
        </p:nvSpPr>
        <p:spPr>
          <a:xfrm>
            <a:off x="4709160" y="1183005"/>
            <a:ext cx="3977700" cy="3394800"/>
          </a:xfrm>
          <a:prstGeom prst="rect">
            <a:avLst/>
          </a:prstGeom>
          <a:noFill/>
          <a:ln>
            <a:noFill/>
          </a:ln>
        </p:spPr>
        <p:txBody>
          <a:bodyPr spcFirstLastPara="1" wrap="square" lIns="0" tIns="0" rIns="0" bIns="0" anchor="t" anchorCtr="0">
            <a:spAutoFit/>
          </a:bodyPr>
          <a:lstStyle>
            <a:lvl1pPr marL="457200" lvl="0" indent="-228600" algn="l" rtl="0">
              <a:spcBef>
                <a:spcPts val="0"/>
              </a:spcBef>
              <a:spcAft>
                <a:spcPts val="0"/>
              </a:spcAft>
              <a:buSzPts val="600"/>
              <a:buNone/>
              <a:defRPr/>
            </a:lvl1pPr>
            <a:lvl2pPr marL="914400" lvl="1" indent="-228600" algn="l" rtl="0">
              <a:spcBef>
                <a:spcPts val="0"/>
              </a:spcBef>
              <a:spcAft>
                <a:spcPts val="0"/>
              </a:spcAft>
              <a:buSzPts val="600"/>
              <a:buNone/>
              <a:defRPr/>
            </a:lvl2pPr>
            <a:lvl3pPr marL="1371600" lvl="2" indent="-228600" algn="l" rtl="0">
              <a:spcBef>
                <a:spcPts val="0"/>
              </a:spcBef>
              <a:spcAft>
                <a:spcPts val="0"/>
              </a:spcAft>
              <a:buSzPts val="600"/>
              <a:buNone/>
              <a:defRPr/>
            </a:lvl3pPr>
            <a:lvl4pPr marL="1828800" lvl="3" indent="-228600" algn="l" rtl="0">
              <a:spcBef>
                <a:spcPts val="0"/>
              </a:spcBef>
              <a:spcAft>
                <a:spcPts val="0"/>
              </a:spcAft>
              <a:buSzPts val="600"/>
              <a:buNone/>
              <a:defRPr/>
            </a:lvl4pPr>
            <a:lvl5pPr marL="2286000" lvl="4" indent="-228600" algn="l" rtl="0">
              <a:spcBef>
                <a:spcPts val="0"/>
              </a:spcBef>
              <a:spcAft>
                <a:spcPts val="0"/>
              </a:spcAft>
              <a:buSzPts val="600"/>
              <a:buNone/>
              <a:defRPr/>
            </a:lvl5pPr>
            <a:lvl6pPr marL="2743200" lvl="5" indent="-228600" algn="l" rtl="0">
              <a:spcBef>
                <a:spcPts val="0"/>
              </a:spcBef>
              <a:spcAft>
                <a:spcPts val="0"/>
              </a:spcAft>
              <a:buSzPts val="600"/>
              <a:buNone/>
              <a:defRPr/>
            </a:lvl6pPr>
            <a:lvl7pPr marL="3200400" lvl="6" indent="-228600" algn="l" rtl="0">
              <a:spcBef>
                <a:spcPts val="0"/>
              </a:spcBef>
              <a:spcAft>
                <a:spcPts val="0"/>
              </a:spcAft>
              <a:buSzPts val="600"/>
              <a:buNone/>
              <a:defRPr/>
            </a:lvl7pPr>
            <a:lvl8pPr marL="3657600" lvl="7" indent="-228600" algn="l" rtl="0">
              <a:spcBef>
                <a:spcPts val="0"/>
              </a:spcBef>
              <a:spcAft>
                <a:spcPts val="0"/>
              </a:spcAft>
              <a:buSzPts val="600"/>
              <a:buNone/>
              <a:defRPr/>
            </a:lvl8pPr>
            <a:lvl9pPr marL="4114800" lvl="8" indent="-228600" algn="l" rtl="0">
              <a:spcBef>
                <a:spcPts val="0"/>
              </a:spcBef>
              <a:spcAft>
                <a:spcPts val="0"/>
              </a:spcAft>
              <a:buSzPts val="600"/>
              <a:buNone/>
              <a:defRPr/>
            </a:lvl9pPr>
          </a:lstStyle>
          <a:p>
            <a:endParaRPr/>
          </a:p>
        </p:txBody>
      </p:sp>
      <p:sp>
        <p:nvSpPr>
          <p:cNvPr id="87" name="Google Shape;87;p18"/>
          <p:cNvSpPr txBox="1">
            <a:spLocks noGrp="1"/>
          </p:cNvSpPr>
          <p:nvPr>
            <p:ph type="ftr" idx="11"/>
          </p:nvPr>
        </p:nvSpPr>
        <p:spPr>
          <a:xfrm>
            <a:off x="8074939" y="4852635"/>
            <a:ext cx="701100" cy="1353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600"/>
              <a:buNone/>
              <a:defRPr sz="700" b="0" i="0">
                <a:solidFill>
                  <a:schemeClr val="dk1"/>
                </a:solidFill>
                <a:latin typeface="Avenir"/>
                <a:ea typeface="Avenir"/>
                <a:cs typeface="Avenir"/>
                <a:sym typeface="Avenir"/>
              </a:defRPr>
            </a:lvl1pPr>
            <a:lvl2pPr lvl="1" algn="l" rtl="0">
              <a:spcBef>
                <a:spcPts val="0"/>
              </a:spcBef>
              <a:spcAft>
                <a:spcPts val="0"/>
              </a:spcAft>
              <a:buSzPts val="600"/>
              <a:buNone/>
              <a:defRPr/>
            </a:lvl2pPr>
            <a:lvl3pPr lvl="2" algn="l" rtl="0">
              <a:spcBef>
                <a:spcPts val="0"/>
              </a:spcBef>
              <a:spcAft>
                <a:spcPts val="0"/>
              </a:spcAft>
              <a:buSzPts val="600"/>
              <a:buNone/>
              <a:defRPr/>
            </a:lvl3pPr>
            <a:lvl4pPr lvl="3" algn="l" rtl="0">
              <a:spcBef>
                <a:spcPts val="0"/>
              </a:spcBef>
              <a:spcAft>
                <a:spcPts val="0"/>
              </a:spcAft>
              <a:buSzPts val="600"/>
              <a:buNone/>
              <a:defRPr/>
            </a:lvl4pPr>
            <a:lvl5pPr lvl="4" algn="l" rtl="0">
              <a:spcBef>
                <a:spcPts val="0"/>
              </a:spcBef>
              <a:spcAft>
                <a:spcPts val="0"/>
              </a:spcAft>
              <a:buSzPts val="600"/>
              <a:buNone/>
              <a:defRPr/>
            </a:lvl5pPr>
            <a:lvl6pPr lvl="5" algn="l" rtl="0">
              <a:spcBef>
                <a:spcPts val="0"/>
              </a:spcBef>
              <a:spcAft>
                <a:spcPts val="0"/>
              </a:spcAft>
              <a:buSzPts val="600"/>
              <a:buNone/>
              <a:defRPr/>
            </a:lvl6pPr>
            <a:lvl7pPr lvl="6" algn="l" rtl="0">
              <a:spcBef>
                <a:spcPts val="0"/>
              </a:spcBef>
              <a:spcAft>
                <a:spcPts val="0"/>
              </a:spcAft>
              <a:buSzPts val="600"/>
              <a:buNone/>
              <a:defRPr/>
            </a:lvl7pPr>
            <a:lvl8pPr lvl="7" algn="l" rtl="0">
              <a:spcBef>
                <a:spcPts val="0"/>
              </a:spcBef>
              <a:spcAft>
                <a:spcPts val="0"/>
              </a:spcAft>
              <a:buSzPts val="600"/>
              <a:buNone/>
              <a:defRPr/>
            </a:lvl8pPr>
            <a:lvl9pPr lvl="8" algn="l" rtl="0">
              <a:spcBef>
                <a:spcPts val="0"/>
              </a:spcBef>
              <a:spcAft>
                <a:spcPts val="0"/>
              </a:spcAft>
              <a:buSzPts val="600"/>
              <a:buNone/>
              <a:defRPr/>
            </a:lvl9pPr>
          </a:lstStyle>
          <a:p>
            <a:endParaRPr/>
          </a:p>
        </p:txBody>
      </p:sp>
      <p:sp>
        <p:nvSpPr>
          <p:cNvPr id="88" name="Google Shape;88;p18"/>
          <p:cNvSpPr txBox="1">
            <a:spLocks noGrp="1"/>
          </p:cNvSpPr>
          <p:nvPr>
            <p:ph type="dt" idx="10"/>
          </p:nvPr>
        </p:nvSpPr>
        <p:spPr>
          <a:xfrm>
            <a:off x="165673" y="4852635"/>
            <a:ext cx="483300" cy="1353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600"/>
              <a:buNone/>
              <a:defRPr sz="700" b="0" i="0">
                <a:solidFill>
                  <a:schemeClr val="dk1"/>
                </a:solidFill>
                <a:latin typeface="Avenir"/>
                <a:ea typeface="Avenir"/>
                <a:cs typeface="Avenir"/>
                <a:sym typeface="Avenir"/>
              </a:defRPr>
            </a:lvl1pPr>
            <a:lvl2pPr lvl="1" algn="l" rtl="0">
              <a:spcBef>
                <a:spcPts val="0"/>
              </a:spcBef>
              <a:spcAft>
                <a:spcPts val="0"/>
              </a:spcAft>
              <a:buSzPts val="600"/>
              <a:buNone/>
              <a:defRPr/>
            </a:lvl2pPr>
            <a:lvl3pPr lvl="2" algn="l" rtl="0">
              <a:spcBef>
                <a:spcPts val="0"/>
              </a:spcBef>
              <a:spcAft>
                <a:spcPts val="0"/>
              </a:spcAft>
              <a:buSzPts val="600"/>
              <a:buNone/>
              <a:defRPr/>
            </a:lvl3pPr>
            <a:lvl4pPr lvl="3" algn="l" rtl="0">
              <a:spcBef>
                <a:spcPts val="0"/>
              </a:spcBef>
              <a:spcAft>
                <a:spcPts val="0"/>
              </a:spcAft>
              <a:buSzPts val="600"/>
              <a:buNone/>
              <a:defRPr/>
            </a:lvl4pPr>
            <a:lvl5pPr lvl="4" algn="l" rtl="0">
              <a:spcBef>
                <a:spcPts val="0"/>
              </a:spcBef>
              <a:spcAft>
                <a:spcPts val="0"/>
              </a:spcAft>
              <a:buSzPts val="600"/>
              <a:buNone/>
              <a:defRPr/>
            </a:lvl5pPr>
            <a:lvl6pPr lvl="5" algn="l" rtl="0">
              <a:spcBef>
                <a:spcPts val="0"/>
              </a:spcBef>
              <a:spcAft>
                <a:spcPts val="0"/>
              </a:spcAft>
              <a:buSzPts val="600"/>
              <a:buNone/>
              <a:defRPr/>
            </a:lvl6pPr>
            <a:lvl7pPr lvl="6" algn="l" rtl="0">
              <a:spcBef>
                <a:spcPts val="0"/>
              </a:spcBef>
              <a:spcAft>
                <a:spcPts val="0"/>
              </a:spcAft>
              <a:buSzPts val="600"/>
              <a:buNone/>
              <a:defRPr/>
            </a:lvl7pPr>
            <a:lvl8pPr lvl="7" algn="l" rtl="0">
              <a:spcBef>
                <a:spcPts val="0"/>
              </a:spcBef>
              <a:spcAft>
                <a:spcPts val="0"/>
              </a:spcAft>
              <a:buSzPts val="600"/>
              <a:buNone/>
              <a:defRPr/>
            </a:lvl8pPr>
            <a:lvl9pPr lvl="8" algn="l" rtl="0">
              <a:spcBef>
                <a:spcPts val="0"/>
              </a:spcBef>
              <a:spcAft>
                <a:spcPts val="0"/>
              </a:spcAft>
              <a:buSzPts val="600"/>
              <a:buNone/>
              <a:defRPr/>
            </a:lvl9pPr>
          </a:lstStyle>
          <a:p>
            <a:endParaRPr/>
          </a:p>
        </p:txBody>
      </p:sp>
      <p:sp>
        <p:nvSpPr>
          <p:cNvPr id="89" name="Google Shape;89;p18"/>
          <p:cNvSpPr txBox="1">
            <a:spLocks noGrp="1"/>
          </p:cNvSpPr>
          <p:nvPr>
            <p:ph type="sldNum" idx="12"/>
          </p:nvPr>
        </p:nvSpPr>
        <p:spPr>
          <a:xfrm>
            <a:off x="8846646" y="4852635"/>
            <a:ext cx="150300" cy="107700"/>
          </a:xfrm>
          <a:prstGeom prst="rect">
            <a:avLst/>
          </a:prstGeom>
          <a:noFill/>
          <a:ln>
            <a:noFill/>
          </a:ln>
        </p:spPr>
        <p:txBody>
          <a:bodyPr spcFirstLastPara="1" wrap="square" lIns="0" tIns="0" rIns="0" bIns="0" anchor="t" anchorCtr="0">
            <a:spAutoFit/>
          </a:bodyPr>
          <a:lstStyle>
            <a:lvl1pPr marL="12700" marR="0" lvl="0" indent="0" algn="l" rtl="0">
              <a:lnSpc>
                <a:spcPct val="100000"/>
              </a:lnSpc>
              <a:spcBef>
                <a:spcPts val="0"/>
              </a:spcBef>
              <a:buNone/>
              <a:defRPr sz="700" b="0" i="0">
                <a:solidFill>
                  <a:schemeClr val="dk1"/>
                </a:solidFill>
                <a:latin typeface="Avenir"/>
                <a:ea typeface="Avenir"/>
                <a:cs typeface="Avenir"/>
                <a:sym typeface="Avenir"/>
              </a:defRPr>
            </a:lvl1pPr>
            <a:lvl2pPr marL="12700" marR="0" lvl="1" indent="0" algn="l" rtl="0">
              <a:lnSpc>
                <a:spcPct val="100000"/>
              </a:lnSpc>
              <a:spcBef>
                <a:spcPts val="0"/>
              </a:spcBef>
              <a:buNone/>
              <a:defRPr sz="700" b="0" i="0">
                <a:solidFill>
                  <a:schemeClr val="dk1"/>
                </a:solidFill>
                <a:latin typeface="Avenir"/>
                <a:ea typeface="Avenir"/>
                <a:cs typeface="Avenir"/>
                <a:sym typeface="Avenir"/>
              </a:defRPr>
            </a:lvl2pPr>
            <a:lvl3pPr marL="12700" marR="0" lvl="2" indent="0" algn="l" rtl="0">
              <a:lnSpc>
                <a:spcPct val="100000"/>
              </a:lnSpc>
              <a:spcBef>
                <a:spcPts val="0"/>
              </a:spcBef>
              <a:buNone/>
              <a:defRPr sz="700" b="0" i="0">
                <a:solidFill>
                  <a:schemeClr val="dk1"/>
                </a:solidFill>
                <a:latin typeface="Avenir"/>
                <a:ea typeface="Avenir"/>
                <a:cs typeface="Avenir"/>
                <a:sym typeface="Avenir"/>
              </a:defRPr>
            </a:lvl3pPr>
            <a:lvl4pPr marL="12700" marR="0" lvl="3" indent="0" algn="l" rtl="0">
              <a:lnSpc>
                <a:spcPct val="100000"/>
              </a:lnSpc>
              <a:spcBef>
                <a:spcPts val="0"/>
              </a:spcBef>
              <a:buNone/>
              <a:defRPr sz="700" b="0" i="0">
                <a:solidFill>
                  <a:schemeClr val="dk1"/>
                </a:solidFill>
                <a:latin typeface="Avenir"/>
                <a:ea typeface="Avenir"/>
                <a:cs typeface="Avenir"/>
                <a:sym typeface="Avenir"/>
              </a:defRPr>
            </a:lvl4pPr>
            <a:lvl5pPr marL="12700" marR="0" lvl="4" indent="0" algn="l" rtl="0">
              <a:lnSpc>
                <a:spcPct val="100000"/>
              </a:lnSpc>
              <a:spcBef>
                <a:spcPts val="0"/>
              </a:spcBef>
              <a:buNone/>
              <a:defRPr sz="700" b="0" i="0">
                <a:solidFill>
                  <a:schemeClr val="dk1"/>
                </a:solidFill>
                <a:latin typeface="Avenir"/>
                <a:ea typeface="Avenir"/>
                <a:cs typeface="Avenir"/>
                <a:sym typeface="Avenir"/>
              </a:defRPr>
            </a:lvl5pPr>
            <a:lvl6pPr marL="12700" marR="0" lvl="5" indent="0" algn="l" rtl="0">
              <a:lnSpc>
                <a:spcPct val="100000"/>
              </a:lnSpc>
              <a:spcBef>
                <a:spcPts val="0"/>
              </a:spcBef>
              <a:buNone/>
              <a:defRPr sz="700" b="0" i="0">
                <a:solidFill>
                  <a:schemeClr val="dk1"/>
                </a:solidFill>
                <a:latin typeface="Avenir"/>
                <a:ea typeface="Avenir"/>
                <a:cs typeface="Avenir"/>
                <a:sym typeface="Avenir"/>
              </a:defRPr>
            </a:lvl6pPr>
            <a:lvl7pPr marL="12700" marR="0" lvl="6" indent="0" algn="l" rtl="0">
              <a:lnSpc>
                <a:spcPct val="100000"/>
              </a:lnSpc>
              <a:spcBef>
                <a:spcPts val="0"/>
              </a:spcBef>
              <a:buNone/>
              <a:defRPr sz="700" b="0" i="0">
                <a:solidFill>
                  <a:schemeClr val="dk1"/>
                </a:solidFill>
                <a:latin typeface="Avenir"/>
                <a:ea typeface="Avenir"/>
                <a:cs typeface="Avenir"/>
                <a:sym typeface="Avenir"/>
              </a:defRPr>
            </a:lvl7pPr>
            <a:lvl8pPr marL="12700" marR="0" lvl="7" indent="0" algn="l" rtl="0">
              <a:lnSpc>
                <a:spcPct val="100000"/>
              </a:lnSpc>
              <a:spcBef>
                <a:spcPts val="0"/>
              </a:spcBef>
              <a:buNone/>
              <a:defRPr sz="700" b="0" i="0">
                <a:solidFill>
                  <a:schemeClr val="dk1"/>
                </a:solidFill>
                <a:latin typeface="Avenir"/>
                <a:ea typeface="Avenir"/>
                <a:cs typeface="Avenir"/>
                <a:sym typeface="Avenir"/>
              </a:defRPr>
            </a:lvl8pPr>
            <a:lvl9pPr marL="12700" marR="0" lvl="8" indent="0" algn="l" rtl="0">
              <a:lnSpc>
                <a:spcPct val="100000"/>
              </a:lnSpc>
              <a:spcBef>
                <a:spcPts val="0"/>
              </a:spcBef>
              <a:buNone/>
              <a:defRPr sz="700" b="0" i="0">
                <a:solidFill>
                  <a:schemeClr val="dk1"/>
                </a:solidFill>
                <a:latin typeface="Avenir"/>
                <a:ea typeface="Avenir"/>
                <a:cs typeface="Avenir"/>
                <a:sym typeface="Avenir"/>
              </a:defRPr>
            </a:lvl9pPr>
          </a:lstStyle>
          <a:p>
            <a:pPr marL="1270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98"/>
        <p:cNvGrpSpPr/>
        <p:nvPr/>
      </p:nvGrpSpPr>
      <p:grpSpPr>
        <a:xfrm>
          <a:off x="0" y="0"/>
          <a:ext cx="0" cy="0"/>
          <a:chOff x="0" y="0"/>
          <a:chExt cx="0" cy="0"/>
        </a:xfrm>
      </p:grpSpPr>
      <p:sp>
        <p:nvSpPr>
          <p:cNvPr id="99" name="Google Shape;99;p20"/>
          <p:cNvSpPr/>
          <p:nvPr/>
        </p:nvSpPr>
        <p:spPr>
          <a:xfrm>
            <a:off x="2286000" y="0"/>
            <a:ext cx="6858000" cy="5143211"/>
          </a:xfrm>
          <a:custGeom>
            <a:avLst/>
            <a:gdLst/>
            <a:ahLst/>
            <a:cxnLst/>
            <a:rect l="l" t="t" r="r" b="b"/>
            <a:pathLst>
              <a:path w="15078075" h="11308715" extrusionOk="0">
                <a:moveTo>
                  <a:pt x="15078074" y="0"/>
                </a:moveTo>
                <a:lnTo>
                  <a:pt x="0" y="0"/>
                </a:lnTo>
                <a:lnTo>
                  <a:pt x="0" y="11308556"/>
                </a:lnTo>
                <a:lnTo>
                  <a:pt x="15078074" y="11308556"/>
                </a:lnTo>
                <a:lnTo>
                  <a:pt x="15078074" y="0"/>
                </a:lnTo>
                <a:close/>
              </a:path>
            </a:pathLst>
          </a:custGeom>
          <a:solidFill>
            <a:srgbClr val="E7F5F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00" name="Google Shape;100;p20"/>
          <p:cNvSpPr/>
          <p:nvPr/>
        </p:nvSpPr>
        <p:spPr>
          <a:xfrm>
            <a:off x="0" y="0"/>
            <a:ext cx="2286000" cy="5143211"/>
          </a:xfrm>
          <a:custGeom>
            <a:avLst/>
            <a:gdLst/>
            <a:ahLst/>
            <a:cxnLst/>
            <a:rect l="l" t="t" r="r" b="b"/>
            <a:pathLst>
              <a:path w="5026025" h="11308715" extrusionOk="0">
                <a:moveTo>
                  <a:pt x="5026024" y="0"/>
                </a:moveTo>
                <a:lnTo>
                  <a:pt x="0" y="0"/>
                </a:lnTo>
                <a:lnTo>
                  <a:pt x="0" y="11308556"/>
                </a:lnTo>
                <a:lnTo>
                  <a:pt x="5026024" y="11308556"/>
                </a:lnTo>
                <a:lnTo>
                  <a:pt x="5026024" y="0"/>
                </a:lnTo>
                <a:close/>
              </a:path>
            </a:pathLst>
          </a:custGeom>
          <a:solidFill>
            <a:srgbClr val="C5E5E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01" name="Google Shape;101;p20"/>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a:t>
            </a:fld>
            <a:endParaRPr sz="700">
              <a:latin typeface="Proxima Nova Semibold"/>
              <a:ea typeface="Proxima Nova Semibold"/>
              <a:cs typeface="Proxima Nova Semibold"/>
              <a:sym typeface="Proxima Nova Semibold"/>
            </a:endParaRPr>
          </a:p>
        </p:txBody>
      </p:sp>
      <p:grpSp>
        <p:nvGrpSpPr>
          <p:cNvPr id="102" name="Google Shape;102;p20"/>
          <p:cNvGrpSpPr/>
          <p:nvPr/>
        </p:nvGrpSpPr>
        <p:grpSpPr>
          <a:xfrm>
            <a:off x="167531" y="4852630"/>
            <a:ext cx="1505034" cy="174536"/>
            <a:chOff x="442904" y="4166938"/>
            <a:chExt cx="4030621" cy="467300"/>
          </a:xfrm>
        </p:grpSpPr>
        <p:pic>
          <p:nvPicPr>
            <p:cNvPr id="103" name="Google Shape;103;p20"/>
            <p:cNvPicPr preferRelativeResize="0"/>
            <p:nvPr/>
          </p:nvPicPr>
          <p:blipFill rotWithShape="1">
            <a:blip r:embed="rId2">
              <a:alphaModFix/>
            </a:blip>
            <a:srcRect/>
            <a:stretch/>
          </p:blipFill>
          <p:spPr>
            <a:xfrm>
              <a:off x="1848476" y="4166938"/>
              <a:ext cx="2625049" cy="467300"/>
            </a:xfrm>
            <a:prstGeom prst="rect">
              <a:avLst/>
            </a:prstGeom>
            <a:noFill/>
            <a:ln>
              <a:noFill/>
            </a:ln>
          </p:spPr>
        </p:pic>
        <p:grpSp>
          <p:nvGrpSpPr>
            <p:cNvPr id="104" name="Google Shape;104;p20"/>
            <p:cNvGrpSpPr/>
            <p:nvPr/>
          </p:nvGrpSpPr>
          <p:grpSpPr>
            <a:xfrm>
              <a:off x="442904" y="4326529"/>
              <a:ext cx="1033452" cy="205673"/>
              <a:chOff x="7504804" y="565304"/>
              <a:chExt cx="1033452" cy="205673"/>
            </a:xfrm>
          </p:grpSpPr>
          <p:sp>
            <p:nvSpPr>
              <p:cNvPr id="105" name="Google Shape;105;p20"/>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6" name="Google Shape;106;p20"/>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7" name="Google Shape;107;p20"/>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8" name="Google Shape;108;p20"/>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9" name="Google Shape;109;p20"/>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10" name="Google Shape;110;p20"/>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11" name="Google Shape;111;p20"/>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112" name="Google Shape;112;p20"/>
            <p:cNvCxnSpPr/>
            <p:nvPr/>
          </p:nvCxnSpPr>
          <p:spPr>
            <a:xfrm>
              <a:off x="1750292" y="4278301"/>
              <a:ext cx="0" cy="28800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113"/>
        <p:cNvGrpSpPr/>
        <p:nvPr/>
      </p:nvGrpSpPr>
      <p:grpSpPr>
        <a:xfrm>
          <a:off x="0" y="0"/>
          <a:ext cx="0" cy="0"/>
          <a:chOff x="0" y="0"/>
          <a:chExt cx="0" cy="0"/>
        </a:xfrm>
      </p:grpSpPr>
      <p:sp>
        <p:nvSpPr>
          <p:cNvPr id="114" name="Google Shape;114;p21"/>
          <p:cNvSpPr/>
          <p:nvPr/>
        </p:nvSpPr>
        <p:spPr>
          <a:xfrm>
            <a:off x="0" y="0"/>
            <a:ext cx="9147366" cy="514546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332D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15" name="Google Shape;115;p21"/>
          <p:cNvSpPr/>
          <p:nvPr/>
        </p:nvSpPr>
        <p:spPr>
          <a:xfrm>
            <a:off x="5137169" y="0"/>
            <a:ext cx="1762660" cy="1622758"/>
          </a:xfrm>
          <a:custGeom>
            <a:avLst/>
            <a:gdLst/>
            <a:ahLst/>
            <a:cxnLst/>
            <a:rect l="l" t="t" r="r" b="b"/>
            <a:pathLst>
              <a:path w="3875405" h="3568065" extrusionOk="0">
                <a:moveTo>
                  <a:pt x="3392769" y="0"/>
                </a:moveTo>
                <a:lnTo>
                  <a:pt x="0" y="0"/>
                </a:lnTo>
                <a:lnTo>
                  <a:pt x="565090" y="3567796"/>
                </a:lnTo>
                <a:lnTo>
                  <a:pt x="3874832" y="3043592"/>
                </a:lnTo>
                <a:lnTo>
                  <a:pt x="3392769" y="0"/>
                </a:lnTo>
                <a:close/>
              </a:path>
            </a:pathLst>
          </a:custGeom>
          <a:solidFill>
            <a:srgbClr val="5E559B">
              <a:alpha val="51764"/>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16" name="Google Shape;116;p21"/>
          <p:cNvSpPr/>
          <p:nvPr/>
        </p:nvSpPr>
        <p:spPr>
          <a:xfrm>
            <a:off x="5166334" y="1741051"/>
            <a:ext cx="2350407" cy="1778420"/>
          </a:xfrm>
          <a:custGeom>
            <a:avLst/>
            <a:gdLst/>
            <a:ahLst/>
            <a:cxnLst/>
            <a:rect l="l" t="t" r="r" b="b"/>
            <a:pathLst>
              <a:path w="5167630" h="3910329" extrusionOk="0">
                <a:moveTo>
                  <a:pt x="4665376" y="0"/>
                </a:moveTo>
                <a:lnTo>
                  <a:pt x="0" y="738930"/>
                </a:lnTo>
                <a:lnTo>
                  <a:pt x="502215" y="3909828"/>
                </a:lnTo>
                <a:lnTo>
                  <a:pt x="5167591" y="3170898"/>
                </a:lnTo>
                <a:lnTo>
                  <a:pt x="4665376" y="0"/>
                </a:lnTo>
                <a:close/>
              </a:path>
            </a:pathLst>
          </a:custGeom>
          <a:solidFill>
            <a:srgbClr val="5E559B">
              <a:alpha val="51764"/>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17" name="Google Shape;117;p21"/>
          <p:cNvSpPr/>
          <p:nvPr/>
        </p:nvSpPr>
        <p:spPr>
          <a:xfrm>
            <a:off x="7645106" y="1114980"/>
            <a:ext cx="1498969" cy="2359194"/>
          </a:xfrm>
          <a:custGeom>
            <a:avLst/>
            <a:gdLst/>
            <a:ahLst/>
            <a:cxnLst/>
            <a:rect l="l" t="t" r="r" b="b"/>
            <a:pathLst>
              <a:path w="3295650" h="5187315" extrusionOk="0">
                <a:moveTo>
                  <a:pt x="3295484" y="0"/>
                </a:moveTo>
                <a:lnTo>
                  <a:pt x="0" y="521952"/>
                </a:lnTo>
                <a:lnTo>
                  <a:pt x="738909" y="5187318"/>
                </a:lnTo>
                <a:lnTo>
                  <a:pt x="3295484" y="4782397"/>
                </a:lnTo>
                <a:lnTo>
                  <a:pt x="3295484" y="0"/>
                </a:lnTo>
                <a:close/>
              </a:path>
            </a:pathLst>
          </a:custGeom>
          <a:solidFill>
            <a:srgbClr val="5E559B">
              <a:alpha val="51764"/>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18" name="Google Shape;118;p21"/>
          <p:cNvSpPr/>
          <p:nvPr/>
        </p:nvSpPr>
        <p:spPr>
          <a:xfrm>
            <a:off x="7098692" y="0"/>
            <a:ext cx="2045414" cy="995777"/>
          </a:xfrm>
          <a:custGeom>
            <a:avLst/>
            <a:gdLst/>
            <a:ahLst/>
            <a:cxnLst/>
            <a:rect l="l" t="t" r="r" b="b"/>
            <a:pathLst>
              <a:path w="4497069" h="2189480" extrusionOk="0">
                <a:moveTo>
                  <a:pt x="4496835" y="0"/>
                </a:moveTo>
                <a:lnTo>
                  <a:pt x="0" y="0"/>
                </a:lnTo>
                <a:lnTo>
                  <a:pt x="346704" y="2188941"/>
                </a:lnTo>
                <a:lnTo>
                  <a:pt x="4496835" y="1531627"/>
                </a:lnTo>
                <a:lnTo>
                  <a:pt x="4496835" y="0"/>
                </a:lnTo>
                <a:close/>
              </a:path>
            </a:pathLst>
          </a:custGeom>
          <a:solidFill>
            <a:srgbClr val="5E559B">
              <a:alpha val="51764"/>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19" name="Google Shape;119;p21"/>
          <p:cNvSpPr/>
          <p:nvPr/>
        </p:nvSpPr>
        <p:spPr>
          <a:xfrm>
            <a:off x="218156" y="4885987"/>
            <a:ext cx="45345" cy="60648"/>
          </a:xfrm>
          <a:custGeom>
            <a:avLst/>
            <a:gdLst/>
            <a:ahLst/>
            <a:cxnLst/>
            <a:rect l="l" t="t" r="r" b="b"/>
            <a:pathLst>
              <a:path w="99695" h="133350" extrusionOk="0">
                <a:moveTo>
                  <a:pt x="99453" y="106680"/>
                </a:moveTo>
                <a:lnTo>
                  <a:pt x="30441" y="106680"/>
                </a:lnTo>
                <a:lnTo>
                  <a:pt x="30441" y="0"/>
                </a:lnTo>
                <a:lnTo>
                  <a:pt x="0" y="0"/>
                </a:lnTo>
                <a:lnTo>
                  <a:pt x="0" y="106680"/>
                </a:lnTo>
                <a:lnTo>
                  <a:pt x="0" y="133350"/>
                </a:lnTo>
                <a:lnTo>
                  <a:pt x="99453" y="133350"/>
                </a:lnTo>
                <a:lnTo>
                  <a:pt x="99453" y="10668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20" name="Google Shape;120;p21"/>
          <p:cNvSpPr txBox="1">
            <a:spLocks noGrp="1"/>
          </p:cNvSpPr>
          <p:nvPr>
            <p:ph type="title"/>
          </p:nvPr>
        </p:nvSpPr>
        <p:spPr>
          <a:xfrm>
            <a:off x="2826139" y="2370545"/>
            <a:ext cx="3491721" cy="49182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600"/>
              <a:buNone/>
              <a:defRPr sz="1600" b="1" i="0">
                <a:solidFill>
                  <a:schemeClr val="lt1"/>
                </a:solidFill>
                <a:latin typeface="Avenir"/>
                <a:ea typeface="Avenir"/>
                <a:cs typeface="Avenir"/>
                <a:sym typeface="Avenir"/>
              </a:defRPr>
            </a:lvl1pPr>
            <a:lvl2pPr lvl="1">
              <a:spcBef>
                <a:spcPts val="0"/>
              </a:spcBef>
              <a:spcAft>
                <a:spcPts val="0"/>
              </a:spcAft>
              <a:buSzPts val="600"/>
              <a:buNone/>
              <a:defRPr/>
            </a:lvl2pPr>
            <a:lvl3pPr lvl="2">
              <a:spcBef>
                <a:spcPts val="0"/>
              </a:spcBef>
              <a:spcAft>
                <a:spcPts val="0"/>
              </a:spcAft>
              <a:buSzPts val="600"/>
              <a:buNone/>
              <a:defRPr/>
            </a:lvl3pPr>
            <a:lvl4pPr lvl="3">
              <a:spcBef>
                <a:spcPts val="0"/>
              </a:spcBef>
              <a:spcAft>
                <a:spcPts val="0"/>
              </a:spcAft>
              <a:buSzPts val="600"/>
              <a:buNone/>
              <a:defRPr/>
            </a:lvl4pPr>
            <a:lvl5pPr lvl="4">
              <a:spcBef>
                <a:spcPts val="0"/>
              </a:spcBef>
              <a:spcAft>
                <a:spcPts val="0"/>
              </a:spcAft>
              <a:buSzPts val="600"/>
              <a:buNone/>
              <a:defRPr/>
            </a:lvl5pPr>
            <a:lvl6pPr lvl="5">
              <a:spcBef>
                <a:spcPts val="0"/>
              </a:spcBef>
              <a:spcAft>
                <a:spcPts val="0"/>
              </a:spcAft>
              <a:buSzPts val="600"/>
              <a:buNone/>
              <a:defRPr/>
            </a:lvl6pPr>
            <a:lvl7pPr lvl="6">
              <a:spcBef>
                <a:spcPts val="0"/>
              </a:spcBef>
              <a:spcAft>
                <a:spcPts val="0"/>
              </a:spcAft>
              <a:buSzPts val="600"/>
              <a:buNone/>
              <a:defRPr/>
            </a:lvl7pPr>
            <a:lvl8pPr lvl="7">
              <a:spcBef>
                <a:spcPts val="0"/>
              </a:spcBef>
              <a:spcAft>
                <a:spcPts val="0"/>
              </a:spcAft>
              <a:buSzPts val="600"/>
              <a:buNone/>
              <a:defRPr/>
            </a:lvl8pPr>
            <a:lvl9pPr lvl="8">
              <a:spcBef>
                <a:spcPts val="0"/>
              </a:spcBef>
              <a:spcAft>
                <a:spcPts val="0"/>
              </a:spcAft>
              <a:buSzPts val="6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lt1"/>
        </a:solidFill>
        <a:effectLst/>
      </p:bgPr>
    </p:bg>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2826139" y="2370545"/>
            <a:ext cx="3491721" cy="49182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600"/>
              <a:buNone/>
              <a:defRPr sz="1600" b="1" i="0">
                <a:solidFill>
                  <a:schemeClr val="lt1"/>
                </a:solidFill>
                <a:latin typeface="Avenir"/>
                <a:ea typeface="Avenir"/>
                <a:cs typeface="Avenir"/>
                <a:sym typeface="Avenir"/>
              </a:defRPr>
            </a:lvl1pPr>
            <a:lvl2pPr lvl="1">
              <a:spcBef>
                <a:spcPts val="0"/>
              </a:spcBef>
              <a:spcAft>
                <a:spcPts val="0"/>
              </a:spcAft>
              <a:buSzPts val="600"/>
              <a:buNone/>
              <a:defRPr/>
            </a:lvl2pPr>
            <a:lvl3pPr lvl="2">
              <a:spcBef>
                <a:spcPts val="0"/>
              </a:spcBef>
              <a:spcAft>
                <a:spcPts val="0"/>
              </a:spcAft>
              <a:buSzPts val="600"/>
              <a:buNone/>
              <a:defRPr/>
            </a:lvl3pPr>
            <a:lvl4pPr lvl="3">
              <a:spcBef>
                <a:spcPts val="0"/>
              </a:spcBef>
              <a:spcAft>
                <a:spcPts val="0"/>
              </a:spcAft>
              <a:buSzPts val="600"/>
              <a:buNone/>
              <a:defRPr/>
            </a:lvl4pPr>
            <a:lvl5pPr lvl="4">
              <a:spcBef>
                <a:spcPts val="0"/>
              </a:spcBef>
              <a:spcAft>
                <a:spcPts val="0"/>
              </a:spcAft>
              <a:buSzPts val="600"/>
              <a:buNone/>
              <a:defRPr/>
            </a:lvl5pPr>
            <a:lvl6pPr lvl="5">
              <a:spcBef>
                <a:spcPts val="0"/>
              </a:spcBef>
              <a:spcAft>
                <a:spcPts val="0"/>
              </a:spcAft>
              <a:buSzPts val="600"/>
              <a:buNone/>
              <a:defRPr/>
            </a:lvl6pPr>
            <a:lvl7pPr lvl="6">
              <a:spcBef>
                <a:spcPts val="0"/>
              </a:spcBef>
              <a:spcAft>
                <a:spcPts val="0"/>
              </a:spcAft>
              <a:buSzPts val="600"/>
              <a:buNone/>
              <a:defRPr/>
            </a:lvl7pPr>
            <a:lvl8pPr lvl="7">
              <a:spcBef>
                <a:spcPts val="0"/>
              </a:spcBef>
              <a:spcAft>
                <a:spcPts val="0"/>
              </a:spcAft>
              <a:buSzPts val="600"/>
              <a:buNone/>
              <a:defRPr/>
            </a:lvl8pPr>
            <a:lvl9pPr lvl="8">
              <a:spcBef>
                <a:spcPts val="0"/>
              </a:spcBef>
              <a:spcAft>
                <a:spcPts val="0"/>
              </a:spcAft>
              <a:buSzPts val="600"/>
              <a:buNone/>
              <a:defRPr/>
            </a:lvl9pPr>
          </a:lstStyle>
          <a:p>
            <a:endParaRPr/>
          </a:p>
        </p:txBody>
      </p:sp>
      <p:sp>
        <p:nvSpPr>
          <p:cNvPr id="123" name="Google Shape;123;p22"/>
          <p:cNvSpPr txBox="1">
            <a:spLocks noGrp="1"/>
          </p:cNvSpPr>
          <p:nvPr>
            <p:ph type="body" idx="1"/>
          </p:nvPr>
        </p:nvSpPr>
        <p:spPr>
          <a:xfrm>
            <a:off x="792918" y="1332393"/>
            <a:ext cx="7558162" cy="132587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600"/>
              <a:buNone/>
              <a:defRPr sz="1500" b="0" i="0">
                <a:solidFill>
                  <a:schemeClr val="dk1"/>
                </a:solidFill>
                <a:latin typeface="Avenir"/>
                <a:ea typeface="Avenir"/>
                <a:cs typeface="Avenir"/>
                <a:sym typeface="Avenir"/>
              </a:defRPr>
            </a:lvl1pPr>
            <a:lvl2pPr marL="914400" lvl="1" indent="-228600" algn="l">
              <a:spcBef>
                <a:spcPts val="0"/>
              </a:spcBef>
              <a:spcAft>
                <a:spcPts val="0"/>
              </a:spcAft>
              <a:buSzPts val="600"/>
              <a:buNone/>
              <a:defRPr/>
            </a:lvl2pPr>
            <a:lvl3pPr marL="1371600" lvl="2" indent="-228600" algn="l">
              <a:spcBef>
                <a:spcPts val="0"/>
              </a:spcBef>
              <a:spcAft>
                <a:spcPts val="0"/>
              </a:spcAft>
              <a:buSzPts val="600"/>
              <a:buNone/>
              <a:defRPr/>
            </a:lvl3pPr>
            <a:lvl4pPr marL="1828800" lvl="3" indent="-228600" algn="l">
              <a:spcBef>
                <a:spcPts val="0"/>
              </a:spcBef>
              <a:spcAft>
                <a:spcPts val="0"/>
              </a:spcAft>
              <a:buSzPts val="600"/>
              <a:buNone/>
              <a:defRPr/>
            </a:lvl4pPr>
            <a:lvl5pPr marL="2286000" lvl="4" indent="-228600" algn="l">
              <a:spcBef>
                <a:spcPts val="0"/>
              </a:spcBef>
              <a:spcAft>
                <a:spcPts val="0"/>
              </a:spcAft>
              <a:buSzPts val="600"/>
              <a:buNone/>
              <a:defRPr/>
            </a:lvl5pPr>
            <a:lvl6pPr marL="2743200" lvl="5" indent="-228600" algn="l">
              <a:spcBef>
                <a:spcPts val="0"/>
              </a:spcBef>
              <a:spcAft>
                <a:spcPts val="0"/>
              </a:spcAft>
              <a:buSzPts val="600"/>
              <a:buNone/>
              <a:defRPr/>
            </a:lvl6pPr>
            <a:lvl7pPr marL="3200400" lvl="6" indent="-228600" algn="l">
              <a:spcBef>
                <a:spcPts val="0"/>
              </a:spcBef>
              <a:spcAft>
                <a:spcPts val="0"/>
              </a:spcAft>
              <a:buSzPts val="600"/>
              <a:buNone/>
              <a:defRPr/>
            </a:lvl7pPr>
            <a:lvl8pPr marL="3657600" lvl="7" indent="-228600" algn="l">
              <a:spcBef>
                <a:spcPts val="0"/>
              </a:spcBef>
              <a:spcAft>
                <a:spcPts val="0"/>
              </a:spcAft>
              <a:buSzPts val="600"/>
              <a:buNone/>
              <a:defRPr/>
            </a:lvl8pPr>
            <a:lvl9pPr marL="4114800" lvl="8" indent="-228600" algn="l">
              <a:spcBef>
                <a:spcPts val="0"/>
              </a:spcBef>
              <a:spcAft>
                <a:spcPts val="0"/>
              </a:spcAft>
              <a:buSzPts val="600"/>
              <a:buNone/>
              <a:defRPr/>
            </a:lvl9pPr>
          </a:lstStyle>
          <a:p>
            <a:endParaRPr/>
          </a:p>
        </p:txBody>
      </p:sp>
      <p:sp>
        <p:nvSpPr>
          <p:cNvPr id="124" name="Google Shape;124;p22"/>
          <p:cNvSpPr txBox="1">
            <a:spLocks noGrp="1"/>
          </p:cNvSpPr>
          <p:nvPr>
            <p:ph type="ftr" idx="11"/>
          </p:nvPr>
        </p:nvSpPr>
        <p:spPr>
          <a:xfrm>
            <a:off x="7695714" y="4852635"/>
            <a:ext cx="1001045" cy="13515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600"/>
              <a:buNone/>
              <a:defRPr sz="700" b="0" i="0">
                <a:solidFill>
                  <a:schemeClr val="dk1"/>
                </a:solidFill>
                <a:latin typeface="Avenir"/>
                <a:ea typeface="Avenir"/>
                <a:cs typeface="Avenir"/>
                <a:sym typeface="Avenir"/>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a:endParaRPr/>
          </a:p>
        </p:txBody>
      </p:sp>
      <p:sp>
        <p:nvSpPr>
          <p:cNvPr id="125" name="Google Shape;125;p22"/>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a:endParaRPr/>
          </a:p>
        </p:txBody>
      </p:sp>
      <p:sp>
        <p:nvSpPr>
          <p:cNvPr id="126" name="Google Shape;126;p22"/>
          <p:cNvSpPr txBox="1">
            <a:spLocks noGrp="1"/>
          </p:cNvSpPr>
          <p:nvPr>
            <p:ph type="sldNum" idx="12"/>
          </p:nvPr>
        </p:nvSpPr>
        <p:spPr>
          <a:xfrm>
            <a:off x="8791909" y="4852635"/>
            <a:ext cx="204772" cy="135157"/>
          </a:xfrm>
          <a:prstGeom prst="rect">
            <a:avLst/>
          </a:prstGeom>
          <a:noFill/>
          <a:ln>
            <a:noFill/>
          </a:ln>
        </p:spPr>
        <p:txBody>
          <a:bodyPr spcFirstLastPara="1" wrap="square" lIns="0" tIns="0" rIns="0" bIns="0" anchor="t" anchorCtr="0">
            <a:spAutoFit/>
          </a:bodyPr>
          <a:lstStyle>
            <a:lvl1pPr marL="12700" marR="0" lvl="0" indent="0" algn="l">
              <a:lnSpc>
                <a:spcPct val="100000"/>
              </a:lnSpc>
              <a:spcBef>
                <a:spcPts val="0"/>
              </a:spcBef>
              <a:buNone/>
              <a:defRPr sz="700" b="0" i="0">
                <a:solidFill>
                  <a:schemeClr val="dk1"/>
                </a:solidFill>
                <a:latin typeface="Avenir"/>
                <a:ea typeface="Avenir"/>
                <a:cs typeface="Avenir"/>
                <a:sym typeface="Avenir"/>
              </a:defRPr>
            </a:lvl1pPr>
            <a:lvl2pPr marL="12700" marR="0" lvl="1" indent="0" algn="l">
              <a:lnSpc>
                <a:spcPct val="100000"/>
              </a:lnSpc>
              <a:spcBef>
                <a:spcPts val="0"/>
              </a:spcBef>
              <a:buNone/>
              <a:defRPr sz="700" b="0" i="0">
                <a:solidFill>
                  <a:schemeClr val="dk1"/>
                </a:solidFill>
                <a:latin typeface="Avenir"/>
                <a:ea typeface="Avenir"/>
                <a:cs typeface="Avenir"/>
                <a:sym typeface="Avenir"/>
              </a:defRPr>
            </a:lvl2pPr>
            <a:lvl3pPr marL="12700" marR="0" lvl="2" indent="0" algn="l">
              <a:lnSpc>
                <a:spcPct val="100000"/>
              </a:lnSpc>
              <a:spcBef>
                <a:spcPts val="0"/>
              </a:spcBef>
              <a:buNone/>
              <a:defRPr sz="700" b="0" i="0">
                <a:solidFill>
                  <a:schemeClr val="dk1"/>
                </a:solidFill>
                <a:latin typeface="Avenir"/>
                <a:ea typeface="Avenir"/>
                <a:cs typeface="Avenir"/>
                <a:sym typeface="Avenir"/>
              </a:defRPr>
            </a:lvl3pPr>
            <a:lvl4pPr marL="12700" marR="0" lvl="3" indent="0" algn="l">
              <a:lnSpc>
                <a:spcPct val="100000"/>
              </a:lnSpc>
              <a:spcBef>
                <a:spcPts val="0"/>
              </a:spcBef>
              <a:buNone/>
              <a:defRPr sz="700" b="0" i="0">
                <a:solidFill>
                  <a:schemeClr val="dk1"/>
                </a:solidFill>
                <a:latin typeface="Avenir"/>
                <a:ea typeface="Avenir"/>
                <a:cs typeface="Avenir"/>
                <a:sym typeface="Avenir"/>
              </a:defRPr>
            </a:lvl4pPr>
            <a:lvl5pPr marL="12700" marR="0" lvl="4" indent="0" algn="l">
              <a:lnSpc>
                <a:spcPct val="100000"/>
              </a:lnSpc>
              <a:spcBef>
                <a:spcPts val="0"/>
              </a:spcBef>
              <a:buNone/>
              <a:defRPr sz="700" b="0" i="0">
                <a:solidFill>
                  <a:schemeClr val="dk1"/>
                </a:solidFill>
                <a:latin typeface="Avenir"/>
                <a:ea typeface="Avenir"/>
                <a:cs typeface="Avenir"/>
                <a:sym typeface="Avenir"/>
              </a:defRPr>
            </a:lvl5pPr>
            <a:lvl6pPr marL="12700" marR="0" lvl="5" indent="0" algn="l">
              <a:lnSpc>
                <a:spcPct val="100000"/>
              </a:lnSpc>
              <a:spcBef>
                <a:spcPts val="0"/>
              </a:spcBef>
              <a:buNone/>
              <a:defRPr sz="700" b="0" i="0">
                <a:solidFill>
                  <a:schemeClr val="dk1"/>
                </a:solidFill>
                <a:latin typeface="Avenir"/>
                <a:ea typeface="Avenir"/>
                <a:cs typeface="Avenir"/>
                <a:sym typeface="Avenir"/>
              </a:defRPr>
            </a:lvl6pPr>
            <a:lvl7pPr marL="12700" marR="0" lvl="6" indent="0" algn="l">
              <a:lnSpc>
                <a:spcPct val="100000"/>
              </a:lnSpc>
              <a:spcBef>
                <a:spcPts val="0"/>
              </a:spcBef>
              <a:buNone/>
              <a:defRPr sz="700" b="0" i="0">
                <a:solidFill>
                  <a:schemeClr val="dk1"/>
                </a:solidFill>
                <a:latin typeface="Avenir"/>
                <a:ea typeface="Avenir"/>
                <a:cs typeface="Avenir"/>
                <a:sym typeface="Avenir"/>
              </a:defRPr>
            </a:lvl7pPr>
            <a:lvl8pPr marL="12700" marR="0" lvl="7" indent="0" algn="l">
              <a:lnSpc>
                <a:spcPct val="100000"/>
              </a:lnSpc>
              <a:spcBef>
                <a:spcPts val="0"/>
              </a:spcBef>
              <a:buNone/>
              <a:defRPr sz="700" b="0" i="0">
                <a:solidFill>
                  <a:schemeClr val="dk1"/>
                </a:solidFill>
                <a:latin typeface="Avenir"/>
                <a:ea typeface="Avenir"/>
                <a:cs typeface="Avenir"/>
                <a:sym typeface="Avenir"/>
              </a:defRPr>
            </a:lvl8pPr>
            <a:lvl9pPr marL="12700" marR="0" lvl="8" indent="0" algn="l">
              <a:lnSpc>
                <a:spcPct val="100000"/>
              </a:lnSpc>
              <a:spcBef>
                <a:spcPts val="0"/>
              </a:spcBef>
              <a:buNone/>
              <a:defRPr sz="700" b="0" i="0">
                <a:solidFill>
                  <a:schemeClr val="dk1"/>
                </a:solidFill>
                <a:latin typeface="Avenir"/>
                <a:ea typeface="Avenir"/>
                <a:cs typeface="Avenir"/>
                <a:sym typeface="Avenir"/>
              </a:defRPr>
            </a:lvl9pPr>
          </a:lstStyle>
          <a:p>
            <a:pPr marL="1270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7"/>
        <p:cNvGrpSpPr/>
        <p:nvPr/>
      </p:nvGrpSpPr>
      <p:grpSpPr>
        <a:xfrm>
          <a:off x="0" y="0"/>
          <a:ext cx="0" cy="0"/>
          <a:chOff x="0" y="0"/>
          <a:chExt cx="0" cy="0"/>
        </a:xfrm>
      </p:grpSpPr>
      <p:sp>
        <p:nvSpPr>
          <p:cNvPr id="128" name="Google Shape;128;p23"/>
          <p:cNvSpPr txBox="1">
            <a:spLocks noGrp="1"/>
          </p:cNvSpPr>
          <p:nvPr>
            <p:ph type="ctrTitle"/>
          </p:nvPr>
        </p:nvSpPr>
        <p:spPr>
          <a:xfrm>
            <a:off x="685800" y="1594485"/>
            <a:ext cx="7772401" cy="108013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600"/>
              <a:buNone/>
              <a:defRPr/>
            </a:lvl1pPr>
            <a:lvl2pPr lvl="1">
              <a:spcBef>
                <a:spcPts val="0"/>
              </a:spcBef>
              <a:spcAft>
                <a:spcPts val="0"/>
              </a:spcAft>
              <a:buSzPts val="600"/>
              <a:buNone/>
              <a:defRPr/>
            </a:lvl2pPr>
            <a:lvl3pPr lvl="2">
              <a:spcBef>
                <a:spcPts val="0"/>
              </a:spcBef>
              <a:spcAft>
                <a:spcPts val="0"/>
              </a:spcAft>
              <a:buSzPts val="600"/>
              <a:buNone/>
              <a:defRPr/>
            </a:lvl3pPr>
            <a:lvl4pPr lvl="3">
              <a:spcBef>
                <a:spcPts val="0"/>
              </a:spcBef>
              <a:spcAft>
                <a:spcPts val="0"/>
              </a:spcAft>
              <a:buSzPts val="600"/>
              <a:buNone/>
              <a:defRPr/>
            </a:lvl4pPr>
            <a:lvl5pPr lvl="4">
              <a:spcBef>
                <a:spcPts val="0"/>
              </a:spcBef>
              <a:spcAft>
                <a:spcPts val="0"/>
              </a:spcAft>
              <a:buSzPts val="600"/>
              <a:buNone/>
              <a:defRPr/>
            </a:lvl5pPr>
            <a:lvl6pPr lvl="5">
              <a:spcBef>
                <a:spcPts val="0"/>
              </a:spcBef>
              <a:spcAft>
                <a:spcPts val="0"/>
              </a:spcAft>
              <a:buSzPts val="600"/>
              <a:buNone/>
              <a:defRPr/>
            </a:lvl6pPr>
            <a:lvl7pPr lvl="6">
              <a:spcBef>
                <a:spcPts val="0"/>
              </a:spcBef>
              <a:spcAft>
                <a:spcPts val="0"/>
              </a:spcAft>
              <a:buSzPts val="600"/>
              <a:buNone/>
              <a:defRPr/>
            </a:lvl7pPr>
            <a:lvl8pPr lvl="7">
              <a:spcBef>
                <a:spcPts val="0"/>
              </a:spcBef>
              <a:spcAft>
                <a:spcPts val="0"/>
              </a:spcAft>
              <a:buSzPts val="600"/>
              <a:buNone/>
              <a:defRPr/>
            </a:lvl8pPr>
            <a:lvl9pPr lvl="8">
              <a:spcBef>
                <a:spcPts val="0"/>
              </a:spcBef>
              <a:spcAft>
                <a:spcPts val="0"/>
              </a:spcAft>
              <a:buSzPts val="600"/>
              <a:buNone/>
              <a:defRPr/>
            </a:lvl9pPr>
          </a:lstStyle>
          <a:p>
            <a:endParaRPr/>
          </a:p>
        </p:txBody>
      </p:sp>
      <p:sp>
        <p:nvSpPr>
          <p:cNvPr id="129" name="Google Shape;129;p23"/>
          <p:cNvSpPr txBox="1">
            <a:spLocks noGrp="1"/>
          </p:cNvSpPr>
          <p:nvPr>
            <p:ph type="subTitle" idx="1"/>
          </p:nvPr>
        </p:nvSpPr>
        <p:spPr>
          <a:xfrm>
            <a:off x="1371600" y="2880360"/>
            <a:ext cx="6400800" cy="12858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600"/>
              <a:buNone/>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a:endParaRPr/>
          </a:p>
        </p:txBody>
      </p:sp>
      <p:sp>
        <p:nvSpPr>
          <p:cNvPr id="130" name="Google Shape;130;p23"/>
          <p:cNvSpPr txBox="1">
            <a:spLocks noGrp="1"/>
          </p:cNvSpPr>
          <p:nvPr>
            <p:ph type="ftr" idx="11"/>
          </p:nvPr>
        </p:nvSpPr>
        <p:spPr>
          <a:xfrm>
            <a:off x="7695714" y="4852635"/>
            <a:ext cx="1001045" cy="13515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600"/>
              <a:buNone/>
              <a:defRPr sz="700" b="0" i="0">
                <a:solidFill>
                  <a:schemeClr val="dk1"/>
                </a:solidFill>
                <a:latin typeface="Avenir"/>
                <a:ea typeface="Avenir"/>
                <a:cs typeface="Avenir"/>
                <a:sym typeface="Avenir"/>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a:endParaRPr/>
          </a:p>
        </p:txBody>
      </p:sp>
      <p:sp>
        <p:nvSpPr>
          <p:cNvPr id="131" name="Google Shape;131;p23"/>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a:endParaRPr/>
          </a:p>
        </p:txBody>
      </p:sp>
      <p:sp>
        <p:nvSpPr>
          <p:cNvPr id="132" name="Google Shape;132;p23"/>
          <p:cNvSpPr txBox="1">
            <a:spLocks noGrp="1"/>
          </p:cNvSpPr>
          <p:nvPr>
            <p:ph type="sldNum" idx="12"/>
          </p:nvPr>
        </p:nvSpPr>
        <p:spPr>
          <a:xfrm>
            <a:off x="8791909" y="4852635"/>
            <a:ext cx="204772" cy="135157"/>
          </a:xfrm>
          <a:prstGeom prst="rect">
            <a:avLst/>
          </a:prstGeom>
          <a:noFill/>
          <a:ln>
            <a:noFill/>
          </a:ln>
        </p:spPr>
        <p:txBody>
          <a:bodyPr spcFirstLastPara="1" wrap="square" lIns="0" tIns="0" rIns="0" bIns="0" anchor="t" anchorCtr="0">
            <a:spAutoFit/>
          </a:bodyPr>
          <a:lstStyle>
            <a:lvl1pPr marL="12700" marR="0" lvl="0" indent="0" algn="l">
              <a:lnSpc>
                <a:spcPct val="100000"/>
              </a:lnSpc>
              <a:spcBef>
                <a:spcPts val="0"/>
              </a:spcBef>
              <a:buNone/>
              <a:defRPr sz="700" b="0" i="0">
                <a:solidFill>
                  <a:schemeClr val="dk1"/>
                </a:solidFill>
                <a:latin typeface="Avenir"/>
                <a:ea typeface="Avenir"/>
                <a:cs typeface="Avenir"/>
                <a:sym typeface="Avenir"/>
              </a:defRPr>
            </a:lvl1pPr>
            <a:lvl2pPr marL="12700" marR="0" lvl="1" indent="0" algn="l">
              <a:lnSpc>
                <a:spcPct val="100000"/>
              </a:lnSpc>
              <a:spcBef>
                <a:spcPts val="0"/>
              </a:spcBef>
              <a:buNone/>
              <a:defRPr sz="700" b="0" i="0">
                <a:solidFill>
                  <a:schemeClr val="dk1"/>
                </a:solidFill>
                <a:latin typeface="Avenir"/>
                <a:ea typeface="Avenir"/>
                <a:cs typeface="Avenir"/>
                <a:sym typeface="Avenir"/>
              </a:defRPr>
            </a:lvl2pPr>
            <a:lvl3pPr marL="12700" marR="0" lvl="2" indent="0" algn="l">
              <a:lnSpc>
                <a:spcPct val="100000"/>
              </a:lnSpc>
              <a:spcBef>
                <a:spcPts val="0"/>
              </a:spcBef>
              <a:buNone/>
              <a:defRPr sz="700" b="0" i="0">
                <a:solidFill>
                  <a:schemeClr val="dk1"/>
                </a:solidFill>
                <a:latin typeface="Avenir"/>
                <a:ea typeface="Avenir"/>
                <a:cs typeface="Avenir"/>
                <a:sym typeface="Avenir"/>
              </a:defRPr>
            </a:lvl3pPr>
            <a:lvl4pPr marL="12700" marR="0" lvl="3" indent="0" algn="l">
              <a:lnSpc>
                <a:spcPct val="100000"/>
              </a:lnSpc>
              <a:spcBef>
                <a:spcPts val="0"/>
              </a:spcBef>
              <a:buNone/>
              <a:defRPr sz="700" b="0" i="0">
                <a:solidFill>
                  <a:schemeClr val="dk1"/>
                </a:solidFill>
                <a:latin typeface="Avenir"/>
                <a:ea typeface="Avenir"/>
                <a:cs typeface="Avenir"/>
                <a:sym typeface="Avenir"/>
              </a:defRPr>
            </a:lvl4pPr>
            <a:lvl5pPr marL="12700" marR="0" lvl="4" indent="0" algn="l">
              <a:lnSpc>
                <a:spcPct val="100000"/>
              </a:lnSpc>
              <a:spcBef>
                <a:spcPts val="0"/>
              </a:spcBef>
              <a:buNone/>
              <a:defRPr sz="700" b="0" i="0">
                <a:solidFill>
                  <a:schemeClr val="dk1"/>
                </a:solidFill>
                <a:latin typeface="Avenir"/>
                <a:ea typeface="Avenir"/>
                <a:cs typeface="Avenir"/>
                <a:sym typeface="Avenir"/>
              </a:defRPr>
            </a:lvl5pPr>
            <a:lvl6pPr marL="12700" marR="0" lvl="5" indent="0" algn="l">
              <a:lnSpc>
                <a:spcPct val="100000"/>
              </a:lnSpc>
              <a:spcBef>
                <a:spcPts val="0"/>
              </a:spcBef>
              <a:buNone/>
              <a:defRPr sz="700" b="0" i="0">
                <a:solidFill>
                  <a:schemeClr val="dk1"/>
                </a:solidFill>
                <a:latin typeface="Avenir"/>
                <a:ea typeface="Avenir"/>
                <a:cs typeface="Avenir"/>
                <a:sym typeface="Avenir"/>
              </a:defRPr>
            </a:lvl6pPr>
            <a:lvl7pPr marL="12700" marR="0" lvl="6" indent="0" algn="l">
              <a:lnSpc>
                <a:spcPct val="100000"/>
              </a:lnSpc>
              <a:spcBef>
                <a:spcPts val="0"/>
              </a:spcBef>
              <a:buNone/>
              <a:defRPr sz="700" b="0" i="0">
                <a:solidFill>
                  <a:schemeClr val="dk1"/>
                </a:solidFill>
                <a:latin typeface="Avenir"/>
                <a:ea typeface="Avenir"/>
                <a:cs typeface="Avenir"/>
                <a:sym typeface="Avenir"/>
              </a:defRPr>
            </a:lvl7pPr>
            <a:lvl8pPr marL="12700" marR="0" lvl="7" indent="0" algn="l">
              <a:lnSpc>
                <a:spcPct val="100000"/>
              </a:lnSpc>
              <a:spcBef>
                <a:spcPts val="0"/>
              </a:spcBef>
              <a:buNone/>
              <a:defRPr sz="700" b="0" i="0">
                <a:solidFill>
                  <a:schemeClr val="dk1"/>
                </a:solidFill>
                <a:latin typeface="Avenir"/>
                <a:ea typeface="Avenir"/>
                <a:cs typeface="Avenir"/>
                <a:sym typeface="Avenir"/>
              </a:defRPr>
            </a:lvl8pPr>
            <a:lvl9pPr marL="12700" marR="0" lvl="8" indent="0" algn="l">
              <a:lnSpc>
                <a:spcPct val="100000"/>
              </a:lnSpc>
              <a:spcBef>
                <a:spcPts val="0"/>
              </a:spcBef>
              <a:buNone/>
              <a:defRPr sz="700" b="0" i="0">
                <a:solidFill>
                  <a:schemeClr val="dk1"/>
                </a:solidFill>
                <a:latin typeface="Avenir"/>
                <a:ea typeface="Avenir"/>
                <a:cs typeface="Avenir"/>
                <a:sym typeface="Avenir"/>
              </a:defRPr>
            </a:lvl9pPr>
          </a:lstStyle>
          <a:p>
            <a:pPr marL="1270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2826139" y="2370545"/>
            <a:ext cx="3491721" cy="49182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600"/>
              <a:buNone/>
              <a:defRPr sz="1600" b="1" i="0">
                <a:solidFill>
                  <a:schemeClr val="lt1"/>
                </a:solidFill>
                <a:latin typeface="Avenir"/>
                <a:ea typeface="Avenir"/>
                <a:cs typeface="Avenir"/>
                <a:sym typeface="Avenir"/>
              </a:defRPr>
            </a:lvl1pPr>
            <a:lvl2pPr lvl="1">
              <a:spcBef>
                <a:spcPts val="0"/>
              </a:spcBef>
              <a:spcAft>
                <a:spcPts val="0"/>
              </a:spcAft>
              <a:buSzPts val="600"/>
              <a:buNone/>
              <a:defRPr/>
            </a:lvl2pPr>
            <a:lvl3pPr lvl="2">
              <a:spcBef>
                <a:spcPts val="0"/>
              </a:spcBef>
              <a:spcAft>
                <a:spcPts val="0"/>
              </a:spcAft>
              <a:buSzPts val="600"/>
              <a:buNone/>
              <a:defRPr/>
            </a:lvl3pPr>
            <a:lvl4pPr lvl="3">
              <a:spcBef>
                <a:spcPts val="0"/>
              </a:spcBef>
              <a:spcAft>
                <a:spcPts val="0"/>
              </a:spcAft>
              <a:buSzPts val="600"/>
              <a:buNone/>
              <a:defRPr/>
            </a:lvl4pPr>
            <a:lvl5pPr lvl="4">
              <a:spcBef>
                <a:spcPts val="0"/>
              </a:spcBef>
              <a:spcAft>
                <a:spcPts val="0"/>
              </a:spcAft>
              <a:buSzPts val="600"/>
              <a:buNone/>
              <a:defRPr/>
            </a:lvl5pPr>
            <a:lvl6pPr lvl="5">
              <a:spcBef>
                <a:spcPts val="0"/>
              </a:spcBef>
              <a:spcAft>
                <a:spcPts val="0"/>
              </a:spcAft>
              <a:buSzPts val="600"/>
              <a:buNone/>
              <a:defRPr/>
            </a:lvl6pPr>
            <a:lvl7pPr lvl="6">
              <a:spcBef>
                <a:spcPts val="0"/>
              </a:spcBef>
              <a:spcAft>
                <a:spcPts val="0"/>
              </a:spcAft>
              <a:buSzPts val="600"/>
              <a:buNone/>
              <a:defRPr/>
            </a:lvl7pPr>
            <a:lvl8pPr lvl="7">
              <a:spcBef>
                <a:spcPts val="0"/>
              </a:spcBef>
              <a:spcAft>
                <a:spcPts val="0"/>
              </a:spcAft>
              <a:buSzPts val="600"/>
              <a:buNone/>
              <a:defRPr/>
            </a:lvl8pPr>
            <a:lvl9pPr lvl="8">
              <a:spcBef>
                <a:spcPts val="0"/>
              </a:spcBef>
              <a:spcAft>
                <a:spcPts val="0"/>
              </a:spcAft>
              <a:buSzPts val="600"/>
              <a:buNone/>
              <a:defRPr/>
            </a:lvl9pPr>
          </a:lstStyle>
          <a:p>
            <a:endParaRPr/>
          </a:p>
        </p:txBody>
      </p:sp>
      <p:sp>
        <p:nvSpPr>
          <p:cNvPr id="135" name="Google Shape;135;p24"/>
          <p:cNvSpPr txBox="1">
            <a:spLocks noGrp="1"/>
          </p:cNvSpPr>
          <p:nvPr>
            <p:ph type="body" idx="1"/>
          </p:nvPr>
        </p:nvSpPr>
        <p:spPr>
          <a:xfrm>
            <a:off x="457200" y="1183005"/>
            <a:ext cx="3977640" cy="339471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600"/>
              <a:buNone/>
              <a:defRPr/>
            </a:lvl1pPr>
            <a:lvl2pPr marL="914400" lvl="1" indent="-228600" algn="l">
              <a:spcBef>
                <a:spcPts val="0"/>
              </a:spcBef>
              <a:spcAft>
                <a:spcPts val="0"/>
              </a:spcAft>
              <a:buSzPts val="600"/>
              <a:buNone/>
              <a:defRPr/>
            </a:lvl2pPr>
            <a:lvl3pPr marL="1371600" lvl="2" indent="-228600" algn="l">
              <a:spcBef>
                <a:spcPts val="0"/>
              </a:spcBef>
              <a:spcAft>
                <a:spcPts val="0"/>
              </a:spcAft>
              <a:buSzPts val="600"/>
              <a:buNone/>
              <a:defRPr/>
            </a:lvl3pPr>
            <a:lvl4pPr marL="1828800" lvl="3" indent="-228600" algn="l">
              <a:spcBef>
                <a:spcPts val="0"/>
              </a:spcBef>
              <a:spcAft>
                <a:spcPts val="0"/>
              </a:spcAft>
              <a:buSzPts val="600"/>
              <a:buNone/>
              <a:defRPr/>
            </a:lvl4pPr>
            <a:lvl5pPr marL="2286000" lvl="4" indent="-228600" algn="l">
              <a:spcBef>
                <a:spcPts val="0"/>
              </a:spcBef>
              <a:spcAft>
                <a:spcPts val="0"/>
              </a:spcAft>
              <a:buSzPts val="600"/>
              <a:buNone/>
              <a:defRPr/>
            </a:lvl5pPr>
            <a:lvl6pPr marL="2743200" lvl="5" indent="-228600" algn="l">
              <a:spcBef>
                <a:spcPts val="0"/>
              </a:spcBef>
              <a:spcAft>
                <a:spcPts val="0"/>
              </a:spcAft>
              <a:buSzPts val="600"/>
              <a:buNone/>
              <a:defRPr/>
            </a:lvl6pPr>
            <a:lvl7pPr marL="3200400" lvl="6" indent="-228600" algn="l">
              <a:spcBef>
                <a:spcPts val="0"/>
              </a:spcBef>
              <a:spcAft>
                <a:spcPts val="0"/>
              </a:spcAft>
              <a:buSzPts val="600"/>
              <a:buNone/>
              <a:defRPr/>
            </a:lvl7pPr>
            <a:lvl8pPr marL="3657600" lvl="7" indent="-228600" algn="l">
              <a:spcBef>
                <a:spcPts val="0"/>
              </a:spcBef>
              <a:spcAft>
                <a:spcPts val="0"/>
              </a:spcAft>
              <a:buSzPts val="600"/>
              <a:buNone/>
              <a:defRPr/>
            </a:lvl8pPr>
            <a:lvl9pPr marL="4114800" lvl="8" indent="-228600" algn="l">
              <a:spcBef>
                <a:spcPts val="0"/>
              </a:spcBef>
              <a:spcAft>
                <a:spcPts val="0"/>
              </a:spcAft>
              <a:buSzPts val="600"/>
              <a:buNone/>
              <a:defRPr/>
            </a:lvl9pPr>
          </a:lstStyle>
          <a:p>
            <a:endParaRPr/>
          </a:p>
        </p:txBody>
      </p:sp>
      <p:sp>
        <p:nvSpPr>
          <p:cNvPr id="136" name="Google Shape;136;p24"/>
          <p:cNvSpPr txBox="1">
            <a:spLocks noGrp="1"/>
          </p:cNvSpPr>
          <p:nvPr>
            <p:ph type="body" idx="2"/>
          </p:nvPr>
        </p:nvSpPr>
        <p:spPr>
          <a:xfrm>
            <a:off x="4709160" y="1183005"/>
            <a:ext cx="3977640" cy="339471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600"/>
              <a:buNone/>
              <a:defRPr/>
            </a:lvl1pPr>
            <a:lvl2pPr marL="914400" lvl="1" indent="-228600" algn="l">
              <a:spcBef>
                <a:spcPts val="0"/>
              </a:spcBef>
              <a:spcAft>
                <a:spcPts val="0"/>
              </a:spcAft>
              <a:buSzPts val="600"/>
              <a:buNone/>
              <a:defRPr/>
            </a:lvl2pPr>
            <a:lvl3pPr marL="1371600" lvl="2" indent="-228600" algn="l">
              <a:spcBef>
                <a:spcPts val="0"/>
              </a:spcBef>
              <a:spcAft>
                <a:spcPts val="0"/>
              </a:spcAft>
              <a:buSzPts val="600"/>
              <a:buNone/>
              <a:defRPr/>
            </a:lvl3pPr>
            <a:lvl4pPr marL="1828800" lvl="3" indent="-228600" algn="l">
              <a:spcBef>
                <a:spcPts val="0"/>
              </a:spcBef>
              <a:spcAft>
                <a:spcPts val="0"/>
              </a:spcAft>
              <a:buSzPts val="600"/>
              <a:buNone/>
              <a:defRPr/>
            </a:lvl4pPr>
            <a:lvl5pPr marL="2286000" lvl="4" indent="-228600" algn="l">
              <a:spcBef>
                <a:spcPts val="0"/>
              </a:spcBef>
              <a:spcAft>
                <a:spcPts val="0"/>
              </a:spcAft>
              <a:buSzPts val="600"/>
              <a:buNone/>
              <a:defRPr/>
            </a:lvl5pPr>
            <a:lvl6pPr marL="2743200" lvl="5" indent="-228600" algn="l">
              <a:spcBef>
                <a:spcPts val="0"/>
              </a:spcBef>
              <a:spcAft>
                <a:spcPts val="0"/>
              </a:spcAft>
              <a:buSzPts val="600"/>
              <a:buNone/>
              <a:defRPr/>
            </a:lvl6pPr>
            <a:lvl7pPr marL="3200400" lvl="6" indent="-228600" algn="l">
              <a:spcBef>
                <a:spcPts val="0"/>
              </a:spcBef>
              <a:spcAft>
                <a:spcPts val="0"/>
              </a:spcAft>
              <a:buSzPts val="600"/>
              <a:buNone/>
              <a:defRPr/>
            </a:lvl7pPr>
            <a:lvl8pPr marL="3657600" lvl="7" indent="-228600" algn="l">
              <a:spcBef>
                <a:spcPts val="0"/>
              </a:spcBef>
              <a:spcAft>
                <a:spcPts val="0"/>
              </a:spcAft>
              <a:buSzPts val="600"/>
              <a:buNone/>
              <a:defRPr/>
            </a:lvl8pPr>
            <a:lvl9pPr marL="4114800" lvl="8" indent="-228600" algn="l">
              <a:spcBef>
                <a:spcPts val="0"/>
              </a:spcBef>
              <a:spcAft>
                <a:spcPts val="0"/>
              </a:spcAft>
              <a:buSzPts val="600"/>
              <a:buNone/>
              <a:defRPr/>
            </a:lvl9pPr>
          </a:lstStyle>
          <a:p>
            <a:endParaRPr/>
          </a:p>
        </p:txBody>
      </p:sp>
      <p:sp>
        <p:nvSpPr>
          <p:cNvPr id="137" name="Google Shape;137;p24"/>
          <p:cNvSpPr txBox="1">
            <a:spLocks noGrp="1"/>
          </p:cNvSpPr>
          <p:nvPr>
            <p:ph type="ftr" idx="11"/>
          </p:nvPr>
        </p:nvSpPr>
        <p:spPr>
          <a:xfrm>
            <a:off x="7695714" y="4852635"/>
            <a:ext cx="1001045" cy="13515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600"/>
              <a:buNone/>
              <a:defRPr sz="700" b="0" i="0">
                <a:solidFill>
                  <a:schemeClr val="dk1"/>
                </a:solidFill>
                <a:latin typeface="Avenir"/>
                <a:ea typeface="Avenir"/>
                <a:cs typeface="Avenir"/>
                <a:sym typeface="Avenir"/>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a:endParaRPr/>
          </a:p>
        </p:txBody>
      </p:sp>
      <p:sp>
        <p:nvSpPr>
          <p:cNvPr id="138" name="Google Shape;138;p24"/>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a:endParaRPr/>
          </a:p>
        </p:txBody>
      </p:sp>
      <p:sp>
        <p:nvSpPr>
          <p:cNvPr id="139" name="Google Shape;139;p24"/>
          <p:cNvSpPr txBox="1">
            <a:spLocks noGrp="1"/>
          </p:cNvSpPr>
          <p:nvPr>
            <p:ph type="sldNum" idx="12"/>
          </p:nvPr>
        </p:nvSpPr>
        <p:spPr>
          <a:xfrm>
            <a:off x="8791909" y="4852635"/>
            <a:ext cx="204772" cy="135157"/>
          </a:xfrm>
          <a:prstGeom prst="rect">
            <a:avLst/>
          </a:prstGeom>
          <a:noFill/>
          <a:ln>
            <a:noFill/>
          </a:ln>
        </p:spPr>
        <p:txBody>
          <a:bodyPr spcFirstLastPara="1" wrap="square" lIns="0" tIns="0" rIns="0" bIns="0" anchor="t" anchorCtr="0">
            <a:spAutoFit/>
          </a:bodyPr>
          <a:lstStyle>
            <a:lvl1pPr marL="12700" marR="0" lvl="0" indent="0" algn="l">
              <a:lnSpc>
                <a:spcPct val="100000"/>
              </a:lnSpc>
              <a:spcBef>
                <a:spcPts val="0"/>
              </a:spcBef>
              <a:buNone/>
              <a:defRPr sz="700" b="0" i="0">
                <a:solidFill>
                  <a:schemeClr val="dk1"/>
                </a:solidFill>
                <a:latin typeface="Avenir"/>
                <a:ea typeface="Avenir"/>
                <a:cs typeface="Avenir"/>
                <a:sym typeface="Avenir"/>
              </a:defRPr>
            </a:lvl1pPr>
            <a:lvl2pPr marL="12700" marR="0" lvl="1" indent="0" algn="l">
              <a:lnSpc>
                <a:spcPct val="100000"/>
              </a:lnSpc>
              <a:spcBef>
                <a:spcPts val="0"/>
              </a:spcBef>
              <a:buNone/>
              <a:defRPr sz="700" b="0" i="0">
                <a:solidFill>
                  <a:schemeClr val="dk1"/>
                </a:solidFill>
                <a:latin typeface="Avenir"/>
                <a:ea typeface="Avenir"/>
                <a:cs typeface="Avenir"/>
                <a:sym typeface="Avenir"/>
              </a:defRPr>
            </a:lvl2pPr>
            <a:lvl3pPr marL="12700" marR="0" lvl="2" indent="0" algn="l">
              <a:lnSpc>
                <a:spcPct val="100000"/>
              </a:lnSpc>
              <a:spcBef>
                <a:spcPts val="0"/>
              </a:spcBef>
              <a:buNone/>
              <a:defRPr sz="700" b="0" i="0">
                <a:solidFill>
                  <a:schemeClr val="dk1"/>
                </a:solidFill>
                <a:latin typeface="Avenir"/>
                <a:ea typeface="Avenir"/>
                <a:cs typeface="Avenir"/>
                <a:sym typeface="Avenir"/>
              </a:defRPr>
            </a:lvl3pPr>
            <a:lvl4pPr marL="12700" marR="0" lvl="3" indent="0" algn="l">
              <a:lnSpc>
                <a:spcPct val="100000"/>
              </a:lnSpc>
              <a:spcBef>
                <a:spcPts val="0"/>
              </a:spcBef>
              <a:buNone/>
              <a:defRPr sz="700" b="0" i="0">
                <a:solidFill>
                  <a:schemeClr val="dk1"/>
                </a:solidFill>
                <a:latin typeface="Avenir"/>
                <a:ea typeface="Avenir"/>
                <a:cs typeface="Avenir"/>
                <a:sym typeface="Avenir"/>
              </a:defRPr>
            </a:lvl4pPr>
            <a:lvl5pPr marL="12700" marR="0" lvl="4" indent="0" algn="l">
              <a:lnSpc>
                <a:spcPct val="100000"/>
              </a:lnSpc>
              <a:spcBef>
                <a:spcPts val="0"/>
              </a:spcBef>
              <a:buNone/>
              <a:defRPr sz="700" b="0" i="0">
                <a:solidFill>
                  <a:schemeClr val="dk1"/>
                </a:solidFill>
                <a:latin typeface="Avenir"/>
                <a:ea typeface="Avenir"/>
                <a:cs typeface="Avenir"/>
                <a:sym typeface="Avenir"/>
              </a:defRPr>
            </a:lvl5pPr>
            <a:lvl6pPr marL="12700" marR="0" lvl="5" indent="0" algn="l">
              <a:lnSpc>
                <a:spcPct val="100000"/>
              </a:lnSpc>
              <a:spcBef>
                <a:spcPts val="0"/>
              </a:spcBef>
              <a:buNone/>
              <a:defRPr sz="700" b="0" i="0">
                <a:solidFill>
                  <a:schemeClr val="dk1"/>
                </a:solidFill>
                <a:latin typeface="Avenir"/>
                <a:ea typeface="Avenir"/>
                <a:cs typeface="Avenir"/>
                <a:sym typeface="Avenir"/>
              </a:defRPr>
            </a:lvl6pPr>
            <a:lvl7pPr marL="12700" marR="0" lvl="6" indent="0" algn="l">
              <a:lnSpc>
                <a:spcPct val="100000"/>
              </a:lnSpc>
              <a:spcBef>
                <a:spcPts val="0"/>
              </a:spcBef>
              <a:buNone/>
              <a:defRPr sz="700" b="0" i="0">
                <a:solidFill>
                  <a:schemeClr val="dk1"/>
                </a:solidFill>
                <a:latin typeface="Avenir"/>
                <a:ea typeface="Avenir"/>
                <a:cs typeface="Avenir"/>
                <a:sym typeface="Avenir"/>
              </a:defRPr>
            </a:lvl7pPr>
            <a:lvl8pPr marL="12700" marR="0" lvl="7" indent="0" algn="l">
              <a:lnSpc>
                <a:spcPct val="100000"/>
              </a:lnSpc>
              <a:spcBef>
                <a:spcPts val="0"/>
              </a:spcBef>
              <a:buNone/>
              <a:defRPr sz="700" b="0" i="0">
                <a:solidFill>
                  <a:schemeClr val="dk1"/>
                </a:solidFill>
                <a:latin typeface="Avenir"/>
                <a:ea typeface="Avenir"/>
                <a:cs typeface="Avenir"/>
                <a:sym typeface="Avenir"/>
              </a:defRPr>
            </a:lvl8pPr>
            <a:lvl9pPr marL="12700" marR="0" lvl="8" indent="0" algn="l">
              <a:lnSpc>
                <a:spcPct val="100000"/>
              </a:lnSpc>
              <a:spcBef>
                <a:spcPts val="0"/>
              </a:spcBef>
              <a:buNone/>
              <a:defRPr sz="700" b="0" i="0">
                <a:solidFill>
                  <a:schemeClr val="dk1"/>
                </a:solidFill>
                <a:latin typeface="Avenir"/>
                <a:ea typeface="Avenir"/>
                <a:cs typeface="Avenir"/>
                <a:sym typeface="Avenir"/>
              </a:defRPr>
            </a:lvl9pPr>
          </a:lstStyle>
          <a:p>
            <a:pPr marL="1270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179306" y="1660982"/>
            <a:ext cx="785400" cy="2517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600"/>
              <a:buNone/>
              <a:defRPr sz="1600" b="1" i="0" u="none" strike="noStrike" cap="none">
                <a:solidFill>
                  <a:schemeClr val="lt1"/>
                </a:solidFill>
                <a:latin typeface="Avenir"/>
                <a:ea typeface="Avenir"/>
                <a:cs typeface="Avenir"/>
                <a:sym typeface="Avenir"/>
              </a:defRPr>
            </a:lvl1pPr>
            <a:lvl2pPr lvl="1" rtl="0">
              <a:spcBef>
                <a:spcPts val="0"/>
              </a:spcBef>
              <a:spcAft>
                <a:spcPts val="0"/>
              </a:spcAft>
              <a:buSzPts val="600"/>
              <a:buNone/>
              <a:defRPr sz="800"/>
            </a:lvl2pPr>
            <a:lvl3pPr lvl="2" rtl="0">
              <a:spcBef>
                <a:spcPts val="0"/>
              </a:spcBef>
              <a:spcAft>
                <a:spcPts val="0"/>
              </a:spcAft>
              <a:buSzPts val="600"/>
              <a:buNone/>
              <a:defRPr sz="800"/>
            </a:lvl3pPr>
            <a:lvl4pPr lvl="3" rtl="0">
              <a:spcBef>
                <a:spcPts val="0"/>
              </a:spcBef>
              <a:spcAft>
                <a:spcPts val="0"/>
              </a:spcAft>
              <a:buSzPts val="600"/>
              <a:buNone/>
              <a:defRPr sz="800"/>
            </a:lvl4pPr>
            <a:lvl5pPr lvl="4" rtl="0">
              <a:spcBef>
                <a:spcPts val="0"/>
              </a:spcBef>
              <a:spcAft>
                <a:spcPts val="0"/>
              </a:spcAft>
              <a:buSzPts val="600"/>
              <a:buNone/>
              <a:defRPr sz="800"/>
            </a:lvl5pPr>
            <a:lvl6pPr lvl="5" rtl="0">
              <a:spcBef>
                <a:spcPts val="0"/>
              </a:spcBef>
              <a:spcAft>
                <a:spcPts val="0"/>
              </a:spcAft>
              <a:buSzPts val="600"/>
              <a:buNone/>
              <a:defRPr sz="800"/>
            </a:lvl6pPr>
            <a:lvl7pPr lvl="6" rtl="0">
              <a:spcBef>
                <a:spcPts val="0"/>
              </a:spcBef>
              <a:spcAft>
                <a:spcPts val="0"/>
              </a:spcAft>
              <a:buSzPts val="600"/>
              <a:buNone/>
              <a:defRPr sz="800"/>
            </a:lvl7pPr>
            <a:lvl8pPr lvl="7" rtl="0">
              <a:spcBef>
                <a:spcPts val="0"/>
              </a:spcBef>
              <a:spcAft>
                <a:spcPts val="0"/>
              </a:spcAft>
              <a:buSzPts val="600"/>
              <a:buNone/>
              <a:defRPr sz="800"/>
            </a:lvl8pPr>
            <a:lvl9pPr lvl="8" rtl="0">
              <a:spcBef>
                <a:spcPts val="0"/>
              </a:spcBef>
              <a:spcAft>
                <a:spcPts val="0"/>
              </a:spcAft>
              <a:buSzPts val="600"/>
              <a:buNone/>
              <a:defRPr sz="800"/>
            </a:lvl9pPr>
          </a:lstStyle>
          <a:p>
            <a:endParaRPr/>
          </a:p>
        </p:txBody>
      </p:sp>
      <p:sp>
        <p:nvSpPr>
          <p:cNvPr id="52" name="Google Shape;52;p13"/>
          <p:cNvSpPr txBox="1">
            <a:spLocks noGrp="1"/>
          </p:cNvSpPr>
          <p:nvPr>
            <p:ph type="body" idx="1"/>
          </p:nvPr>
        </p:nvSpPr>
        <p:spPr>
          <a:xfrm>
            <a:off x="1255973" y="2175289"/>
            <a:ext cx="6632100" cy="120240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600"/>
              <a:buFont typeface="Oswald"/>
              <a:buNone/>
              <a:defRPr sz="4100" i="0" u="none" strike="noStrike" cap="none">
                <a:solidFill>
                  <a:schemeClr val="dk1"/>
                </a:solidFill>
                <a:latin typeface="Oswald"/>
                <a:ea typeface="Oswald"/>
                <a:cs typeface="Oswald"/>
                <a:sym typeface="Oswald"/>
              </a:defRPr>
            </a:lvl1pPr>
            <a:lvl2pPr marL="914400" marR="0" lvl="1" indent="-228600" algn="l" rtl="0">
              <a:spcBef>
                <a:spcPts val="0"/>
              </a:spcBef>
              <a:spcAft>
                <a:spcPts val="0"/>
              </a:spcAft>
              <a:buSzPts val="600"/>
              <a:buFont typeface="Proxima Nova"/>
              <a:buNone/>
              <a:defRPr sz="800" i="0" u="none" strike="noStrike" cap="none">
                <a:latin typeface="Proxima Nova"/>
                <a:ea typeface="Proxima Nova"/>
                <a:cs typeface="Proxima Nova"/>
                <a:sym typeface="Proxima Nova"/>
              </a:defRPr>
            </a:lvl2pPr>
            <a:lvl3pPr marL="1371600" marR="0" lvl="2" indent="-228600" algn="l" rtl="0">
              <a:spcBef>
                <a:spcPts val="0"/>
              </a:spcBef>
              <a:spcAft>
                <a:spcPts val="0"/>
              </a:spcAft>
              <a:buSzPts val="600"/>
              <a:buFont typeface="Proxima Nova"/>
              <a:buNone/>
              <a:defRPr sz="800" i="0" u="none" strike="noStrike" cap="none">
                <a:latin typeface="Proxima Nova"/>
                <a:ea typeface="Proxima Nova"/>
                <a:cs typeface="Proxima Nova"/>
                <a:sym typeface="Proxima Nova"/>
              </a:defRPr>
            </a:lvl3pPr>
            <a:lvl4pPr marL="1828800" marR="0" lvl="3" indent="-228600" algn="l" rtl="0">
              <a:spcBef>
                <a:spcPts val="0"/>
              </a:spcBef>
              <a:spcAft>
                <a:spcPts val="0"/>
              </a:spcAft>
              <a:buSzPts val="600"/>
              <a:buFont typeface="Proxima Nova"/>
              <a:buNone/>
              <a:defRPr sz="800" i="0" u="none" strike="noStrike" cap="none">
                <a:latin typeface="Proxima Nova"/>
                <a:ea typeface="Proxima Nova"/>
                <a:cs typeface="Proxima Nova"/>
                <a:sym typeface="Proxima Nova"/>
              </a:defRPr>
            </a:lvl4pPr>
            <a:lvl5pPr marL="2286000" marR="0" lvl="4" indent="-228600" algn="l" rtl="0">
              <a:spcBef>
                <a:spcPts val="0"/>
              </a:spcBef>
              <a:spcAft>
                <a:spcPts val="0"/>
              </a:spcAft>
              <a:buSzPts val="600"/>
              <a:buFont typeface="Proxima Nova"/>
              <a:buNone/>
              <a:defRPr sz="800" i="0" u="none" strike="noStrike" cap="none">
                <a:latin typeface="Proxima Nova"/>
                <a:ea typeface="Proxima Nova"/>
                <a:cs typeface="Proxima Nova"/>
                <a:sym typeface="Proxima Nova"/>
              </a:defRPr>
            </a:lvl5pPr>
            <a:lvl6pPr marL="2743200" marR="0" lvl="5" indent="-228600" algn="l" rtl="0">
              <a:spcBef>
                <a:spcPts val="0"/>
              </a:spcBef>
              <a:spcAft>
                <a:spcPts val="0"/>
              </a:spcAft>
              <a:buSzPts val="600"/>
              <a:buFont typeface="Proxima Nova"/>
              <a:buNone/>
              <a:defRPr sz="800" i="0" u="none" strike="noStrike" cap="none">
                <a:latin typeface="Proxima Nova"/>
                <a:ea typeface="Proxima Nova"/>
                <a:cs typeface="Proxima Nova"/>
                <a:sym typeface="Proxima Nova"/>
              </a:defRPr>
            </a:lvl6pPr>
            <a:lvl7pPr marL="3200400" marR="0" lvl="6" indent="-228600" algn="l" rtl="0">
              <a:spcBef>
                <a:spcPts val="0"/>
              </a:spcBef>
              <a:spcAft>
                <a:spcPts val="0"/>
              </a:spcAft>
              <a:buSzPts val="600"/>
              <a:buFont typeface="Proxima Nova"/>
              <a:buNone/>
              <a:defRPr sz="800" i="0" u="none" strike="noStrike" cap="none">
                <a:latin typeface="Proxima Nova"/>
                <a:ea typeface="Proxima Nova"/>
                <a:cs typeface="Proxima Nova"/>
                <a:sym typeface="Proxima Nova"/>
              </a:defRPr>
            </a:lvl7pPr>
            <a:lvl8pPr marL="3657600" marR="0" lvl="7" indent="-228600" algn="l" rtl="0">
              <a:spcBef>
                <a:spcPts val="0"/>
              </a:spcBef>
              <a:spcAft>
                <a:spcPts val="0"/>
              </a:spcAft>
              <a:buSzPts val="600"/>
              <a:buFont typeface="Proxima Nova"/>
              <a:buNone/>
              <a:defRPr sz="800" i="0" u="none" strike="noStrike" cap="none">
                <a:latin typeface="Proxima Nova"/>
                <a:ea typeface="Proxima Nova"/>
                <a:cs typeface="Proxima Nova"/>
                <a:sym typeface="Proxima Nova"/>
              </a:defRPr>
            </a:lvl8pPr>
            <a:lvl9pPr marL="4114800" marR="0" lvl="8" indent="-228600" algn="l" rtl="0">
              <a:spcBef>
                <a:spcPts val="0"/>
              </a:spcBef>
              <a:spcAft>
                <a:spcPts val="0"/>
              </a:spcAft>
              <a:buSzPts val="600"/>
              <a:buFont typeface="Proxima Nova"/>
              <a:buNone/>
              <a:defRPr sz="800" i="0" u="none" strike="noStrike" cap="none">
                <a:latin typeface="Proxima Nova"/>
                <a:ea typeface="Proxima Nova"/>
                <a:cs typeface="Proxima Nova"/>
                <a:sym typeface="Proxima Nova"/>
              </a:defRPr>
            </a:lvl9pPr>
          </a:lstStyle>
          <a:p>
            <a:endParaRPr/>
          </a:p>
        </p:txBody>
      </p:sp>
      <p:sp>
        <p:nvSpPr>
          <p:cNvPr id="53" name="Google Shape;53;p13"/>
          <p:cNvSpPr txBox="1">
            <a:spLocks noGrp="1"/>
          </p:cNvSpPr>
          <p:nvPr>
            <p:ph type="ftr" idx="11"/>
          </p:nvPr>
        </p:nvSpPr>
        <p:spPr>
          <a:xfrm>
            <a:off x="8074939" y="4852635"/>
            <a:ext cx="701100" cy="1353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600"/>
              <a:buNone/>
              <a:defRPr sz="700" b="0" i="0" u="none" strike="noStrike" cap="none">
                <a:solidFill>
                  <a:schemeClr val="dk1"/>
                </a:solidFill>
                <a:latin typeface="Avenir"/>
                <a:ea typeface="Avenir"/>
                <a:cs typeface="Avenir"/>
                <a:sym typeface="Avenir"/>
              </a:defRPr>
            </a:lvl1pPr>
            <a:lvl2pPr marR="0" lvl="1" algn="l" rtl="0">
              <a:spcBef>
                <a:spcPts val="0"/>
              </a:spcBef>
              <a:spcAft>
                <a:spcPts val="0"/>
              </a:spcAft>
              <a:buSzPts val="600"/>
              <a:buNone/>
              <a:defRPr sz="800" b="0" i="0" u="none" strike="noStrike" cap="none"/>
            </a:lvl2pPr>
            <a:lvl3pPr marR="0" lvl="2" algn="l" rtl="0">
              <a:spcBef>
                <a:spcPts val="0"/>
              </a:spcBef>
              <a:spcAft>
                <a:spcPts val="0"/>
              </a:spcAft>
              <a:buSzPts val="600"/>
              <a:buNone/>
              <a:defRPr sz="800" b="0" i="0" u="none" strike="noStrike" cap="none"/>
            </a:lvl3pPr>
            <a:lvl4pPr marR="0" lvl="3" algn="l" rtl="0">
              <a:spcBef>
                <a:spcPts val="0"/>
              </a:spcBef>
              <a:spcAft>
                <a:spcPts val="0"/>
              </a:spcAft>
              <a:buSzPts val="600"/>
              <a:buNone/>
              <a:defRPr sz="800" b="0" i="0" u="none" strike="noStrike" cap="none"/>
            </a:lvl4pPr>
            <a:lvl5pPr marR="0" lvl="4" algn="l" rtl="0">
              <a:spcBef>
                <a:spcPts val="0"/>
              </a:spcBef>
              <a:spcAft>
                <a:spcPts val="0"/>
              </a:spcAft>
              <a:buSzPts val="600"/>
              <a:buNone/>
              <a:defRPr sz="800" b="0" i="0" u="none" strike="noStrike" cap="none"/>
            </a:lvl5pPr>
            <a:lvl6pPr marR="0" lvl="5" algn="l" rtl="0">
              <a:spcBef>
                <a:spcPts val="0"/>
              </a:spcBef>
              <a:spcAft>
                <a:spcPts val="0"/>
              </a:spcAft>
              <a:buSzPts val="600"/>
              <a:buNone/>
              <a:defRPr sz="800" b="0" i="0" u="none" strike="noStrike" cap="none"/>
            </a:lvl6pPr>
            <a:lvl7pPr marR="0" lvl="6" algn="l" rtl="0">
              <a:spcBef>
                <a:spcPts val="0"/>
              </a:spcBef>
              <a:spcAft>
                <a:spcPts val="0"/>
              </a:spcAft>
              <a:buSzPts val="600"/>
              <a:buNone/>
              <a:defRPr sz="800" b="0" i="0" u="none" strike="noStrike" cap="none"/>
            </a:lvl7pPr>
            <a:lvl8pPr marR="0" lvl="7" algn="l" rtl="0">
              <a:spcBef>
                <a:spcPts val="0"/>
              </a:spcBef>
              <a:spcAft>
                <a:spcPts val="0"/>
              </a:spcAft>
              <a:buSzPts val="600"/>
              <a:buNone/>
              <a:defRPr sz="800" b="0" i="0" u="none" strike="noStrike" cap="none"/>
            </a:lvl8pPr>
            <a:lvl9pPr marR="0" lvl="8" algn="l" rtl="0">
              <a:spcBef>
                <a:spcPts val="0"/>
              </a:spcBef>
              <a:spcAft>
                <a:spcPts val="0"/>
              </a:spcAft>
              <a:buSzPts val="600"/>
              <a:buNone/>
              <a:defRPr sz="800" b="0" i="0" u="none" strike="noStrike" cap="none"/>
            </a:lvl9pPr>
          </a:lstStyle>
          <a:p>
            <a:endParaRPr/>
          </a:p>
        </p:txBody>
      </p:sp>
      <p:sp>
        <p:nvSpPr>
          <p:cNvPr id="54" name="Google Shape;54;p13"/>
          <p:cNvSpPr txBox="1">
            <a:spLocks noGrp="1"/>
          </p:cNvSpPr>
          <p:nvPr>
            <p:ph type="dt" idx="10"/>
          </p:nvPr>
        </p:nvSpPr>
        <p:spPr>
          <a:xfrm>
            <a:off x="165673" y="4852635"/>
            <a:ext cx="483300" cy="1353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600"/>
              <a:buNone/>
              <a:defRPr sz="700" b="0" i="0" u="none" strike="noStrike" cap="none">
                <a:solidFill>
                  <a:schemeClr val="dk1"/>
                </a:solidFill>
                <a:latin typeface="Avenir"/>
                <a:ea typeface="Avenir"/>
                <a:cs typeface="Avenir"/>
                <a:sym typeface="Avenir"/>
              </a:defRPr>
            </a:lvl1pPr>
            <a:lvl2pPr marR="0" lvl="1" algn="l" rtl="0">
              <a:spcBef>
                <a:spcPts val="0"/>
              </a:spcBef>
              <a:spcAft>
                <a:spcPts val="0"/>
              </a:spcAft>
              <a:buSzPts val="600"/>
              <a:buNone/>
              <a:defRPr sz="800" b="0" i="0" u="none" strike="noStrike" cap="none"/>
            </a:lvl2pPr>
            <a:lvl3pPr marR="0" lvl="2" algn="l" rtl="0">
              <a:spcBef>
                <a:spcPts val="0"/>
              </a:spcBef>
              <a:spcAft>
                <a:spcPts val="0"/>
              </a:spcAft>
              <a:buSzPts val="600"/>
              <a:buNone/>
              <a:defRPr sz="800" b="0" i="0" u="none" strike="noStrike" cap="none"/>
            </a:lvl3pPr>
            <a:lvl4pPr marR="0" lvl="3" algn="l" rtl="0">
              <a:spcBef>
                <a:spcPts val="0"/>
              </a:spcBef>
              <a:spcAft>
                <a:spcPts val="0"/>
              </a:spcAft>
              <a:buSzPts val="600"/>
              <a:buNone/>
              <a:defRPr sz="800" b="0" i="0" u="none" strike="noStrike" cap="none"/>
            </a:lvl4pPr>
            <a:lvl5pPr marR="0" lvl="4" algn="l" rtl="0">
              <a:spcBef>
                <a:spcPts val="0"/>
              </a:spcBef>
              <a:spcAft>
                <a:spcPts val="0"/>
              </a:spcAft>
              <a:buSzPts val="600"/>
              <a:buNone/>
              <a:defRPr sz="800" b="0" i="0" u="none" strike="noStrike" cap="none"/>
            </a:lvl5pPr>
            <a:lvl6pPr marR="0" lvl="5" algn="l" rtl="0">
              <a:spcBef>
                <a:spcPts val="0"/>
              </a:spcBef>
              <a:spcAft>
                <a:spcPts val="0"/>
              </a:spcAft>
              <a:buSzPts val="600"/>
              <a:buNone/>
              <a:defRPr sz="800" b="0" i="0" u="none" strike="noStrike" cap="none"/>
            </a:lvl6pPr>
            <a:lvl7pPr marR="0" lvl="6" algn="l" rtl="0">
              <a:spcBef>
                <a:spcPts val="0"/>
              </a:spcBef>
              <a:spcAft>
                <a:spcPts val="0"/>
              </a:spcAft>
              <a:buSzPts val="600"/>
              <a:buNone/>
              <a:defRPr sz="800" b="0" i="0" u="none" strike="noStrike" cap="none"/>
            </a:lvl7pPr>
            <a:lvl8pPr marR="0" lvl="7" algn="l" rtl="0">
              <a:spcBef>
                <a:spcPts val="0"/>
              </a:spcBef>
              <a:spcAft>
                <a:spcPts val="0"/>
              </a:spcAft>
              <a:buSzPts val="600"/>
              <a:buNone/>
              <a:defRPr sz="800" b="0" i="0" u="none" strike="noStrike" cap="none"/>
            </a:lvl8pPr>
            <a:lvl9pPr marR="0" lvl="8" algn="l" rtl="0">
              <a:spcBef>
                <a:spcPts val="0"/>
              </a:spcBef>
              <a:spcAft>
                <a:spcPts val="0"/>
              </a:spcAft>
              <a:buSzPts val="600"/>
              <a:buNone/>
              <a:defRPr sz="800" b="0" i="0" u="none" strike="noStrike" cap="none"/>
            </a:lvl9pPr>
          </a:lstStyle>
          <a:p>
            <a:endParaRPr/>
          </a:p>
        </p:txBody>
      </p:sp>
      <p:sp>
        <p:nvSpPr>
          <p:cNvPr id="55" name="Google Shape;55;p13"/>
          <p:cNvSpPr txBox="1">
            <a:spLocks noGrp="1"/>
          </p:cNvSpPr>
          <p:nvPr>
            <p:ph type="sldNum" idx="12"/>
          </p:nvPr>
        </p:nvSpPr>
        <p:spPr>
          <a:xfrm>
            <a:off x="8846646" y="4852635"/>
            <a:ext cx="150300" cy="107700"/>
          </a:xfrm>
          <a:prstGeom prst="rect">
            <a:avLst/>
          </a:prstGeom>
          <a:noFill/>
          <a:ln>
            <a:noFill/>
          </a:ln>
        </p:spPr>
        <p:txBody>
          <a:bodyPr spcFirstLastPara="1" wrap="square" lIns="0" tIns="0" rIns="0" bIns="0" anchor="t" anchorCtr="0">
            <a:spAutoFit/>
          </a:bodyPr>
          <a:lstStyle>
            <a:lvl1pPr marL="12700" marR="0" lvl="0" indent="0" algn="l" rtl="0">
              <a:lnSpc>
                <a:spcPct val="100000"/>
              </a:lnSpc>
              <a:spcBef>
                <a:spcPts val="0"/>
              </a:spcBef>
              <a:buNone/>
              <a:defRPr sz="700" b="0" i="0" u="none" strike="noStrike" cap="none">
                <a:solidFill>
                  <a:schemeClr val="dk1"/>
                </a:solidFill>
                <a:latin typeface="Avenir"/>
                <a:ea typeface="Avenir"/>
                <a:cs typeface="Avenir"/>
                <a:sym typeface="Avenir"/>
              </a:defRPr>
            </a:lvl1pPr>
            <a:lvl2pPr marL="12700" marR="0" lvl="1" indent="0" algn="l" rtl="0">
              <a:lnSpc>
                <a:spcPct val="100000"/>
              </a:lnSpc>
              <a:spcBef>
                <a:spcPts val="0"/>
              </a:spcBef>
              <a:buNone/>
              <a:defRPr sz="700" b="0" i="0" u="none" strike="noStrike" cap="none">
                <a:solidFill>
                  <a:schemeClr val="dk1"/>
                </a:solidFill>
                <a:latin typeface="Avenir"/>
                <a:ea typeface="Avenir"/>
                <a:cs typeface="Avenir"/>
                <a:sym typeface="Avenir"/>
              </a:defRPr>
            </a:lvl2pPr>
            <a:lvl3pPr marL="12700" marR="0" lvl="2" indent="0" algn="l" rtl="0">
              <a:lnSpc>
                <a:spcPct val="100000"/>
              </a:lnSpc>
              <a:spcBef>
                <a:spcPts val="0"/>
              </a:spcBef>
              <a:buNone/>
              <a:defRPr sz="700" b="0" i="0" u="none" strike="noStrike" cap="none">
                <a:solidFill>
                  <a:schemeClr val="dk1"/>
                </a:solidFill>
                <a:latin typeface="Avenir"/>
                <a:ea typeface="Avenir"/>
                <a:cs typeface="Avenir"/>
                <a:sym typeface="Avenir"/>
              </a:defRPr>
            </a:lvl3pPr>
            <a:lvl4pPr marL="12700" marR="0" lvl="3" indent="0" algn="l" rtl="0">
              <a:lnSpc>
                <a:spcPct val="100000"/>
              </a:lnSpc>
              <a:spcBef>
                <a:spcPts val="0"/>
              </a:spcBef>
              <a:buNone/>
              <a:defRPr sz="700" b="0" i="0" u="none" strike="noStrike" cap="none">
                <a:solidFill>
                  <a:schemeClr val="dk1"/>
                </a:solidFill>
                <a:latin typeface="Avenir"/>
                <a:ea typeface="Avenir"/>
                <a:cs typeface="Avenir"/>
                <a:sym typeface="Avenir"/>
              </a:defRPr>
            </a:lvl4pPr>
            <a:lvl5pPr marL="12700" marR="0" lvl="4" indent="0" algn="l" rtl="0">
              <a:lnSpc>
                <a:spcPct val="100000"/>
              </a:lnSpc>
              <a:spcBef>
                <a:spcPts val="0"/>
              </a:spcBef>
              <a:buNone/>
              <a:defRPr sz="700" b="0" i="0" u="none" strike="noStrike" cap="none">
                <a:solidFill>
                  <a:schemeClr val="dk1"/>
                </a:solidFill>
                <a:latin typeface="Avenir"/>
                <a:ea typeface="Avenir"/>
                <a:cs typeface="Avenir"/>
                <a:sym typeface="Avenir"/>
              </a:defRPr>
            </a:lvl5pPr>
            <a:lvl6pPr marL="12700" marR="0" lvl="5" indent="0" algn="l" rtl="0">
              <a:lnSpc>
                <a:spcPct val="100000"/>
              </a:lnSpc>
              <a:spcBef>
                <a:spcPts val="0"/>
              </a:spcBef>
              <a:buNone/>
              <a:defRPr sz="700" b="0" i="0" u="none" strike="noStrike" cap="none">
                <a:solidFill>
                  <a:schemeClr val="dk1"/>
                </a:solidFill>
                <a:latin typeface="Avenir"/>
                <a:ea typeface="Avenir"/>
                <a:cs typeface="Avenir"/>
                <a:sym typeface="Avenir"/>
              </a:defRPr>
            </a:lvl6pPr>
            <a:lvl7pPr marL="12700" marR="0" lvl="6" indent="0" algn="l" rtl="0">
              <a:lnSpc>
                <a:spcPct val="100000"/>
              </a:lnSpc>
              <a:spcBef>
                <a:spcPts val="0"/>
              </a:spcBef>
              <a:buNone/>
              <a:defRPr sz="700" b="0" i="0" u="none" strike="noStrike" cap="none">
                <a:solidFill>
                  <a:schemeClr val="dk1"/>
                </a:solidFill>
                <a:latin typeface="Avenir"/>
                <a:ea typeface="Avenir"/>
                <a:cs typeface="Avenir"/>
                <a:sym typeface="Avenir"/>
              </a:defRPr>
            </a:lvl7pPr>
            <a:lvl8pPr marL="12700" marR="0" lvl="7" indent="0" algn="l" rtl="0">
              <a:lnSpc>
                <a:spcPct val="100000"/>
              </a:lnSpc>
              <a:spcBef>
                <a:spcPts val="0"/>
              </a:spcBef>
              <a:buNone/>
              <a:defRPr sz="700" b="0" i="0" u="none" strike="noStrike" cap="none">
                <a:solidFill>
                  <a:schemeClr val="dk1"/>
                </a:solidFill>
                <a:latin typeface="Avenir"/>
                <a:ea typeface="Avenir"/>
                <a:cs typeface="Avenir"/>
                <a:sym typeface="Avenir"/>
              </a:defRPr>
            </a:lvl8pPr>
            <a:lvl9pPr marL="12700" marR="0" lvl="8" indent="0" algn="l" rtl="0">
              <a:lnSpc>
                <a:spcPct val="100000"/>
              </a:lnSpc>
              <a:spcBef>
                <a:spcPts val="0"/>
              </a:spcBef>
              <a:buNone/>
              <a:defRPr sz="700" b="0" i="0" u="none" strike="noStrike" cap="none">
                <a:solidFill>
                  <a:schemeClr val="dk1"/>
                </a:solidFill>
                <a:latin typeface="Avenir"/>
                <a:ea typeface="Avenir"/>
                <a:cs typeface="Avenir"/>
                <a:sym typeface="Avenir"/>
              </a:defRPr>
            </a:lvl9pPr>
          </a:lstStyle>
          <a:p>
            <a:pPr marL="12700" lvl="0" indent="0" algn="l" rtl="0">
              <a:spcBef>
                <a:spcPts val="0"/>
              </a:spcBef>
              <a:spcAft>
                <a:spcPts val="0"/>
              </a:spcAft>
              <a:buNone/>
            </a:pPr>
            <a:fld id="{00000000-1234-1234-1234-123412341234}" type="slidenum">
              <a:rPr lang="en"/>
              <a:t>‹#›</a:t>
            </a:fld>
            <a:endParaRPr sz="6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19"/>
          <p:cNvSpPr/>
          <p:nvPr/>
        </p:nvSpPr>
        <p:spPr>
          <a:xfrm>
            <a:off x="2286000" y="0"/>
            <a:ext cx="6858000" cy="5143211"/>
          </a:xfrm>
          <a:custGeom>
            <a:avLst/>
            <a:gdLst/>
            <a:ahLst/>
            <a:cxnLst/>
            <a:rect l="l" t="t" r="r" b="b"/>
            <a:pathLst>
              <a:path w="15078075" h="11308715" extrusionOk="0">
                <a:moveTo>
                  <a:pt x="15078074" y="0"/>
                </a:moveTo>
                <a:lnTo>
                  <a:pt x="0" y="0"/>
                </a:lnTo>
                <a:lnTo>
                  <a:pt x="0" y="11308556"/>
                </a:lnTo>
                <a:lnTo>
                  <a:pt x="15078074" y="11308556"/>
                </a:lnTo>
                <a:lnTo>
                  <a:pt x="15078074" y="0"/>
                </a:lnTo>
                <a:close/>
              </a:path>
            </a:pathLst>
          </a:custGeom>
          <a:solidFill>
            <a:srgbClr val="E7F5F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92" name="Google Shape;92;p19"/>
          <p:cNvSpPr/>
          <p:nvPr/>
        </p:nvSpPr>
        <p:spPr>
          <a:xfrm>
            <a:off x="0" y="0"/>
            <a:ext cx="2286000" cy="5143211"/>
          </a:xfrm>
          <a:custGeom>
            <a:avLst/>
            <a:gdLst/>
            <a:ahLst/>
            <a:cxnLst/>
            <a:rect l="l" t="t" r="r" b="b"/>
            <a:pathLst>
              <a:path w="5026025" h="11308715" extrusionOk="0">
                <a:moveTo>
                  <a:pt x="5026024" y="0"/>
                </a:moveTo>
                <a:lnTo>
                  <a:pt x="0" y="0"/>
                </a:lnTo>
                <a:lnTo>
                  <a:pt x="0" y="11308556"/>
                </a:lnTo>
                <a:lnTo>
                  <a:pt x="5026024" y="11308556"/>
                </a:lnTo>
                <a:lnTo>
                  <a:pt x="5026024" y="0"/>
                </a:lnTo>
                <a:close/>
              </a:path>
            </a:pathLst>
          </a:custGeom>
          <a:solidFill>
            <a:srgbClr val="C5E5E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93" name="Google Shape;93;p19"/>
          <p:cNvSpPr txBox="1">
            <a:spLocks noGrp="1"/>
          </p:cNvSpPr>
          <p:nvPr>
            <p:ph type="title"/>
          </p:nvPr>
        </p:nvSpPr>
        <p:spPr>
          <a:xfrm>
            <a:off x="2826139" y="2370545"/>
            <a:ext cx="3491721" cy="49182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600"/>
              <a:buNone/>
              <a:defRPr sz="1600" b="1" i="0" u="none" strike="noStrike" cap="none">
                <a:solidFill>
                  <a:schemeClr val="lt1"/>
                </a:solidFill>
                <a:latin typeface="Avenir"/>
                <a:ea typeface="Avenir"/>
                <a:cs typeface="Avenir"/>
                <a:sym typeface="Avenir"/>
              </a:defRPr>
            </a:lvl1pPr>
            <a:lvl2pPr lvl="1">
              <a:spcBef>
                <a:spcPts val="0"/>
              </a:spcBef>
              <a:spcAft>
                <a:spcPts val="0"/>
              </a:spcAft>
              <a:buSzPts val="600"/>
              <a:buNone/>
              <a:defRPr sz="800"/>
            </a:lvl2pPr>
            <a:lvl3pPr lvl="2">
              <a:spcBef>
                <a:spcPts val="0"/>
              </a:spcBef>
              <a:spcAft>
                <a:spcPts val="0"/>
              </a:spcAft>
              <a:buSzPts val="600"/>
              <a:buNone/>
              <a:defRPr sz="800"/>
            </a:lvl3pPr>
            <a:lvl4pPr lvl="3">
              <a:spcBef>
                <a:spcPts val="0"/>
              </a:spcBef>
              <a:spcAft>
                <a:spcPts val="0"/>
              </a:spcAft>
              <a:buSzPts val="600"/>
              <a:buNone/>
              <a:defRPr sz="800"/>
            </a:lvl4pPr>
            <a:lvl5pPr lvl="4">
              <a:spcBef>
                <a:spcPts val="0"/>
              </a:spcBef>
              <a:spcAft>
                <a:spcPts val="0"/>
              </a:spcAft>
              <a:buSzPts val="600"/>
              <a:buNone/>
              <a:defRPr sz="800"/>
            </a:lvl5pPr>
            <a:lvl6pPr lvl="5">
              <a:spcBef>
                <a:spcPts val="0"/>
              </a:spcBef>
              <a:spcAft>
                <a:spcPts val="0"/>
              </a:spcAft>
              <a:buSzPts val="600"/>
              <a:buNone/>
              <a:defRPr sz="800"/>
            </a:lvl6pPr>
            <a:lvl7pPr lvl="6">
              <a:spcBef>
                <a:spcPts val="0"/>
              </a:spcBef>
              <a:spcAft>
                <a:spcPts val="0"/>
              </a:spcAft>
              <a:buSzPts val="600"/>
              <a:buNone/>
              <a:defRPr sz="800"/>
            </a:lvl7pPr>
            <a:lvl8pPr lvl="7">
              <a:spcBef>
                <a:spcPts val="0"/>
              </a:spcBef>
              <a:spcAft>
                <a:spcPts val="0"/>
              </a:spcAft>
              <a:buSzPts val="600"/>
              <a:buNone/>
              <a:defRPr sz="800"/>
            </a:lvl8pPr>
            <a:lvl9pPr lvl="8">
              <a:spcBef>
                <a:spcPts val="0"/>
              </a:spcBef>
              <a:spcAft>
                <a:spcPts val="0"/>
              </a:spcAft>
              <a:buSzPts val="600"/>
              <a:buNone/>
              <a:defRPr sz="800"/>
            </a:lvl9pPr>
          </a:lstStyle>
          <a:p>
            <a:endParaRPr/>
          </a:p>
        </p:txBody>
      </p:sp>
      <p:sp>
        <p:nvSpPr>
          <p:cNvPr id="94" name="Google Shape;94;p19"/>
          <p:cNvSpPr txBox="1">
            <a:spLocks noGrp="1"/>
          </p:cNvSpPr>
          <p:nvPr>
            <p:ph type="body" idx="1"/>
          </p:nvPr>
        </p:nvSpPr>
        <p:spPr>
          <a:xfrm>
            <a:off x="792918" y="1332393"/>
            <a:ext cx="7558162" cy="1325874"/>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600"/>
              <a:buNone/>
              <a:defRPr sz="1500" b="0" i="0" u="none" strike="noStrike" cap="none">
                <a:solidFill>
                  <a:schemeClr val="dk1"/>
                </a:solidFill>
                <a:latin typeface="Avenir"/>
                <a:ea typeface="Avenir"/>
                <a:cs typeface="Avenir"/>
                <a:sym typeface="Avenir"/>
              </a:defRPr>
            </a:lvl1pPr>
            <a:lvl2pPr marL="914400" marR="0" lvl="1" indent="-228600" algn="l" rtl="0">
              <a:spcBef>
                <a:spcPts val="0"/>
              </a:spcBef>
              <a:spcAft>
                <a:spcPts val="0"/>
              </a:spcAft>
              <a:buSzPts val="600"/>
              <a:buNone/>
              <a:defRPr sz="800" b="0" i="0" u="none" strike="noStrike" cap="none">
                <a:latin typeface="Calibri"/>
                <a:ea typeface="Calibri"/>
                <a:cs typeface="Calibri"/>
                <a:sym typeface="Calibri"/>
              </a:defRPr>
            </a:lvl2pPr>
            <a:lvl3pPr marL="1371600" marR="0" lvl="2" indent="-228600" algn="l" rtl="0">
              <a:spcBef>
                <a:spcPts val="0"/>
              </a:spcBef>
              <a:spcAft>
                <a:spcPts val="0"/>
              </a:spcAft>
              <a:buSzPts val="600"/>
              <a:buNone/>
              <a:defRPr sz="800" b="0" i="0" u="none" strike="noStrike" cap="none">
                <a:latin typeface="Calibri"/>
                <a:ea typeface="Calibri"/>
                <a:cs typeface="Calibri"/>
                <a:sym typeface="Calibri"/>
              </a:defRPr>
            </a:lvl3pPr>
            <a:lvl4pPr marL="1828800" marR="0" lvl="3" indent="-228600" algn="l" rtl="0">
              <a:spcBef>
                <a:spcPts val="0"/>
              </a:spcBef>
              <a:spcAft>
                <a:spcPts val="0"/>
              </a:spcAft>
              <a:buSzPts val="600"/>
              <a:buNone/>
              <a:defRPr sz="800" b="0" i="0" u="none" strike="noStrike" cap="none">
                <a:latin typeface="Calibri"/>
                <a:ea typeface="Calibri"/>
                <a:cs typeface="Calibri"/>
                <a:sym typeface="Calibri"/>
              </a:defRPr>
            </a:lvl4pPr>
            <a:lvl5pPr marL="2286000" marR="0" lvl="4" indent="-228600" algn="l" rtl="0">
              <a:spcBef>
                <a:spcPts val="0"/>
              </a:spcBef>
              <a:spcAft>
                <a:spcPts val="0"/>
              </a:spcAft>
              <a:buSzPts val="600"/>
              <a:buNone/>
              <a:defRPr sz="800" b="0" i="0" u="none" strike="noStrike" cap="none">
                <a:latin typeface="Calibri"/>
                <a:ea typeface="Calibri"/>
                <a:cs typeface="Calibri"/>
                <a:sym typeface="Calibri"/>
              </a:defRPr>
            </a:lvl5pPr>
            <a:lvl6pPr marL="2743200" marR="0" lvl="5" indent="-228600" algn="l" rtl="0">
              <a:spcBef>
                <a:spcPts val="0"/>
              </a:spcBef>
              <a:spcAft>
                <a:spcPts val="0"/>
              </a:spcAft>
              <a:buSzPts val="600"/>
              <a:buNone/>
              <a:defRPr sz="800" b="0" i="0" u="none" strike="noStrike" cap="none">
                <a:latin typeface="Calibri"/>
                <a:ea typeface="Calibri"/>
                <a:cs typeface="Calibri"/>
                <a:sym typeface="Calibri"/>
              </a:defRPr>
            </a:lvl6pPr>
            <a:lvl7pPr marL="3200400" marR="0" lvl="6" indent="-228600" algn="l" rtl="0">
              <a:spcBef>
                <a:spcPts val="0"/>
              </a:spcBef>
              <a:spcAft>
                <a:spcPts val="0"/>
              </a:spcAft>
              <a:buSzPts val="600"/>
              <a:buNone/>
              <a:defRPr sz="800" b="0" i="0" u="none" strike="noStrike" cap="none">
                <a:latin typeface="Calibri"/>
                <a:ea typeface="Calibri"/>
                <a:cs typeface="Calibri"/>
                <a:sym typeface="Calibri"/>
              </a:defRPr>
            </a:lvl7pPr>
            <a:lvl8pPr marL="3657600" marR="0" lvl="7" indent="-228600" algn="l" rtl="0">
              <a:spcBef>
                <a:spcPts val="0"/>
              </a:spcBef>
              <a:spcAft>
                <a:spcPts val="0"/>
              </a:spcAft>
              <a:buSzPts val="600"/>
              <a:buNone/>
              <a:defRPr sz="800" b="0" i="0" u="none" strike="noStrike" cap="none">
                <a:latin typeface="Calibri"/>
                <a:ea typeface="Calibri"/>
                <a:cs typeface="Calibri"/>
                <a:sym typeface="Calibri"/>
              </a:defRPr>
            </a:lvl8pPr>
            <a:lvl9pPr marL="4114800" marR="0" lvl="8" indent="-228600" algn="l" rtl="0">
              <a:spcBef>
                <a:spcPts val="0"/>
              </a:spcBef>
              <a:spcAft>
                <a:spcPts val="0"/>
              </a:spcAft>
              <a:buSzPts val="600"/>
              <a:buNone/>
              <a:defRPr sz="800" b="0" i="0" u="none" strike="noStrike" cap="none">
                <a:latin typeface="Calibri"/>
                <a:ea typeface="Calibri"/>
                <a:cs typeface="Calibri"/>
                <a:sym typeface="Calibri"/>
              </a:defRPr>
            </a:lvl9pPr>
          </a:lstStyle>
          <a:p>
            <a:endParaRPr/>
          </a:p>
        </p:txBody>
      </p:sp>
      <p:sp>
        <p:nvSpPr>
          <p:cNvPr id="95" name="Google Shape;95;p19"/>
          <p:cNvSpPr txBox="1">
            <a:spLocks noGrp="1"/>
          </p:cNvSpPr>
          <p:nvPr>
            <p:ph type="ftr" idx="11"/>
          </p:nvPr>
        </p:nvSpPr>
        <p:spPr>
          <a:xfrm>
            <a:off x="7695714" y="4852635"/>
            <a:ext cx="1001045" cy="135157"/>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600"/>
              <a:buNone/>
              <a:defRPr sz="700" b="0" i="0">
                <a:solidFill>
                  <a:schemeClr val="dk1"/>
                </a:solidFill>
                <a:latin typeface="Avenir"/>
                <a:ea typeface="Avenir"/>
                <a:cs typeface="Avenir"/>
                <a:sym typeface="Avenir"/>
              </a:defRPr>
            </a:lvl1pPr>
            <a:lvl2pPr marR="0" lvl="1" algn="l" rtl="0">
              <a:spcBef>
                <a:spcPts val="0"/>
              </a:spcBef>
              <a:spcAft>
                <a:spcPts val="0"/>
              </a:spcAft>
              <a:buSzPts val="600"/>
              <a:buNone/>
              <a:defRPr sz="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600"/>
              <a:buNone/>
              <a:defRPr sz="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600"/>
              <a:buNone/>
              <a:defRPr sz="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600"/>
              <a:buNone/>
              <a:defRPr sz="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600"/>
              <a:buNone/>
              <a:defRPr sz="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600"/>
              <a:buNone/>
              <a:defRPr sz="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600"/>
              <a:buNone/>
              <a:defRPr sz="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600"/>
              <a:buNone/>
              <a:defRPr sz="800" b="0" i="0" u="none" strike="noStrike" cap="none">
                <a:solidFill>
                  <a:schemeClr val="dk1"/>
                </a:solidFill>
                <a:latin typeface="Calibri"/>
                <a:ea typeface="Calibri"/>
                <a:cs typeface="Calibri"/>
                <a:sym typeface="Calibri"/>
              </a:defRPr>
            </a:lvl9pPr>
          </a:lstStyle>
          <a:p>
            <a:endParaRPr/>
          </a:p>
        </p:txBody>
      </p:sp>
      <p:sp>
        <p:nvSpPr>
          <p:cNvPr id="96" name="Google Shape;96;p19"/>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600"/>
              <a:buNone/>
              <a:defRPr sz="800">
                <a:solidFill>
                  <a:srgbClr val="888888"/>
                </a:solidFill>
                <a:latin typeface="Calibri"/>
                <a:ea typeface="Calibri"/>
                <a:cs typeface="Calibri"/>
                <a:sym typeface="Calibri"/>
              </a:defRPr>
            </a:lvl1pPr>
            <a:lvl2pPr marR="0" lvl="1" algn="l" rtl="0">
              <a:spcBef>
                <a:spcPts val="0"/>
              </a:spcBef>
              <a:spcAft>
                <a:spcPts val="0"/>
              </a:spcAft>
              <a:buSzPts val="600"/>
              <a:buNone/>
              <a:defRPr sz="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600"/>
              <a:buNone/>
              <a:defRPr sz="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600"/>
              <a:buNone/>
              <a:defRPr sz="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600"/>
              <a:buNone/>
              <a:defRPr sz="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600"/>
              <a:buNone/>
              <a:defRPr sz="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600"/>
              <a:buNone/>
              <a:defRPr sz="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600"/>
              <a:buNone/>
              <a:defRPr sz="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600"/>
              <a:buNone/>
              <a:defRPr sz="800" b="0" i="0" u="none" strike="noStrike" cap="none">
                <a:solidFill>
                  <a:schemeClr val="dk1"/>
                </a:solidFill>
                <a:latin typeface="Calibri"/>
                <a:ea typeface="Calibri"/>
                <a:cs typeface="Calibri"/>
                <a:sym typeface="Calibri"/>
              </a:defRPr>
            </a:lvl9pPr>
          </a:lstStyle>
          <a:p>
            <a:endParaRPr/>
          </a:p>
        </p:txBody>
      </p:sp>
      <p:sp>
        <p:nvSpPr>
          <p:cNvPr id="97" name="Google Shape;97;p19"/>
          <p:cNvSpPr txBox="1">
            <a:spLocks noGrp="1"/>
          </p:cNvSpPr>
          <p:nvPr>
            <p:ph type="sldNum" idx="12"/>
          </p:nvPr>
        </p:nvSpPr>
        <p:spPr>
          <a:xfrm>
            <a:off x="8791909" y="4852635"/>
            <a:ext cx="204772" cy="135157"/>
          </a:xfrm>
          <a:prstGeom prst="rect">
            <a:avLst/>
          </a:prstGeom>
          <a:noFill/>
          <a:ln>
            <a:noFill/>
          </a:ln>
        </p:spPr>
        <p:txBody>
          <a:bodyPr spcFirstLastPara="1" wrap="square" lIns="0" tIns="0" rIns="0" bIns="0" anchor="t" anchorCtr="0">
            <a:spAutoFit/>
          </a:bodyPr>
          <a:lstStyle>
            <a:lvl1pPr marL="12700" marR="0" lvl="0" indent="0" algn="l" rtl="0">
              <a:lnSpc>
                <a:spcPct val="100000"/>
              </a:lnSpc>
              <a:spcBef>
                <a:spcPts val="0"/>
              </a:spcBef>
              <a:buNone/>
              <a:defRPr sz="700" b="0" i="0" u="none">
                <a:solidFill>
                  <a:schemeClr val="dk1"/>
                </a:solidFill>
                <a:latin typeface="Avenir"/>
                <a:ea typeface="Avenir"/>
                <a:cs typeface="Avenir"/>
                <a:sym typeface="Avenir"/>
              </a:defRPr>
            </a:lvl1pPr>
            <a:lvl2pPr marL="12700" marR="0" lvl="1" indent="0" algn="l" rtl="0">
              <a:lnSpc>
                <a:spcPct val="100000"/>
              </a:lnSpc>
              <a:spcBef>
                <a:spcPts val="0"/>
              </a:spcBef>
              <a:buNone/>
              <a:defRPr sz="700" b="0" i="0" u="none">
                <a:solidFill>
                  <a:schemeClr val="dk1"/>
                </a:solidFill>
                <a:latin typeface="Avenir"/>
                <a:ea typeface="Avenir"/>
                <a:cs typeface="Avenir"/>
                <a:sym typeface="Avenir"/>
              </a:defRPr>
            </a:lvl2pPr>
            <a:lvl3pPr marL="12700" marR="0" lvl="2" indent="0" algn="l" rtl="0">
              <a:lnSpc>
                <a:spcPct val="100000"/>
              </a:lnSpc>
              <a:spcBef>
                <a:spcPts val="0"/>
              </a:spcBef>
              <a:buNone/>
              <a:defRPr sz="700" b="0" i="0" u="none">
                <a:solidFill>
                  <a:schemeClr val="dk1"/>
                </a:solidFill>
                <a:latin typeface="Avenir"/>
                <a:ea typeface="Avenir"/>
                <a:cs typeface="Avenir"/>
                <a:sym typeface="Avenir"/>
              </a:defRPr>
            </a:lvl3pPr>
            <a:lvl4pPr marL="12700" marR="0" lvl="3" indent="0" algn="l" rtl="0">
              <a:lnSpc>
                <a:spcPct val="100000"/>
              </a:lnSpc>
              <a:spcBef>
                <a:spcPts val="0"/>
              </a:spcBef>
              <a:buNone/>
              <a:defRPr sz="700" b="0" i="0" u="none">
                <a:solidFill>
                  <a:schemeClr val="dk1"/>
                </a:solidFill>
                <a:latin typeface="Avenir"/>
                <a:ea typeface="Avenir"/>
                <a:cs typeface="Avenir"/>
                <a:sym typeface="Avenir"/>
              </a:defRPr>
            </a:lvl4pPr>
            <a:lvl5pPr marL="12700" marR="0" lvl="4" indent="0" algn="l" rtl="0">
              <a:lnSpc>
                <a:spcPct val="100000"/>
              </a:lnSpc>
              <a:spcBef>
                <a:spcPts val="0"/>
              </a:spcBef>
              <a:buNone/>
              <a:defRPr sz="700" b="0" i="0" u="none">
                <a:solidFill>
                  <a:schemeClr val="dk1"/>
                </a:solidFill>
                <a:latin typeface="Avenir"/>
                <a:ea typeface="Avenir"/>
                <a:cs typeface="Avenir"/>
                <a:sym typeface="Avenir"/>
              </a:defRPr>
            </a:lvl5pPr>
            <a:lvl6pPr marL="12700" marR="0" lvl="5" indent="0" algn="l" rtl="0">
              <a:lnSpc>
                <a:spcPct val="100000"/>
              </a:lnSpc>
              <a:spcBef>
                <a:spcPts val="0"/>
              </a:spcBef>
              <a:buNone/>
              <a:defRPr sz="700" b="0" i="0" u="none">
                <a:solidFill>
                  <a:schemeClr val="dk1"/>
                </a:solidFill>
                <a:latin typeface="Avenir"/>
                <a:ea typeface="Avenir"/>
                <a:cs typeface="Avenir"/>
                <a:sym typeface="Avenir"/>
              </a:defRPr>
            </a:lvl6pPr>
            <a:lvl7pPr marL="12700" marR="0" lvl="6" indent="0" algn="l" rtl="0">
              <a:lnSpc>
                <a:spcPct val="100000"/>
              </a:lnSpc>
              <a:spcBef>
                <a:spcPts val="0"/>
              </a:spcBef>
              <a:buNone/>
              <a:defRPr sz="700" b="0" i="0" u="none">
                <a:solidFill>
                  <a:schemeClr val="dk1"/>
                </a:solidFill>
                <a:latin typeface="Avenir"/>
                <a:ea typeface="Avenir"/>
                <a:cs typeface="Avenir"/>
                <a:sym typeface="Avenir"/>
              </a:defRPr>
            </a:lvl7pPr>
            <a:lvl8pPr marL="12700" marR="0" lvl="7" indent="0" algn="l" rtl="0">
              <a:lnSpc>
                <a:spcPct val="100000"/>
              </a:lnSpc>
              <a:spcBef>
                <a:spcPts val="0"/>
              </a:spcBef>
              <a:buNone/>
              <a:defRPr sz="700" b="0" i="0" u="none">
                <a:solidFill>
                  <a:schemeClr val="dk1"/>
                </a:solidFill>
                <a:latin typeface="Avenir"/>
                <a:ea typeface="Avenir"/>
                <a:cs typeface="Avenir"/>
                <a:sym typeface="Avenir"/>
              </a:defRPr>
            </a:lvl8pPr>
            <a:lvl9pPr marL="12700" marR="0" lvl="8" indent="0" algn="l" rtl="0">
              <a:lnSpc>
                <a:spcPct val="100000"/>
              </a:lnSpc>
              <a:spcBef>
                <a:spcPts val="0"/>
              </a:spcBef>
              <a:buNone/>
              <a:defRPr sz="700" b="0" i="0" u="none">
                <a:solidFill>
                  <a:schemeClr val="dk1"/>
                </a:solidFill>
                <a:latin typeface="Avenir"/>
                <a:ea typeface="Avenir"/>
                <a:cs typeface="Avenir"/>
                <a:sym typeface="Avenir"/>
              </a:defRPr>
            </a:lvl9pPr>
          </a:lstStyle>
          <a:p>
            <a:pPr marL="1270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leanin.org/allyship-2session-moderator-guide"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leanin.org/allyship-presentation-2x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video" Target="https://www.youtube.com/embed/EJW3wjy9gSI?feature=oembed" TargetMode="External"/><Relationship Id="rId5" Type="http://schemas.openxmlformats.org/officeDocument/2006/relationships/image" Target="../media/image10.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video" Target="https://www.youtube.com/embed/g5gZ3PHYU3U?feature=oembed" TargetMode="External"/><Relationship Id="rId5" Type="http://schemas.openxmlformats.org/officeDocument/2006/relationships/image" Target="../media/image17.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5.xml"/><Relationship Id="rId1" Type="http://schemas.openxmlformats.org/officeDocument/2006/relationships/video" Target="https://www.youtube.com/embed/f3f_pHYo2rM?feature=oembed" TargetMode="External"/><Relationship Id="rId5" Type="http://schemas.openxmlformats.org/officeDocument/2006/relationships/image" Target="../media/image2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7.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3.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6.xml"/><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notesSlide" Target="../notesSlides/notesSlide77.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slide" Target="slide82.xml"/><Relationship Id="rId4" Type="http://schemas.openxmlformats.org/officeDocument/2006/relationships/slide" Target="slide77.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leanin.org/"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womenintheworkplace.com/"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80.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1.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2.xml"/><Relationship Id="rId1" Type="http://schemas.openxmlformats.org/officeDocument/2006/relationships/slideLayout" Target="../slideLayouts/slideLayout17.xml"/><Relationship Id="rId6" Type="http://schemas.openxmlformats.org/officeDocument/2006/relationships/slide" Target="slide82.xml"/><Relationship Id="rId5" Type="http://schemas.openxmlformats.org/officeDocument/2006/relationships/slide" Target="slide77.xml"/><Relationship Id="rId4" Type="http://schemas.openxmlformats.org/officeDocument/2006/relationships/slide" Target="slide87.xml"/></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85.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6.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7.xml"/><Relationship Id="rId1" Type="http://schemas.openxmlformats.org/officeDocument/2006/relationships/slideLayout" Target="../slideLayouts/slideLayout17.xml"/><Relationship Id="rId6" Type="http://schemas.openxmlformats.org/officeDocument/2006/relationships/slide" Target="slide82.xml"/><Relationship Id="rId5" Type="http://schemas.openxmlformats.org/officeDocument/2006/relationships/slide" Target="slide77.xml"/><Relationship Id="rId4" Type="http://schemas.openxmlformats.org/officeDocument/2006/relationships/slide" Target="slide87.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leanin.org/"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90.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1.xml"/><Relationship Id="rId1" Type="http://schemas.openxmlformats.org/officeDocument/2006/relationships/slideLayout" Target="../slideLayouts/slideLayout13.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rgbClr val="0E4D48"/>
        </a:solidFill>
        <a:effectLst/>
      </p:bgPr>
    </p:bg>
    <p:spTree>
      <p:nvGrpSpPr>
        <p:cNvPr id="1" name="Shape 143"/>
        <p:cNvGrpSpPr/>
        <p:nvPr/>
      </p:nvGrpSpPr>
      <p:grpSpPr>
        <a:xfrm>
          <a:off x="0" y="0"/>
          <a:ext cx="0" cy="0"/>
          <a:chOff x="0" y="0"/>
          <a:chExt cx="0" cy="0"/>
        </a:xfrm>
      </p:grpSpPr>
      <p:sp>
        <p:nvSpPr>
          <p:cNvPr id="144" name="Google Shape;144;p25"/>
          <p:cNvSpPr txBox="1"/>
          <p:nvPr/>
        </p:nvSpPr>
        <p:spPr>
          <a:xfrm>
            <a:off x="3831975" y="865975"/>
            <a:ext cx="4561800" cy="358248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dirty="0">
                <a:solidFill>
                  <a:schemeClr val="lt1"/>
                </a:solidFill>
                <a:latin typeface="Avenir"/>
                <a:ea typeface="Avenir"/>
                <a:cs typeface="Avenir"/>
                <a:sym typeface="Avenir"/>
              </a:rPr>
              <a:t>If you’re not able to run the workshop in a half-day, 4-hour workshop, you can run it in two, 2-hour workshops. You can space the two workshops out however it fits participants’ schedules–ideally between one day and one week apart. </a:t>
            </a:r>
            <a:endParaRPr sz="1600" dirty="0">
              <a:solidFill>
                <a:schemeClr val="lt1"/>
              </a:solidFill>
              <a:latin typeface="Avenir"/>
              <a:ea typeface="Avenir"/>
              <a:cs typeface="Avenir"/>
              <a:sym typeface="Avenir"/>
            </a:endParaRPr>
          </a:p>
          <a:p>
            <a:pPr marL="0" lvl="0" indent="0" algn="l" rtl="0">
              <a:lnSpc>
                <a:spcPct val="115000"/>
              </a:lnSpc>
              <a:spcBef>
                <a:spcPts val="0"/>
              </a:spcBef>
              <a:spcAft>
                <a:spcPts val="0"/>
              </a:spcAft>
              <a:buNone/>
            </a:pPr>
            <a:endParaRPr sz="1600" dirty="0">
              <a:solidFill>
                <a:schemeClr val="lt1"/>
              </a:solidFill>
              <a:latin typeface="Avenir"/>
              <a:ea typeface="Avenir"/>
              <a:cs typeface="Avenir"/>
              <a:sym typeface="Avenir"/>
            </a:endParaRPr>
          </a:p>
          <a:p>
            <a:pPr marL="0" lvl="0" indent="0" algn="l" rtl="0">
              <a:lnSpc>
                <a:spcPct val="115000"/>
              </a:lnSpc>
              <a:spcBef>
                <a:spcPts val="0"/>
              </a:spcBef>
              <a:spcAft>
                <a:spcPts val="0"/>
              </a:spcAft>
              <a:buClr>
                <a:schemeClr val="dk1"/>
              </a:buClr>
              <a:buSzPts val="1100"/>
              <a:buFont typeface="Arial"/>
              <a:buNone/>
            </a:pPr>
            <a:r>
              <a:rPr lang="en" sz="1600" dirty="0">
                <a:solidFill>
                  <a:schemeClr val="lt1"/>
                </a:solidFill>
                <a:latin typeface="Avenir"/>
                <a:ea typeface="Avenir"/>
                <a:cs typeface="Avenir"/>
                <a:sym typeface="Avenir"/>
              </a:rPr>
              <a:t>If you’re doing this, be sure to use the following materials, specifically designed for two, 2-hour workshops. </a:t>
            </a:r>
            <a:endParaRPr sz="1600" dirty="0">
              <a:solidFill>
                <a:schemeClr val="lt1"/>
              </a:solidFill>
              <a:latin typeface="Avenir"/>
              <a:ea typeface="Avenir"/>
              <a:cs typeface="Avenir"/>
              <a:sym typeface="Avenir"/>
            </a:endParaRPr>
          </a:p>
          <a:p>
            <a:pPr marL="365760" lvl="0" indent="-238759" algn="l" rtl="0">
              <a:lnSpc>
                <a:spcPct val="115000"/>
              </a:lnSpc>
              <a:spcBef>
                <a:spcPts val="0"/>
              </a:spcBef>
              <a:spcAft>
                <a:spcPts val="0"/>
              </a:spcAft>
              <a:buClr>
                <a:srgbClr val="FFFFFF"/>
              </a:buClr>
              <a:buSzPts val="1600"/>
              <a:buFont typeface="Avenir"/>
              <a:buChar char="●"/>
            </a:pPr>
            <a:r>
              <a:rPr lang="en" sz="1600" u="sng" dirty="0">
                <a:solidFill>
                  <a:srgbClr val="FFFFFF"/>
                </a:solidFill>
                <a:latin typeface="Avenir"/>
                <a:ea typeface="Avenir"/>
                <a:cs typeface="Avenir"/>
                <a:sym typeface="Avenir"/>
                <a:hlinkClick r:id="rId3">
                  <a:extLst>
                    <a:ext uri="{A12FA001-AC4F-418D-AE19-62706E023703}">
                      <ahyp:hlinkClr xmlns:ahyp="http://schemas.microsoft.com/office/drawing/2018/hyperlinkcolor" val="tx"/>
                    </a:ext>
                  </a:extLst>
                </a:hlinkClick>
              </a:rPr>
              <a:t>Two, 2-Hour Moderator Guide</a:t>
            </a:r>
            <a:r>
              <a:rPr lang="en" sz="1600" dirty="0">
                <a:solidFill>
                  <a:srgbClr val="FFFFFF"/>
                </a:solidFill>
                <a:latin typeface="Avenir"/>
                <a:ea typeface="Avenir"/>
                <a:cs typeface="Avenir"/>
                <a:sym typeface="Avenir"/>
              </a:rPr>
              <a:t> </a:t>
            </a:r>
            <a:endParaRPr sz="1600" dirty="0">
              <a:solidFill>
                <a:srgbClr val="FFFFFF"/>
              </a:solidFill>
              <a:latin typeface="Avenir"/>
              <a:ea typeface="Avenir"/>
              <a:cs typeface="Avenir"/>
              <a:sym typeface="Avenir"/>
            </a:endParaRPr>
          </a:p>
          <a:p>
            <a:pPr marL="365760" lvl="0" indent="-238759" algn="l" rtl="0">
              <a:lnSpc>
                <a:spcPct val="115000"/>
              </a:lnSpc>
              <a:spcBef>
                <a:spcPts val="0"/>
              </a:spcBef>
              <a:spcAft>
                <a:spcPts val="0"/>
              </a:spcAft>
              <a:buClr>
                <a:srgbClr val="FFFFFF"/>
              </a:buClr>
              <a:buSzPts val="1600"/>
              <a:buFont typeface="Avenir"/>
              <a:buChar char="●"/>
            </a:pPr>
            <a:r>
              <a:rPr lang="en" sz="1600" u="sng" dirty="0">
                <a:solidFill>
                  <a:srgbClr val="FFFFFF"/>
                </a:solidFill>
                <a:latin typeface="Avenir"/>
                <a:ea typeface="Avenir"/>
                <a:cs typeface="Avenir"/>
                <a:sym typeface="Avenir"/>
                <a:hlinkClick r:id="rId4">
                  <a:extLst>
                    <a:ext uri="{A12FA001-AC4F-418D-AE19-62706E023703}">
                      <ahyp:hlinkClr xmlns:ahyp="http://schemas.microsoft.com/office/drawing/2018/hyperlinkcolor" val="tx"/>
                    </a:ext>
                  </a:extLst>
                </a:hlinkClick>
              </a:rPr>
              <a:t>Two, 2-Hour Workshop Presentation</a:t>
            </a:r>
            <a:endParaRPr sz="2000" u="sng" dirty="0">
              <a:solidFill>
                <a:srgbClr val="FFFFFF"/>
              </a:solidFill>
              <a:latin typeface="Avenir"/>
              <a:ea typeface="Avenir"/>
              <a:cs typeface="Avenir"/>
              <a:sym typeface="Avenir"/>
            </a:endParaRPr>
          </a:p>
        </p:txBody>
      </p:sp>
      <p:sp>
        <p:nvSpPr>
          <p:cNvPr id="145" name="Google Shape;145;p25"/>
          <p:cNvSpPr txBox="1"/>
          <p:nvPr/>
        </p:nvSpPr>
        <p:spPr>
          <a:xfrm>
            <a:off x="353550" y="1870350"/>
            <a:ext cx="27030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solidFill>
                  <a:schemeClr val="lt1"/>
                </a:solidFill>
                <a:latin typeface="Oswald"/>
                <a:ea typeface="Oswald"/>
                <a:cs typeface="Oswald"/>
                <a:sym typeface="Oswald"/>
              </a:rPr>
              <a:t>A note before you get started</a:t>
            </a:r>
            <a:endParaRPr sz="3200">
              <a:solidFill>
                <a:schemeClr val="lt1"/>
              </a:solidFill>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DF3E9"/>
        </a:solidFill>
        <a:effectLst/>
      </p:bgPr>
    </p:bg>
    <p:spTree>
      <p:nvGrpSpPr>
        <p:cNvPr id="1" name="Shape 367"/>
        <p:cNvGrpSpPr/>
        <p:nvPr/>
      </p:nvGrpSpPr>
      <p:grpSpPr>
        <a:xfrm>
          <a:off x="0" y="0"/>
          <a:ext cx="0" cy="0"/>
          <a:chOff x="0" y="0"/>
          <a:chExt cx="0" cy="0"/>
        </a:xfrm>
      </p:grpSpPr>
      <p:sp>
        <p:nvSpPr>
          <p:cNvPr id="368" name="Google Shape;368;p34"/>
          <p:cNvSpPr txBox="1">
            <a:spLocks noGrp="1"/>
          </p:cNvSpPr>
          <p:nvPr>
            <p:ph type="title"/>
          </p:nvPr>
        </p:nvSpPr>
        <p:spPr>
          <a:xfrm>
            <a:off x="708598" y="477198"/>
            <a:ext cx="6674700" cy="930000"/>
          </a:xfrm>
          <a:prstGeom prst="rect">
            <a:avLst/>
          </a:prstGeom>
          <a:noFill/>
          <a:ln>
            <a:noFill/>
          </a:ln>
        </p:spPr>
        <p:txBody>
          <a:bodyPr spcFirstLastPara="1" wrap="square" lIns="0" tIns="5475" rIns="0" bIns="0" anchor="t" anchorCtr="0">
            <a:spAutoFit/>
          </a:bodyPr>
          <a:lstStyle/>
          <a:p>
            <a:pPr marL="0" marR="0" lvl="0" indent="0" algn="l" rtl="0">
              <a:lnSpc>
                <a:spcPct val="100200"/>
              </a:lnSpc>
              <a:spcBef>
                <a:spcPts val="0"/>
              </a:spcBef>
              <a:spcAft>
                <a:spcPts val="0"/>
              </a:spcAft>
              <a:buNone/>
            </a:pPr>
            <a:r>
              <a:rPr lang="en" sz="3000" b="0">
                <a:solidFill>
                  <a:srgbClr val="000000"/>
                </a:solidFill>
                <a:latin typeface="Oswald"/>
                <a:ea typeface="Oswald"/>
                <a:cs typeface="Oswald"/>
                <a:sym typeface="Oswald"/>
              </a:rPr>
              <a:t>How to be an ally at work to people with a broad range of traditionally marginalized identities</a:t>
            </a:r>
            <a:endParaRPr sz="3000">
              <a:latin typeface="Oswald"/>
              <a:ea typeface="Oswald"/>
              <a:cs typeface="Oswald"/>
              <a:sym typeface="Oswald"/>
            </a:endParaRPr>
          </a:p>
        </p:txBody>
      </p:sp>
      <p:sp>
        <p:nvSpPr>
          <p:cNvPr id="369" name="Google Shape;369;p34"/>
          <p:cNvSpPr/>
          <p:nvPr/>
        </p:nvSpPr>
        <p:spPr>
          <a:xfrm>
            <a:off x="714375" y="1791893"/>
            <a:ext cx="429054" cy="0"/>
          </a:xfrm>
          <a:custGeom>
            <a:avLst/>
            <a:gdLst/>
            <a:ahLst/>
            <a:cxnLst/>
            <a:rect l="l" t="t" r="r" b="b"/>
            <a:pathLst>
              <a:path w="942975" h="120000" extrusionOk="0">
                <a:moveTo>
                  <a:pt x="0" y="0"/>
                </a:moveTo>
                <a:lnTo>
                  <a:pt x="942379" y="0"/>
                </a:lnTo>
              </a:path>
            </a:pathLst>
          </a:custGeom>
          <a:noFill/>
          <a:ln w="62825" cap="flat" cmpd="sng">
            <a:solidFill>
              <a:srgbClr val="DE6E4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pic>
        <p:nvPicPr>
          <p:cNvPr id="370" name="Google Shape;370;p34"/>
          <p:cNvPicPr preferRelativeResize="0"/>
          <p:nvPr/>
        </p:nvPicPr>
        <p:blipFill rotWithShape="1">
          <a:blip r:embed="rId3">
            <a:alphaModFix/>
          </a:blip>
          <a:srcRect/>
          <a:stretch/>
        </p:blipFill>
        <p:spPr>
          <a:xfrm>
            <a:off x="3935450" y="1317799"/>
            <a:ext cx="3894997" cy="3195661"/>
          </a:xfrm>
          <a:prstGeom prst="rect">
            <a:avLst/>
          </a:prstGeom>
          <a:noFill/>
          <a:ln>
            <a:noFill/>
          </a:ln>
        </p:spPr>
      </p:pic>
      <p:sp>
        <p:nvSpPr>
          <p:cNvPr id="371" name="Google Shape;371;p34"/>
          <p:cNvSpPr txBox="1"/>
          <p:nvPr/>
        </p:nvSpPr>
        <p:spPr>
          <a:xfrm>
            <a:off x="708598" y="1829358"/>
            <a:ext cx="3484500" cy="2684100"/>
          </a:xfrm>
          <a:prstGeom prst="rect">
            <a:avLst/>
          </a:prstGeom>
          <a:noFill/>
          <a:ln>
            <a:noFill/>
          </a:ln>
        </p:spPr>
        <p:txBody>
          <a:bodyPr spcFirstLastPara="1" wrap="square" lIns="0" tIns="110900" rIns="0" bIns="0" anchor="t" anchorCtr="0">
            <a:spAutoFit/>
          </a:bodyPr>
          <a:lstStyle/>
          <a:p>
            <a:pPr marL="0" marR="0" lvl="0" indent="0" algn="l" rtl="0">
              <a:lnSpc>
                <a:spcPct val="100000"/>
              </a:lnSpc>
              <a:spcBef>
                <a:spcPts val="0"/>
              </a:spcBef>
              <a:spcAft>
                <a:spcPts val="0"/>
              </a:spcAft>
              <a:buNone/>
            </a:pPr>
            <a:r>
              <a:rPr lang="en" sz="1700">
                <a:latin typeface="Avenir"/>
                <a:ea typeface="Avenir"/>
                <a:cs typeface="Avenir"/>
                <a:sym typeface="Avenir"/>
              </a:rPr>
              <a:t>Centered on the experiences of:</a:t>
            </a:r>
            <a:endParaRPr sz="1700">
              <a:latin typeface="Avenir"/>
              <a:ea typeface="Avenir"/>
              <a:cs typeface="Avenir"/>
              <a:sym typeface="Avenir"/>
            </a:endParaRPr>
          </a:p>
          <a:p>
            <a:pPr marL="457200" marR="0" lvl="0" indent="-222250" algn="l" rtl="0">
              <a:lnSpc>
                <a:spcPct val="100000"/>
              </a:lnSpc>
              <a:spcBef>
                <a:spcPts val="800"/>
              </a:spcBef>
              <a:spcAft>
                <a:spcPts val="0"/>
              </a:spcAft>
              <a:buSzPts val="1700"/>
              <a:buFont typeface="Avenir"/>
              <a:buChar char="•"/>
            </a:pPr>
            <a:r>
              <a:rPr lang="en" sz="1700">
                <a:latin typeface="Avenir"/>
                <a:ea typeface="Avenir"/>
                <a:cs typeface="Avenir"/>
                <a:sym typeface="Avenir"/>
              </a:rPr>
              <a:t>The LGBTQ+ community</a:t>
            </a:r>
            <a:endParaRPr sz="1700">
              <a:latin typeface="Avenir"/>
              <a:ea typeface="Avenir"/>
              <a:cs typeface="Avenir"/>
              <a:sym typeface="Avenir"/>
            </a:endParaRPr>
          </a:p>
          <a:p>
            <a:pPr marL="457200" marR="0" lvl="0" indent="-222250" algn="l" rtl="0">
              <a:lnSpc>
                <a:spcPct val="100000"/>
              </a:lnSpc>
              <a:spcBef>
                <a:spcPts val="500"/>
              </a:spcBef>
              <a:spcAft>
                <a:spcPts val="0"/>
              </a:spcAft>
              <a:buSzPts val="1700"/>
              <a:buFont typeface="Avenir"/>
              <a:buChar char="•"/>
            </a:pPr>
            <a:r>
              <a:rPr lang="en" sz="1700">
                <a:latin typeface="Avenir"/>
                <a:ea typeface="Avenir"/>
                <a:cs typeface="Avenir"/>
                <a:sym typeface="Avenir"/>
              </a:rPr>
              <a:t>People with disabilities</a:t>
            </a:r>
            <a:endParaRPr sz="1700">
              <a:latin typeface="Avenir"/>
              <a:ea typeface="Avenir"/>
              <a:cs typeface="Avenir"/>
              <a:sym typeface="Avenir"/>
            </a:endParaRPr>
          </a:p>
          <a:p>
            <a:pPr marL="457200" marR="0" lvl="0" indent="-222250" algn="l" rtl="0">
              <a:lnSpc>
                <a:spcPct val="100000"/>
              </a:lnSpc>
              <a:spcBef>
                <a:spcPts val="500"/>
              </a:spcBef>
              <a:spcAft>
                <a:spcPts val="0"/>
              </a:spcAft>
              <a:buSzPts val="1700"/>
              <a:buFont typeface="Avenir"/>
              <a:buChar char="•"/>
            </a:pPr>
            <a:r>
              <a:rPr lang="en" sz="1700">
                <a:latin typeface="Avenir"/>
                <a:ea typeface="Avenir"/>
                <a:cs typeface="Avenir"/>
                <a:sym typeface="Avenir"/>
              </a:rPr>
              <a:t>People of color</a:t>
            </a:r>
            <a:endParaRPr sz="1700">
              <a:latin typeface="Avenir"/>
              <a:ea typeface="Avenir"/>
              <a:cs typeface="Avenir"/>
              <a:sym typeface="Avenir"/>
            </a:endParaRPr>
          </a:p>
          <a:p>
            <a:pPr marL="457200" marR="0" lvl="0" indent="-222250" algn="l" rtl="0">
              <a:lnSpc>
                <a:spcPct val="100000"/>
              </a:lnSpc>
              <a:spcBef>
                <a:spcPts val="500"/>
              </a:spcBef>
              <a:spcAft>
                <a:spcPts val="0"/>
              </a:spcAft>
              <a:buSzPts val="1700"/>
              <a:buFont typeface="Avenir"/>
              <a:buChar char="•"/>
            </a:pPr>
            <a:r>
              <a:rPr lang="en" sz="1700">
                <a:latin typeface="Avenir"/>
                <a:ea typeface="Avenir"/>
                <a:cs typeface="Avenir"/>
                <a:sym typeface="Avenir"/>
              </a:rPr>
              <a:t>Women</a:t>
            </a:r>
            <a:endParaRPr sz="1700">
              <a:latin typeface="Avenir"/>
              <a:ea typeface="Avenir"/>
              <a:cs typeface="Avenir"/>
              <a:sym typeface="Avenir"/>
            </a:endParaRPr>
          </a:p>
          <a:p>
            <a:pPr marL="0" marR="0" lvl="0" indent="0" algn="l" rtl="0">
              <a:lnSpc>
                <a:spcPct val="100000"/>
              </a:lnSpc>
              <a:spcBef>
                <a:spcPts val="0"/>
              </a:spcBef>
              <a:spcAft>
                <a:spcPts val="0"/>
              </a:spcAft>
              <a:buNone/>
            </a:pPr>
            <a:endParaRPr sz="2700">
              <a:latin typeface="Avenir"/>
              <a:ea typeface="Avenir"/>
              <a:cs typeface="Avenir"/>
              <a:sym typeface="Avenir"/>
            </a:endParaRPr>
          </a:p>
          <a:p>
            <a:pPr marL="0" marR="0" lvl="0" indent="0" algn="l" rtl="0">
              <a:lnSpc>
                <a:spcPct val="111400"/>
              </a:lnSpc>
              <a:spcBef>
                <a:spcPts val="0"/>
              </a:spcBef>
              <a:spcAft>
                <a:spcPts val="0"/>
              </a:spcAft>
              <a:buNone/>
            </a:pPr>
            <a:r>
              <a:rPr lang="en" sz="1700">
                <a:latin typeface="Avenir"/>
                <a:ea typeface="Avenir"/>
                <a:cs typeface="Avenir"/>
                <a:sym typeface="Avenir"/>
              </a:rPr>
              <a:t>Built in partnership with experts and  those with lived experiences</a:t>
            </a:r>
            <a:endParaRPr sz="1700">
              <a:latin typeface="Avenir"/>
              <a:ea typeface="Avenir"/>
              <a:cs typeface="Avenir"/>
              <a:sym typeface="Avenir"/>
            </a:endParaRPr>
          </a:p>
        </p:txBody>
      </p:sp>
      <p:sp>
        <p:nvSpPr>
          <p:cNvPr id="372" name="Google Shape;372;p34"/>
          <p:cNvSpPr/>
          <p:nvPr/>
        </p:nvSpPr>
        <p:spPr>
          <a:xfrm>
            <a:off x="714375" y="3820570"/>
            <a:ext cx="429054" cy="0"/>
          </a:xfrm>
          <a:custGeom>
            <a:avLst/>
            <a:gdLst/>
            <a:ahLst/>
            <a:cxnLst/>
            <a:rect l="l" t="t" r="r" b="b"/>
            <a:pathLst>
              <a:path w="942975" h="120000" extrusionOk="0">
                <a:moveTo>
                  <a:pt x="0" y="0"/>
                </a:moveTo>
                <a:lnTo>
                  <a:pt x="942379" y="0"/>
                </a:lnTo>
              </a:path>
            </a:pathLst>
          </a:custGeom>
          <a:noFill/>
          <a:ln w="62825" cap="flat" cmpd="sng">
            <a:solidFill>
              <a:srgbClr val="DE6E4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373" name="Google Shape;373;p34"/>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10</a:t>
            </a:fld>
            <a:endParaRPr sz="700">
              <a:latin typeface="Proxima Nova Semibold"/>
              <a:ea typeface="Proxima Nova Semibold"/>
              <a:cs typeface="Proxima Nova Semibold"/>
              <a:sym typeface="Proxima Nova Semibold"/>
            </a:endParaRPr>
          </a:p>
        </p:txBody>
      </p:sp>
      <p:grpSp>
        <p:nvGrpSpPr>
          <p:cNvPr id="374" name="Google Shape;374;p34"/>
          <p:cNvGrpSpPr/>
          <p:nvPr/>
        </p:nvGrpSpPr>
        <p:grpSpPr>
          <a:xfrm>
            <a:off x="167531" y="4852630"/>
            <a:ext cx="1505034" cy="174536"/>
            <a:chOff x="442904" y="4166938"/>
            <a:chExt cx="4030621" cy="467300"/>
          </a:xfrm>
        </p:grpSpPr>
        <p:pic>
          <p:nvPicPr>
            <p:cNvPr id="375" name="Google Shape;375;p34"/>
            <p:cNvPicPr preferRelativeResize="0"/>
            <p:nvPr/>
          </p:nvPicPr>
          <p:blipFill rotWithShape="1">
            <a:blip r:embed="rId4">
              <a:alphaModFix/>
            </a:blip>
            <a:srcRect/>
            <a:stretch/>
          </p:blipFill>
          <p:spPr>
            <a:xfrm>
              <a:off x="1848476" y="4166938"/>
              <a:ext cx="2625049" cy="467300"/>
            </a:xfrm>
            <a:prstGeom prst="rect">
              <a:avLst/>
            </a:prstGeom>
            <a:noFill/>
            <a:ln>
              <a:noFill/>
            </a:ln>
          </p:spPr>
        </p:pic>
        <p:grpSp>
          <p:nvGrpSpPr>
            <p:cNvPr id="376" name="Google Shape;376;p34"/>
            <p:cNvGrpSpPr/>
            <p:nvPr/>
          </p:nvGrpSpPr>
          <p:grpSpPr>
            <a:xfrm>
              <a:off x="442904" y="4326529"/>
              <a:ext cx="1033452" cy="205673"/>
              <a:chOff x="7504804" y="565304"/>
              <a:chExt cx="1033452" cy="205673"/>
            </a:xfrm>
          </p:grpSpPr>
          <p:sp>
            <p:nvSpPr>
              <p:cNvPr id="377" name="Google Shape;377;p34"/>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378" name="Google Shape;378;p34"/>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379" name="Google Shape;379;p34"/>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380" name="Google Shape;380;p34"/>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381" name="Google Shape;381;p34"/>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382" name="Google Shape;382;p34"/>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383" name="Google Shape;383;p34"/>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384" name="Google Shape;384;p34"/>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C5E4E0">
            <a:alpha val="49800"/>
          </a:srgbClr>
        </a:solidFill>
        <a:effectLst/>
      </p:bgPr>
    </p:bg>
    <p:spTree>
      <p:nvGrpSpPr>
        <p:cNvPr id="1" name="Shape 388"/>
        <p:cNvGrpSpPr/>
        <p:nvPr/>
      </p:nvGrpSpPr>
      <p:grpSpPr>
        <a:xfrm>
          <a:off x="0" y="0"/>
          <a:ext cx="0" cy="0"/>
          <a:chOff x="0" y="0"/>
          <a:chExt cx="0" cy="0"/>
        </a:xfrm>
      </p:grpSpPr>
      <p:sp>
        <p:nvSpPr>
          <p:cNvPr id="389" name="Google Shape;389;p35"/>
          <p:cNvSpPr/>
          <p:nvPr/>
        </p:nvSpPr>
        <p:spPr>
          <a:xfrm>
            <a:off x="5137169" y="0"/>
            <a:ext cx="1762660" cy="1622758"/>
          </a:xfrm>
          <a:custGeom>
            <a:avLst/>
            <a:gdLst/>
            <a:ahLst/>
            <a:cxnLst/>
            <a:rect l="l" t="t" r="r" b="b"/>
            <a:pathLst>
              <a:path w="3875405" h="3568065" extrusionOk="0">
                <a:moveTo>
                  <a:pt x="3392769" y="0"/>
                </a:moveTo>
                <a:lnTo>
                  <a:pt x="0" y="0"/>
                </a:lnTo>
                <a:lnTo>
                  <a:pt x="565090" y="3567796"/>
                </a:lnTo>
                <a:lnTo>
                  <a:pt x="3874832" y="3043592"/>
                </a:lnTo>
                <a:lnTo>
                  <a:pt x="3392769" y="0"/>
                </a:lnTo>
                <a:close/>
              </a:path>
            </a:pathLst>
          </a:custGeom>
          <a:solidFill>
            <a:srgbClr val="C5E4E0">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390" name="Google Shape;390;p35"/>
          <p:cNvSpPr/>
          <p:nvPr/>
        </p:nvSpPr>
        <p:spPr>
          <a:xfrm>
            <a:off x="5166334" y="1741051"/>
            <a:ext cx="2350407" cy="1778420"/>
          </a:xfrm>
          <a:custGeom>
            <a:avLst/>
            <a:gdLst/>
            <a:ahLst/>
            <a:cxnLst/>
            <a:rect l="l" t="t" r="r" b="b"/>
            <a:pathLst>
              <a:path w="5167630" h="3910329" extrusionOk="0">
                <a:moveTo>
                  <a:pt x="4665376" y="0"/>
                </a:moveTo>
                <a:lnTo>
                  <a:pt x="0" y="738930"/>
                </a:lnTo>
                <a:lnTo>
                  <a:pt x="502215" y="3909828"/>
                </a:lnTo>
                <a:lnTo>
                  <a:pt x="5167591" y="3170898"/>
                </a:lnTo>
                <a:lnTo>
                  <a:pt x="4665376" y="0"/>
                </a:lnTo>
                <a:close/>
              </a:path>
            </a:pathLst>
          </a:custGeom>
          <a:solidFill>
            <a:srgbClr val="C5E4E0">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391" name="Google Shape;391;p35"/>
          <p:cNvSpPr/>
          <p:nvPr/>
        </p:nvSpPr>
        <p:spPr>
          <a:xfrm>
            <a:off x="7645106" y="1114980"/>
            <a:ext cx="1498969" cy="2359194"/>
          </a:xfrm>
          <a:custGeom>
            <a:avLst/>
            <a:gdLst/>
            <a:ahLst/>
            <a:cxnLst/>
            <a:rect l="l" t="t" r="r" b="b"/>
            <a:pathLst>
              <a:path w="3295650" h="5187315" extrusionOk="0">
                <a:moveTo>
                  <a:pt x="3295484" y="0"/>
                </a:moveTo>
                <a:lnTo>
                  <a:pt x="0" y="521952"/>
                </a:lnTo>
                <a:lnTo>
                  <a:pt x="738909" y="5187318"/>
                </a:lnTo>
                <a:lnTo>
                  <a:pt x="3295484" y="4782397"/>
                </a:lnTo>
                <a:lnTo>
                  <a:pt x="3295484" y="0"/>
                </a:lnTo>
                <a:close/>
              </a:path>
            </a:pathLst>
          </a:custGeom>
          <a:solidFill>
            <a:srgbClr val="C5E4E0">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392" name="Google Shape;392;p35"/>
          <p:cNvSpPr/>
          <p:nvPr/>
        </p:nvSpPr>
        <p:spPr>
          <a:xfrm>
            <a:off x="7098692" y="0"/>
            <a:ext cx="2045414" cy="995777"/>
          </a:xfrm>
          <a:custGeom>
            <a:avLst/>
            <a:gdLst/>
            <a:ahLst/>
            <a:cxnLst/>
            <a:rect l="l" t="t" r="r" b="b"/>
            <a:pathLst>
              <a:path w="4497069" h="2189480" extrusionOk="0">
                <a:moveTo>
                  <a:pt x="4496835" y="0"/>
                </a:moveTo>
                <a:lnTo>
                  <a:pt x="0" y="0"/>
                </a:lnTo>
                <a:lnTo>
                  <a:pt x="346704" y="2188941"/>
                </a:lnTo>
                <a:lnTo>
                  <a:pt x="4496835" y="1531627"/>
                </a:lnTo>
                <a:lnTo>
                  <a:pt x="4496835" y="0"/>
                </a:lnTo>
                <a:close/>
              </a:path>
            </a:pathLst>
          </a:custGeom>
          <a:solidFill>
            <a:srgbClr val="C5E4E0">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393" name="Google Shape;393;p35"/>
          <p:cNvSpPr txBox="1"/>
          <p:nvPr/>
        </p:nvSpPr>
        <p:spPr>
          <a:xfrm>
            <a:off x="2223157" y="1899090"/>
            <a:ext cx="4697700" cy="2412600"/>
          </a:xfrm>
          <a:prstGeom prst="rect">
            <a:avLst/>
          </a:prstGeom>
          <a:noFill/>
          <a:ln>
            <a:noFill/>
          </a:ln>
        </p:spPr>
        <p:txBody>
          <a:bodyPr spcFirstLastPara="1" wrap="square" lIns="0" tIns="6925" rIns="0" bIns="0" anchor="t" anchorCtr="0">
            <a:spAutoFit/>
          </a:bodyPr>
          <a:lstStyle/>
          <a:p>
            <a:pPr marL="0" marR="0" lvl="0" indent="0" algn="ctr" rtl="0">
              <a:lnSpc>
                <a:spcPct val="100000"/>
              </a:lnSpc>
              <a:spcBef>
                <a:spcPts val="0"/>
              </a:spcBef>
              <a:spcAft>
                <a:spcPts val="0"/>
              </a:spcAft>
              <a:buNone/>
            </a:pPr>
            <a:r>
              <a:rPr lang="en" sz="2300">
                <a:latin typeface="Avenir"/>
                <a:ea typeface="Avenir"/>
                <a:cs typeface="Avenir"/>
                <a:sym typeface="Avenir"/>
              </a:rPr>
              <a:t>Glossary of terms on</a:t>
            </a:r>
            <a:endParaRPr sz="2300">
              <a:latin typeface="Avenir"/>
              <a:ea typeface="Avenir"/>
              <a:cs typeface="Avenir"/>
              <a:sym typeface="Avenir"/>
            </a:endParaRPr>
          </a:p>
          <a:p>
            <a:pPr marL="0" marR="0" lvl="0" indent="0" algn="ctr" rtl="0">
              <a:lnSpc>
                <a:spcPct val="100000"/>
              </a:lnSpc>
              <a:spcBef>
                <a:spcPts val="0"/>
              </a:spcBef>
              <a:spcAft>
                <a:spcPts val="0"/>
              </a:spcAft>
              <a:buNone/>
            </a:pPr>
            <a:r>
              <a:rPr lang="en" sz="2300" b="1">
                <a:latin typeface="Proxima Nova"/>
                <a:ea typeface="Proxima Nova"/>
                <a:cs typeface="Proxima Nova"/>
                <a:sym typeface="Proxima Nova"/>
              </a:rPr>
              <a:t>pages 232–233 </a:t>
            </a:r>
            <a:r>
              <a:rPr lang="en" sz="2300">
                <a:latin typeface="Proxima Nova"/>
                <a:ea typeface="Proxima Nova"/>
                <a:cs typeface="Proxima Nova"/>
                <a:sym typeface="Proxima Nova"/>
              </a:rPr>
              <a:t>in your workbook</a:t>
            </a:r>
            <a:endParaRPr sz="2300">
              <a:latin typeface="Proxima Nova"/>
              <a:ea typeface="Proxima Nova"/>
              <a:cs typeface="Proxima Nova"/>
              <a:sym typeface="Proxima Nova"/>
            </a:endParaRPr>
          </a:p>
          <a:p>
            <a:pPr marL="0" marR="0" lvl="0" indent="0" algn="l" rtl="0">
              <a:lnSpc>
                <a:spcPct val="100000"/>
              </a:lnSpc>
              <a:spcBef>
                <a:spcPts val="0"/>
              </a:spcBef>
              <a:spcAft>
                <a:spcPts val="0"/>
              </a:spcAft>
              <a:buNone/>
            </a:pPr>
            <a:endParaRPr sz="4100">
              <a:latin typeface="Avenir"/>
              <a:ea typeface="Avenir"/>
              <a:cs typeface="Avenir"/>
              <a:sym typeface="Avenir"/>
            </a:endParaRPr>
          </a:p>
          <a:p>
            <a:pPr marL="0" marR="0" lvl="0" indent="0" algn="ctr" rtl="0">
              <a:lnSpc>
                <a:spcPct val="100600"/>
              </a:lnSpc>
              <a:spcBef>
                <a:spcPts val="0"/>
              </a:spcBef>
              <a:spcAft>
                <a:spcPts val="0"/>
              </a:spcAft>
              <a:buNone/>
            </a:pPr>
            <a:r>
              <a:rPr lang="en" sz="2300">
                <a:latin typeface="Avenir"/>
                <a:ea typeface="Avenir"/>
                <a:cs typeface="Avenir"/>
                <a:sym typeface="Avenir"/>
              </a:rPr>
              <a:t>Message me with any questions or  issues that arise during the session  or in breakout groups</a:t>
            </a:r>
            <a:endParaRPr sz="2300">
              <a:latin typeface="Avenir"/>
              <a:ea typeface="Avenir"/>
              <a:cs typeface="Avenir"/>
              <a:sym typeface="Avenir"/>
            </a:endParaRPr>
          </a:p>
        </p:txBody>
      </p:sp>
      <p:sp>
        <p:nvSpPr>
          <p:cNvPr id="394" name="Google Shape;394;p35"/>
          <p:cNvSpPr/>
          <p:nvPr/>
        </p:nvSpPr>
        <p:spPr>
          <a:xfrm>
            <a:off x="4572000" y="1157206"/>
            <a:ext cx="0" cy="652684"/>
          </a:xfrm>
          <a:custGeom>
            <a:avLst/>
            <a:gdLst/>
            <a:ahLst/>
            <a:cxnLst/>
            <a:rect l="l" t="t" r="r" b="b"/>
            <a:pathLst>
              <a:path w="120000" h="1435100" extrusionOk="0">
                <a:moveTo>
                  <a:pt x="0" y="0"/>
                </a:moveTo>
                <a:lnTo>
                  <a:pt x="0" y="1434511"/>
                </a:lnTo>
              </a:path>
            </a:pathLst>
          </a:custGeom>
          <a:noFill/>
          <a:ln w="104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395" name="Google Shape;395;p35"/>
          <p:cNvSpPr/>
          <p:nvPr/>
        </p:nvSpPr>
        <p:spPr>
          <a:xfrm>
            <a:off x="4572000" y="2771580"/>
            <a:ext cx="0" cy="495289"/>
          </a:xfrm>
          <a:custGeom>
            <a:avLst/>
            <a:gdLst/>
            <a:ahLst/>
            <a:cxnLst/>
            <a:rect l="l" t="t" r="r" b="b"/>
            <a:pathLst>
              <a:path w="120000" h="1089025" extrusionOk="0">
                <a:moveTo>
                  <a:pt x="0" y="0"/>
                </a:moveTo>
                <a:lnTo>
                  <a:pt x="0" y="1088972"/>
                </a:lnTo>
              </a:path>
            </a:pathLst>
          </a:custGeom>
          <a:noFill/>
          <a:ln w="104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396" name="Google Shape;396;p35"/>
          <p:cNvSpPr txBox="1">
            <a:spLocks noGrp="1"/>
          </p:cNvSpPr>
          <p:nvPr>
            <p:ph type="ctrTitle" idx="4294967295"/>
          </p:nvPr>
        </p:nvSpPr>
        <p:spPr>
          <a:xfrm>
            <a:off x="2686351" y="667925"/>
            <a:ext cx="3771300" cy="406500"/>
          </a:xfrm>
          <a:prstGeom prst="rect">
            <a:avLst/>
          </a:prstGeom>
          <a:noFill/>
          <a:ln>
            <a:noFill/>
          </a:ln>
        </p:spPr>
        <p:txBody>
          <a:bodyPr spcFirstLastPara="1" wrap="square" lIns="0" tIns="6350" rIns="0" bIns="0" anchor="t" anchorCtr="0">
            <a:spAutoFit/>
          </a:bodyPr>
          <a:lstStyle/>
          <a:p>
            <a:pPr marL="12700" lvl="0" indent="0" algn="ctr" rtl="0">
              <a:lnSpc>
                <a:spcPct val="100000"/>
              </a:lnSpc>
              <a:spcBef>
                <a:spcPts val="0"/>
              </a:spcBef>
              <a:spcAft>
                <a:spcPts val="0"/>
              </a:spcAft>
              <a:buNone/>
            </a:pPr>
            <a:r>
              <a:rPr lang="en" sz="2600">
                <a:solidFill>
                  <a:srgbClr val="000000"/>
                </a:solidFill>
                <a:latin typeface="Proxima Nova"/>
                <a:ea typeface="Proxima Nova"/>
                <a:cs typeface="Proxima Nova"/>
                <a:sym typeface="Proxima Nova"/>
              </a:rPr>
              <a:t>A FEW NOTES</a:t>
            </a:r>
            <a:endParaRPr sz="2600">
              <a:solidFill>
                <a:srgbClr val="000000"/>
              </a:solidFill>
              <a:latin typeface="Proxima Nova"/>
              <a:ea typeface="Proxima Nova"/>
              <a:cs typeface="Proxima Nova"/>
              <a:sym typeface="Proxima Nova"/>
            </a:endParaRPr>
          </a:p>
        </p:txBody>
      </p:sp>
      <p:sp>
        <p:nvSpPr>
          <p:cNvPr id="397" name="Google Shape;397;p35"/>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11</a:t>
            </a:fld>
            <a:endParaRPr sz="700">
              <a:latin typeface="Proxima Nova Semibold"/>
              <a:ea typeface="Proxima Nova Semibold"/>
              <a:cs typeface="Proxima Nova Semibold"/>
              <a:sym typeface="Proxima Nova Semibold"/>
            </a:endParaRPr>
          </a:p>
        </p:txBody>
      </p:sp>
      <p:grpSp>
        <p:nvGrpSpPr>
          <p:cNvPr id="398" name="Google Shape;398;p35"/>
          <p:cNvGrpSpPr/>
          <p:nvPr/>
        </p:nvGrpSpPr>
        <p:grpSpPr>
          <a:xfrm>
            <a:off x="167531" y="4852630"/>
            <a:ext cx="1505034" cy="174536"/>
            <a:chOff x="442904" y="4166938"/>
            <a:chExt cx="4030621" cy="467300"/>
          </a:xfrm>
        </p:grpSpPr>
        <p:pic>
          <p:nvPicPr>
            <p:cNvPr id="399" name="Google Shape;399;p35"/>
            <p:cNvPicPr preferRelativeResize="0"/>
            <p:nvPr/>
          </p:nvPicPr>
          <p:blipFill rotWithShape="1">
            <a:blip r:embed="rId3">
              <a:alphaModFix/>
            </a:blip>
            <a:srcRect/>
            <a:stretch/>
          </p:blipFill>
          <p:spPr>
            <a:xfrm>
              <a:off x="1848476" y="4166938"/>
              <a:ext cx="2625049" cy="467300"/>
            </a:xfrm>
            <a:prstGeom prst="rect">
              <a:avLst/>
            </a:prstGeom>
            <a:noFill/>
            <a:ln>
              <a:noFill/>
            </a:ln>
          </p:spPr>
        </p:pic>
        <p:grpSp>
          <p:nvGrpSpPr>
            <p:cNvPr id="400" name="Google Shape;400;p35"/>
            <p:cNvGrpSpPr/>
            <p:nvPr/>
          </p:nvGrpSpPr>
          <p:grpSpPr>
            <a:xfrm>
              <a:off x="442904" y="4326529"/>
              <a:ext cx="1033452" cy="205673"/>
              <a:chOff x="7504804" y="565304"/>
              <a:chExt cx="1033452" cy="205673"/>
            </a:xfrm>
          </p:grpSpPr>
          <p:sp>
            <p:nvSpPr>
              <p:cNvPr id="401" name="Google Shape;401;p35"/>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02" name="Google Shape;402;p35"/>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03" name="Google Shape;403;p35"/>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04" name="Google Shape;404;p35"/>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05" name="Google Shape;405;p35"/>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06" name="Google Shape;406;p35"/>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07" name="Google Shape;407;p35"/>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408" name="Google Shape;408;p35"/>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6"/>
          <p:cNvSpPr txBox="1"/>
          <p:nvPr/>
        </p:nvSpPr>
        <p:spPr>
          <a:xfrm>
            <a:off x="680023" y="862184"/>
            <a:ext cx="1158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solidFill>
                  <a:srgbClr val="FFFFFF"/>
                </a:solidFill>
                <a:latin typeface="Oswald"/>
                <a:ea typeface="Oswald"/>
                <a:cs typeface="Oswald"/>
                <a:sym typeface="Oswald"/>
              </a:rPr>
              <a:t>1</a:t>
            </a:r>
            <a:endParaRPr sz="2400">
              <a:latin typeface="Oswald"/>
              <a:ea typeface="Oswald"/>
              <a:cs typeface="Oswald"/>
              <a:sym typeface="Oswald"/>
            </a:endParaRPr>
          </a:p>
        </p:txBody>
      </p:sp>
      <p:sp>
        <p:nvSpPr>
          <p:cNvPr id="414" name="Google Shape;414;p36"/>
          <p:cNvSpPr txBox="1"/>
          <p:nvPr/>
        </p:nvSpPr>
        <p:spPr>
          <a:xfrm>
            <a:off x="680025" y="1953225"/>
            <a:ext cx="1698600" cy="1345800"/>
          </a:xfrm>
          <a:prstGeom prst="rect">
            <a:avLst/>
          </a:prstGeom>
          <a:noFill/>
          <a:ln>
            <a:noFill/>
          </a:ln>
        </p:spPr>
        <p:txBody>
          <a:bodyPr spcFirstLastPara="1" wrap="square" lIns="0" tIns="125625" rIns="0" bIns="0" anchor="t" anchorCtr="0">
            <a:spAutoFit/>
          </a:bodyPr>
          <a:lstStyle/>
          <a:p>
            <a:pPr marL="0" marR="0" lvl="0" indent="0" algn="l" rtl="0">
              <a:lnSpc>
                <a:spcPct val="96574"/>
              </a:lnSpc>
              <a:spcBef>
                <a:spcPts val="0"/>
              </a:spcBef>
              <a:spcAft>
                <a:spcPts val="0"/>
              </a:spcAft>
              <a:buNone/>
            </a:pPr>
            <a:r>
              <a:rPr lang="en" sz="4100">
                <a:solidFill>
                  <a:srgbClr val="FFFFFF"/>
                </a:solidFill>
                <a:latin typeface="Oswald"/>
                <a:ea typeface="Oswald"/>
                <a:cs typeface="Oswald"/>
                <a:sym typeface="Oswald"/>
              </a:rPr>
              <a:t>Define  allyship</a:t>
            </a:r>
            <a:endParaRPr sz="4100">
              <a:latin typeface="Oswald"/>
              <a:ea typeface="Oswald"/>
              <a:cs typeface="Oswald"/>
              <a:sym typeface="Oswald"/>
            </a:endParaRPr>
          </a:p>
        </p:txBody>
      </p:sp>
      <p:sp>
        <p:nvSpPr>
          <p:cNvPr id="415" name="Google Shape;415;p36"/>
          <p:cNvSpPr txBox="1"/>
          <p:nvPr/>
        </p:nvSpPr>
        <p:spPr>
          <a:xfrm>
            <a:off x="4393879" y="565684"/>
            <a:ext cx="1468932"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u="sng">
                <a:solidFill>
                  <a:srgbClr val="FFFFFF"/>
                </a:solidFill>
                <a:latin typeface="Avenir"/>
                <a:ea typeface="Avenir"/>
                <a:cs typeface="Avenir"/>
                <a:sym typeface="Avenir"/>
              </a:rPr>
              <a:t>Define allyship</a:t>
            </a:r>
            <a:endParaRPr sz="1700">
              <a:latin typeface="Avenir"/>
              <a:ea typeface="Avenir"/>
              <a:cs typeface="Avenir"/>
              <a:sym typeface="Avenir"/>
            </a:endParaRPr>
          </a:p>
        </p:txBody>
      </p:sp>
      <p:sp>
        <p:nvSpPr>
          <p:cNvPr id="416" name="Google Shape;416;p36"/>
          <p:cNvSpPr txBox="1"/>
          <p:nvPr/>
        </p:nvSpPr>
        <p:spPr>
          <a:xfrm>
            <a:off x="4393879" y="1182860"/>
            <a:ext cx="2177404"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Unpack your privilege</a:t>
            </a:r>
            <a:endParaRPr sz="1700">
              <a:latin typeface="Avenir"/>
              <a:ea typeface="Avenir"/>
              <a:cs typeface="Avenir"/>
              <a:sym typeface="Avenir"/>
            </a:endParaRPr>
          </a:p>
        </p:txBody>
      </p:sp>
      <p:sp>
        <p:nvSpPr>
          <p:cNvPr id="417" name="Google Shape;417;p36"/>
          <p:cNvSpPr txBox="1"/>
          <p:nvPr/>
        </p:nvSpPr>
        <p:spPr>
          <a:xfrm>
            <a:off x="4393879" y="1800037"/>
            <a:ext cx="2927466"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Uncover workplace inequities</a:t>
            </a:r>
            <a:endParaRPr sz="1700">
              <a:latin typeface="Avenir"/>
              <a:ea typeface="Avenir"/>
              <a:cs typeface="Avenir"/>
              <a:sym typeface="Avenir"/>
            </a:endParaRPr>
          </a:p>
        </p:txBody>
      </p:sp>
      <p:sp>
        <p:nvSpPr>
          <p:cNvPr id="418" name="Google Shape;418;p36"/>
          <p:cNvSpPr txBox="1"/>
          <p:nvPr/>
        </p:nvSpPr>
        <p:spPr>
          <a:xfrm>
            <a:off x="4393879" y="2417214"/>
            <a:ext cx="2051190"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Discover your power</a:t>
            </a:r>
            <a:endParaRPr sz="1700">
              <a:latin typeface="Avenir"/>
              <a:ea typeface="Avenir"/>
              <a:cs typeface="Avenir"/>
              <a:sym typeface="Avenir"/>
            </a:endParaRPr>
          </a:p>
        </p:txBody>
      </p:sp>
      <p:sp>
        <p:nvSpPr>
          <p:cNvPr id="419" name="Google Shape;419;p36"/>
          <p:cNvSpPr txBox="1"/>
          <p:nvPr/>
        </p:nvSpPr>
        <p:spPr>
          <a:xfrm>
            <a:off x="4393879" y="3034391"/>
            <a:ext cx="2110398"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Learn allyship actions</a:t>
            </a:r>
            <a:endParaRPr sz="1700">
              <a:latin typeface="Avenir"/>
              <a:ea typeface="Avenir"/>
              <a:cs typeface="Avenir"/>
              <a:sym typeface="Avenir"/>
            </a:endParaRPr>
          </a:p>
        </p:txBody>
      </p:sp>
      <p:sp>
        <p:nvSpPr>
          <p:cNvPr id="420" name="Google Shape;420;p36"/>
          <p:cNvSpPr txBox="1"/>
          <p:nvPr/>
        </p:nvSpPr>
        <p:spPr>
          <a:xfrm>
            <a:off x="4393879" y="3651567"/>
            <a:ext cx="3742802"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Review the Active Allyship Framework</a:t>
            </a:r>
            <a:endParaRPr sz="1700">
              <a:latin typeface="Avenir"/>
              <a:ea typeface="Avenir"/>
              <a:cs typeface="Avenir"/>
              <a:sym typeface="Avenir"/>
            </a:endParaRPr>
          </a:p>
        </p:txBody>
      </p:sp>
      <p:sp>
        <p:nvSpPr>
          <p:cNvPr id="421" name="Google Shape;421;p36"/>
          <p:cNvSpPr txBox="1"/>
          <p:nvPr/>
        </p:nvSpPr>
        <p:spPr>
          <a:xfrm>
            <a:off x="4393879" y="4242075"/>
            <a:ext cx="3186826"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Introduce the follow-up sessions</a:t>
            </a:r>
            <a:endParaRPr sz="1700">
              <a:latin typeface="Avenir"/>
              <a:ea typeface="Avenir"/>
              <a:cs typeface="Avenir"/>
              <a:sym typeface="Avenir"/>
            </a:endParaRPr>
          </a:p>
        </p:txBody>
      </p:sp>
      <p:sp>
        <p:nvSpPr>
          <p:cNvPr id="422" name="Google Shape;422;p36"/>
          <p:cNvSpPr txBox="1"/>
          <p:nvPr/>
        </p:nvSpPr>
        <p:spPr>
          <a:xfrm>
            <a:off x="3994723" y="523773"/>
            <a:ext cx="167700" cy="41067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solidFill>
                  <a:srgbClr val="FFFFFF"/>
                </a:solidFill>
                <a:latin typeface="Oswald"/>
                <a:ea typeface="Oswald"/>
                <a:cs typeface="Oswald"/>
                <a:sym typeface="Oswald"/>
              </a:rPr>
              <a:t>1</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2</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3</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4</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5</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6</a:t>
            </a:r>
            <a:endParaRPr sz="2400">
              <a:latin typeface="Oswald"/>
              <a:ea typeface="Oswald"/>
              <a:cs typeface="Oswald"/>
              <a:sym typeface="Oswald"/>
            </a:endParaRPr>
          </a:p>
          <a:p>
            <a:pPr marL="0" marR="0" lvl="0" indent="0" algn="l" rtl="0">
              <a:lnSpc>
                <a:spcPct val="100000"/>
              </a:lnSpc>
              <a:spcBef>
                <a:spcPts val="1800"/>
              </a:spcBef>
              <a:spcAft>
                <a:spcPts val="0"/>
              </a:spcAft>
              <a:buNone/>
            </a:pPr>
            <a:r>
              <a:rPr lang="en" sz="2400" b="1">
                <a:solidFill>
                  <a:srgbClr val="FFFFFF"/>
                </a:solidFill>
                <a:latin typeface="Oswald"/>
                <a:ea typeface="Oswald"/>
                <a:cs typeface="Oswald"/>
                <a:sym typeface="Oswald"/>
              </a:rPr>
              <a:t>7</a:t>
            </a:r>
            <a:endParaRPr sz="2400">
              <a:latin typeface="Oswald"/>
              <a:ea typeface="Oswald"/>
              <a:cs typeface="Oswald"/>
              <a:sym typeface="Oswald"/>
            </a:endParaRPr>
          </a:p>
        </p:txBody>
      </p:sp>
      <p:sp>
        <p:nvSpPr>
          <p:cNvPr id="423" name="Google Shape;423;p36"/>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solidFill>
                  <a:srgbClr val="FFFFFF"/>
                </a:solidFill>
                <a:latin typeface="Proxima Nova Semibold"/>
                <a:ea typeface="Proxima Nova Semibold"/>
                <a:cs typeface="Proxima Nova Semibold"/>
                <a:sym typeface="Proxima Nova Semibold"/>
              </a:rPr>
              <a:t> </a:t>
            </a:r>
            <a:r>
              <a:rPr lang="en" sz="700">
                <a:solidFill>
                  <a:srgbClr val="FFFFFF"/>
                </a:solidFill>
                <a:latin typeface="Avenir"/>
                <a:ea typeface="Avenir"/>
                <a:cs typeface="Avenir"/>
                <a:sym typeface="Avenir"/>
              </a:rPr>
              <a:t> ©2021 LeanIn.Org, LLC</a:t>
            </a:r>
            <a:r>
              <a:rPr lang="en" sz="700">
                <a:solidFill>
                  <a:srgbClr val="FFFFFF"/>
                </a:solidFill>
                <a:latin typeface="Proxima Nova Semibold"/>
                <a:ea typeface="Proxima Nova Semibold"/>
                <a:cs typeface="Proxima Nova Semibold"/>
                <a:sym typeface="Proxima Nova Semibold"/>
              </a:rPr>
              <a:t>   </a:t>
            </a:r>
            <a:fld id="{00000000-1234-1234-1234-123412341234}" type="slidenum">
              <a:rPr lang="en" sz="700">
                <a:solidFill>
                  <a:srgbClr val="FFFFFF"/>
                </a:solidFill>
                <a:latin typeface="Proxima Nova Semibold"/>
                <a:ea typeface="Proxima Nova Semibold"/>
                <a:cs typeface="Proxima Nova Semibold"/>
                <a:sym typeface="Proxima Nova Semibold"/>
              </a:rPr>
              <a:t>12</a:t>
            </a:fld>
            <a:endParaRPr sz="700">
              <a:solidFill>
                <a:srgbClr val="FFFFFF"/>
              </a:solidFill>
              <a:latin typeface="Proxima Nova Semibold"/>
              <a:ea typeface="Proxima Nova Semibold"/>
              <a:cs typeface="Proxima Nova Semibold"/>
              <a:sym typeface="Proxima Nova Semibold"/>
            </a:endParaRPr>
          </a:p>
        </p:txBody>
      </p:sp>
      <p:pic>
        <p:nvPicPr>
          <p:cNvPr id="424" name="Google Shape;424;p36"/>
          <p:cNvPicPr preferRelativeResize="0"/>
          <p:nvPr/>
        </p:nvPicPr>
        <p:blipFill rotWithShape="1">
          <a:blip r:embed="rId3">
            <a:alphaModFix/>
          </a:blip>
          <a:srcRect/>
          <a:stretch/>
        </p:blipFill>
        <p:spPr>
          <a:xfrm>
            <a:off x="692372" y="4852630"/>
            <a:ext cx="980193" cy="174536"/>
          </a:xfrm>
          <a:prstGeom prst="rect">
            <a:avLst/>
          </a:prstGeom>
          <a:noFill/>
          <a:ln>
            <a:noFill/>
          </a:ln>
        </p:spPr>
      </p:pic>
      <p:grpSp>
        <p:nvGrpSpPr>
          <p:cNvPr id="425" name="Google Shape;425;p36"/>
          <p:cNvGrpSpPr/>
          <p:nvPr/>
        </p:nvGrpSpPr>
        <p:grpSpPr>
          <a:xfrm>
            <a:off x="167531" y="4912238"/>
            <a:ext cx="385891" cy="76819"/>
            <a:chOff x="7504804" y="565304"/>
            <a:chExt cx="1033452" cy="205673"/>
          </a:xfrm>
        </p:grpSpPr>
        <p:sp>
          <p:nvSpPr>
            <p:cNvPr id="426" name="Google Shape;426;p36"/>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27" name="Google Shape;427;p36"/>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28" name="Google Shape;428;p36"/>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29" name="Google Shape;429;p36"/>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30" name="Google Shape;430;p36"/>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31" name="Google Shape;431;p36"/>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32" name="Google Shape;432;p36"/>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433" name="Google Shape;433;p36"/>
          <p:cNvCxnSpPr/>
          <p:nvPr/>
        </p:nvCxnSpPr>
        <p:spPr>
          <a:xfrm>
            <a:off x="655710" y="4894224"/>
            <a:ext cx="0" cy="107700"/>
          </a:xfrm>
          <a:prstGeom prst="straightConnector1">
            <a:avLst/>
          </a:prstGeom>
          <a:noFill/>
          <a:ln w="9525" cap="flat" cmpd="sng">
            <a:solidFill>
              <a:srgbClr val="FFFFFF"/>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5BB9F"/>
        </a:solidFill>
        <a:effectLst/>
      </p:bgPr>
    </p:bg>
    <p:spTree>
      <p:nvGrpSpPr>
        <p:cNvPr id="1" name="Shape 437"/>
        <p:cNvGrpSpPr/>
        <p:nvPr/>
      </p:nvGrpSpPr>
      <p:grpSpPr>
        <a:xfrm>
          <a:off x="0" y="0"/>
          <a:ext cx="0" cy="0"/>
          <a:chOff x="0" y="0"/>
          <a:chExt cx="0" cy="0"/>
        </a:xfrm>
      </p:grpSpPr>
      <p:sp>
        <p:nvSpPr>
          <p:cNvPr id="438" name="Google Shape;438;p37"/>
          <p:cNvSpPr/>
          <p:nvPr/>
        </p:nvSpPr>
        <p:spPr>
          <a:xfrm>
            <a:off x="870623" y="0"/>
            <a:ext cx="719159" cy="822498"/>
          </a:xfrm>
          <a:custGeom>
            <a:avLst/>
            <a:gdLst/>
            <a:ahLst/>
            <a:cxnLst/>
            <a:rect l="l" t="t" r="r" b="b"/>
            <a:pathLst>
              <a:path w="1581150" h="1808480" extrusionOk="0">
                <a:moveTo>
                  <a:pt x="1406021" y="0"/>
                </a:moveTo>
                <a:lnTo>
                  <a:pt x="0" y="0"/>
                </a:lnTo>
                <a:lnTo>
                  <a:pt x="190032" y="1808089"/>
                </a:lnTo>
                <a:lnTo>
                  <a:pt x="1580691" y="1661925"/>
                </a:lnTo>
                <a:lnTo>
                  <a:pt x="1406021"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39" name="Google Shape;439;p37"/>
          <p:cNvSpPr/>
          <p:nvPr/>
        </p:nvSpPr>
        <p:spPr>
          <a:xfrm>
            <a:off x="852185" y="913027"/>
            <a:ext cx="955412" cy="699759"/>
          </a:xfrm>
          <a:custGeom>
            <a:avLst/>
            <a:gdLst/>
            <a:ahLst/>
            <a:cxnLst/>
            <a:rect l="l" t="t" r="r" b="b"/>
            <a:pathLst>
              <a:path w="2100579" h="1538604" extrusionOk="0">
                <a:moveTo>
                  <a:pt x="1960254" y="0"/>
                </a:moveTo>
                <a:lnTo>
                  <a:pt x="0" y="206035"/>
                </a:lnTo>
                <a:lnTo>
                  <a:pt x="140037" y="1538351"/>
                </a:lnTo>
                <a:lnTo>
                  <a:pt x="2100292" y="1332315"/>
                </a:lnTo>
                <a:lnTo>
                  <a:pt x="1960254"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40" name="Google Shape;440;p37"/>
          <p:cNvSpPr/>
          <p:nvPr/>
        </p:nvSpPr>
        <p:spPr>
          <a:xfrm>
            <a:off x="1900949" y="692374"/>
            <a:ext cx="726379" cy="958233"/>
          </a:xfrm>
          <a:custGeom>
            <a:avLst/>
            <a:gdLst/>
            <a:ahLst/>
            <a:cxnLst/>
            <a:rect l="l" t="t" r="r" b="b"/>
            <a:pathLst>
              <a:path w="1597025" h="2106929" extrusionOk="0">
                <a:moveTo>
                  <a:pt x="1390659" y="0"/>
                </a:moveTo>
                <a:lnTo>
                  <a:pt x="0" y="146163"/>
                </a:lnTo>
                <a:lnTo>
                  <a:pt x="206035" y="2106407"/>
                </a:lnTo>
                <a:lnTo>
                  <a:pt x="1596684" y="1960243"/>
                </a:lnTo>
                <a:lnTo>
                  <a:pt x="1390659"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41" name="Google Shape;441;p37"/>
          <p:cNvSpPr/>
          <p:nvPr/>
        </p:nvSpPr>
        <p:spPr>
          <a:xfrm>
            <a:off x="1683514" y="0"/>
            <a:ext cx="954835" cy="601856"/>
          </a:xfrm>
          <a:custGeom>
            <a:avLst/>
            <a:gdLst/>
            <a:ahLst/>
            <a:cxnLst/>
            <a:rect l="l" t="t" r="r" b="b"/>
            <a:pathLst>
              <a:path w="2099310" h="1323340" extrusionOk="0">
                <a:moveTo>
                  <a:pt x="1981898" y="0"/>
                </a:moveTo>
                <a:lnTo>
                  <a:pt x="0" y="0"/>
                </a:lnTo>
                <a:lnTo>
                  <a:pt x="139039" y="1322915"/>
                </a:lnTo>
                <a:lnTo>
                  <a:pt x="2099283" y="1116890"/>
                </a:lnTo>
                <a:lnTo>
                  <a:pt x="1981898"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42" name="Google Shape;442;p37"/>
          <p:cNvSpPr/>
          <p:nvPr/>
        </p:nvSpPr>
        <p:spPr>
          <a:xfrm>
            <a:off x="2820967" y="2015989"/>
            <a:ext cx="1263004" cy="1280532"/>
          </a:xfrm>
          <a:custGeom>
            <a:avLst/>
            <a:gdLst/>
            <a:ahLst/>
            <a:cxnLst/>
            <a:rect l="l" t="t" r="r" b="b"/>
            <a:pathLst>
              <a:path w="2776854" h="2815590" extrusionOk="0">
                <a:moveTo>
                  <a:pt x="1258684" y="1534820"/>
                </a:moveTo>
                <a:lnTo>
                  <a:pt x="446836" y="877392"/>
                </a:lnTo>
                <a:lnTo>
                  <a:pt x="0" y="1429194"/>
                </a:lnTo>
                <a:lnTo>
                  <a:pt x="811847" y="2086597"/>
                </a:lnTo>
                <a:lnTo>
                  <a:pt x="1258684" y="1534820"/>
                </a:lnTo>
                <a:close/>
              </a:path>
              <a:path w="2776854" h="2815590" extrusionOk="0">
                <a:moveTo>
                  <a:pt x="1918576" y="466394"/>
                </a:moveTo>
                <a:lnTo>
                  <a:pt x="1342631" y="0"/>
                </a:lnTo>
                <a:lnTo>
                  <a:pt x="685203" y="811847"/>
                </a:lnTo>
                <a:lnTo>
                  <a:pt x="1261148" y="1278242"/>
                </a:lnTo>
                <a:lnTo>
                  <a:pt x="1918576" y="466394"/>
                </a:lnTo>
                <a:close/>
              </a:path>
              <a:path w="2776854" h="2815590" extrusionOk="0">
                <a:moveTo>
                  <a:pt x="2091194" y="2003666"/>
                </a:moveTo>
                <a:lnTo>
                  <a:pt x="1515237" y="1537271"/>
                </a:lnTo>
                <a:lnTo>
                  <a:pt x="857821" y="2349131"/>
                </a:lnTo>
                <a:lnTo>
                  <a:pt x="1433766" y="2815526"/>
                </a:lnTo>
                <a:lnTo>
                  <a:pt x="2091194" y="2003666"/>
                </a:lnTo>
                <a:close/>
              </a:path>
              <a:path w="2776854" h="2815590" extrusionOk="0">
                <a:moveTo>
                  <a:pt x="2776385" y="1386332"/>
                </a:moveTo>
                <a:lnTo>
                  <a:pt x="1964537" y="728916"/>
                </a:lnTo>
                <a:lnTo>
                  <a:pt x="1517713" y="1280706"/>
                </a:lnTo>
                <a:lnTo>
                  <a:pt x="2329561" y="1938134"/>
                </a:lnTo>
                <a:lnTo>
                  <a:pt x="2776385" y="1386332"/>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43" name="Google Shape;443;p37"/>
          <p:cNvSpPr/>
          <p:nvPr/>
        </p:nvSpPr>
        <p:spPr>
          <a:xfrm>
            <a:off x="35998" y="2180681"/>
            <a:ext cx="392505" cy="512906"/>
          </a:xfrm>
          <a:custGeom>
            <a:avLst/>
            <a:gdLst/>
            <a:ahLst/>
            <a:cxnLst/>
            <a:rect l="l" t="t" r="r" b="b"/>
            <a:pathLst>
              <a:path w="862965" h="1127760" extrusionOk="0">
                <a:moveTo>
                  <a:pt x="127305" y="0"/>
                </a:moveTo>
                <a:lnTo>
                  <a:pt x="0" y="1036868"/>
                </a:lnTo>
                <a:lnTo>
                  <a:pt x="735579" y="1127190"/>
                </a:lnTo>
                <a:lnTo>
                  <a:pt x="862884" y="90321"/>
                </a:lnTo>
                <a:lnTo>
                  <a:pt x="127305"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44" name="Google Shape;444;p37"/>
          <p:cNvSpPr/>
          <p:nvPr/>
        </p:nvSpPr>
        <p:spPr>
          <a:xfrm>
            <a:off x="0" y="2739908"/>
            <a:ext cx="431495" cy="373705"/>
          </a:xfrm>
          <a:custGeom>
            <a:avLst/>
            <a:gdLst/>
            <a:ahLst/>
            <a:cxnLst/>
            <a:rect l="l" t="t" r="r" b="b"/>
            <a:pathLst>
              <a:path w="948690" h="821690" extrusionOk="0">
                <a:moveTo>
                  <a:pt x="0" y="0"/>
                </a:moveTo>
                <a:lnTo>
                  <a:pt x="0" y="715355"/>
                </a:lnTo>
                <a:lnTo>
                  <a:pt x="862065" y="821198"/>
                </a:lnTo>
                <a:lnTo>
                  <a:pt x="948597" y="116476"/>
                </a:lnTo>
                <a:lnTo>
                  <a:pt x="0"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45" name="Google Shape;445;p37"/>
          <p:cNvSpPr/>
          <p:nvPr/>
        </p:nvSpPr>
        <p:spPr>
          <a:xfrm>
            <a:off x="473097" y="2731998"/>
            <a:ext cx="392505" cy="512906"/>
          </a:xfrm>
          <a:custGeom>
            <a:avLst/>
            <a:gdLst/>
            <a:ahLst/>
            <a:cxnLst/>
            <a:rect l="l" t="t" r="r" b="b"/>
            <a:pathLst>
              <a:path w="862964" h="1127759" extrusionOk="0">
                <a:moveTo>
                  <a:pt x="127315" y="0"/>
                </a:moveTo>
                <a:lnTo>
                  <a:pt x="0" y="1036868"/>
                </a:lnTo>
                <a:lnTo>
                  <a:pt x="735590" y="1127190"/>
                </a:lnTo>
                <a:lnTo>
                  <a:pt x="862895" y="90321"/>
                </a:lnTo>
                <a:lnTo>
                  <a:pt x="127315"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46" name="Google Shape;446;p37"/>
          <p:cNvSpPr/>
          <p:nvPr/>
        </p:nvSpPr>
        <p:spPr>
          <a:xfrm>
            <a:off x="470118" y="2311936"/>
            <a:ext cx="511209" cy="378615"/>
          </a:xfrm>
          <a:custGeom>
            <a:avLst/>
            <a:gdLst/>
            <a:ahLst/>
            <a:cxnLst/>
            <a:rect l="l" t="t" r="r" b="b"/>
            <a:pathLst>
              <a:path w="1123950" h="832485" extrusionOk="0">
                <a:moveTo>
                  <a:pt x="86531" y="0"/>
                </a:moveTo>
                <a:lnTo>
                  <a:pt x="0" y="704721"/>
                </a:lnTo>
                <a:lnTo>
                  <a:pt x="1036868" y="832037"/>
                </a:lnTo>
                <a:lnTo>
                  <a:pt x="1123400" y="127305"/>
                </a:lnTo>
                <a:lnTo>
                  <a:pt x="86531"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47" name="Google Shape;447;p37"/>
          <p:cNvSpPr/>
          <p:nvPr/>
        </p:nvSpPr>
        <p:spPr>
          <a:xfrm>
            <a:off x="6505658" y="270450"/>
            <a:ext cx="1134191" cy="1159814"/>
          </a:xfrm>
          <a:custGeom>
            <a:avLst/>
            <a:gdLst/>
            <a:ahLst/>
            <a:cxnLst/>
            <a:rect l="l" t="t" r="r" b="b"/>
            <a:pathLst>
              <a:path w="2493644" h="2550160" extrusionOk="0">
                <a:moveTo>
                  <a:pt x="1073543" y="1329423"/>
                </a:moveTo>
                <a:lnTo>
                  <a:pt x="648639" y="375081"/>
                </a:lnTo>
                <a:lnTo>
                  <a:pt x="0" y="663879"/>
                </a:lnTo>
                <a:lnTo>
                  <a:pt x="424903" y="1618221"/>
                </a:lnTo>
                <a:lnTo>
                  <a:pt x="1073543" y="1329423"/>
                </a:lnTo>
                <a:close/>
              </a:path>
              <a:path w="2493644" h="2550160" extrusionOk="0">
                <a:moveTo>
                  <a:pt x="1602460" y="2125116"/>
                </a:moveTo>
                <a:lnTo>
                  <a:pt x="1301013" y="1448079"/>
                </a:lnTo>
                <a:lnTo>
                  <a:pt x="346671" y="1872996"/>
                </a:lnTo>
                <a:lnTo>
                  <a:pt x="648119" y="2550033"/>
                </a:lnTo>
                <a:lnTo>
                  <a:pt x="1602460" y="2125116"/>
                </a:lnTo>
                <a:close/>
              </a:path>
              <a:path w="2493644" h="2550160" extrusionOk="0">
                <a:moveTo>
                  <a:pt x="2146566" y="677037"/>
                </a:moveTo>
                <a:lnTo>
                  <a:pt x="1845119" y="0"/>
                </a:lnTo>
                <a:lnTo>
                  <a:pt x="890790" y="424891"/>
                </a:lnTo>
                <a:lnTo>
                  <a:pt x="1192225" y="1101928"/>
                </a:lnTo>
                <a:lnTo>
                  <a:pt x="2146566" y="677037"/>
                </a:lnTo>
                <a:close/>
              </a:path>
              <a:path w="2493644" h="2550160" extrusionOk="0">
                <a:moveTo>
                  <a:pt x="2493238" y="1886153"/>
                </a:moveTo>
                <a:lnTo>
                  <a:pt x="2068334" y="931811"/>
                </a:lnTo>
                <a:lnTo>
                  <a:pt x="1419707" y="1220609"/>
                </a:lnTo>
                <a:lnTo>
                  <a:pt x="1844598" y="2174938"/>
                </a:lnTo>
                <a:lnTo>
                  <a:pt x="2493238" y="1886153"/>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48" name="Google Shape;448;p37"/>
          <p:cNvSpPr/>
          <p:nvPr/>
        </p:nvSpPr>
        <p:spPr>
          <a:xfrm>
            <a:off x="5954353" y="3379780"/>
            <a:ext cx="948769" cy="711888"/>
          </a:xfrm>
          <a:custGeom>
            <a:avLst/>
            <a:gdLst/>
            <a:ahLst/>
            <a:cxnLst/>
            <a:rect l="l" t="t" r="r" b="b"/>
            <a:pathLst>
              <a:path w="2085975" h="1565275" extrusionOk="0">
                <a:moveTo>
                  <a:pt x="121870" y="0"/>
                </a:moveTo>
                <a:lnTo>
                  <a:pt x="0" y="1392994"/>
                </a:lnTo>
                <a:lnTo>
                  <a:pt x="1963542" y="1564779"/>
                </a:lnTo>
                <a:lnTo>
                  <a:pt x="2085423" y="171785"/>
                </a:lnTo>
                <a:lnTo>
                  <a:pt x="121870"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49" name="Google Shape;449;p37"/>
          <p:cNvSpPr/>
          <p:nvPr/>
        </p:nvSpPr>
        <p:spPr>
          <a:xfrm>
            <a:off x="5163622" y="3188552"/>
            <a:ext cx="685367" cy="946392"/>
          </a:xfrm>
          <a:custGeom>
            <a:avLst/>
            <a:gdLst/>
            <a:ahLst/>
            <a:cxnLst/>
            <a:rect l="l" t="t" r="r" b="b"/>
            <a:pathLst>
              <a:path w="1506854" h="2080895" extrusionOk="0">
                <a:moveTo>
                  <a:pt x="171785" y="0"/>
                </a:moveTo>
                <a:lnTo>
                  <a:pt x="0" y="1963552"/>
                </a:lnTo>
                <a:lnTo>
                  <a:pt x="1334556" y="2080303"/>
                </a:lnTo>
                <a:lnTo>
                  <a:pt x="1506341" y="116760"/>
                </a:lnTo>
                <a:lnTo>
                  <a:pt x="171785"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50" name="Google Shape;450;p37"/>
          <p:cNvSpPr/>
          <p:nvPr/>
        </p:nvSpPr>
        <p:spPr>
          <a:xfrm>
            <a:off x="4943473" y="4240245"/>
            <a:ext cx="948769" cy="711888"/>
          </a:xfrm>
          <a:custGeom>
            <a:avLst/>
            <a:gdLst/>
            <a:ahLst/>
            <a:cxnLst/>
            <a:rect l="l" t="t" r="r" b="b"/>
            <a:pathLst>
              <a:path w="2085975" h="1565275" extrusionOk="0">
                <a:moveTo>
                  <a:pt x="121881" y="0"/>
                </a:moveTo>
                <a:lnTo>
                  <a:pt x="0" y="1393004"/>
                </a:lnTo>
                <a:lnTo>
                  <a:pt x="1963552" y="1564790"/>
                </a:lnTo>
                <a:lnTo>
                  <a:pt x="2085423" y="171785"/>
                </a:lnTo>
                <a:lnTo>
                  <a:pt x="121881"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51" name="Google Shape;451;p37"/>
          <p:cNvSpPr/>
          <p:nvPr/>
        </p:nvSpPr>
        <p:spPr>
          <a:xfrm>
            <a:off x="5997586" y="4197016"/>
            <a:ext cx="685367" cy="946392"/>
          </a:xfrm>
          <a:custGeom>
            <a:avLst/>
            <a:gdLst/>
            <a:ahLst/>
            <a:cxnLst/>
            <a:rect l="l" t="t" r="r" b="b"/>
            <a:pathLst>
              <a:path w="1506855" h="2080895" extrusionOk="0">
                <a:moveTo>
                  <a:pt x="171785" y="0"/>
                </a:moveTo>
                <a:lnTo>
                  <a:pt x="0" y="1963542"/>
                </a:lnTo>
                <a:lnTo>
                  <a:pt x="1334556" y="2080303"/>
                </a:lnTo>
                <a:lnTo>
                  <a:pt x="1506341" y="116750"/>
                </a:lnTo>
                <a:lnTo>
                  <a:pt x="171785"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52" name="Google Shape;452;p37"/>
          <p:cNvSpPr/>
          <p:nvPr/>
        </p:nvSpPr>
        <p:spPr>
          <a:xfrm>
            <a:off x="8797565" y="892879"/>
            <a:ext cx="346582" cy="663948"/>
          </a:xfrm>
          <a:custGeom>
            <a:avLst/>
            <a:gdLst/>
            <a:ahLst/>
            <a:cxnLst/>
            <a:rect l="l" t="t" r="r" b="b"/>
            <a:pathLst>
              <a:path w="762000" h="1459864" extrusionOk="0">
                <a:moveTo>
                  <a:pt x="121870" y="0"/>
                </a:moveTo>
                <a:lnTo>
                  <a:pt x="0" y="1392994"/>
                </a:lnTo>
                <a:lnTo>
                  <a:pt x="761676" y="1459631"/>
                </a:lnTo>
                <a:lnTo>
                  <a:pt x="761676" y="55974"/>
                </a:lnTo>
                <a:lnTo>
                  <a:pt x="121870"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53" name="Google Shape;453;p37"/>
          <p:cNvSpPr/>
          <p:nvPr/>
        </p:nvSpPr>
        <p:spPr>
          <a:xfrm>
            <a:off x="8006835" y="701651"/>
            <a:ext cx="685367" cy="946392"/>
          </a:xfrm>
          <a:custGeom>
            <a:avLst/>
            <a:gdLst/>
            <a:ahLst/>
            <a:cxnLst/>
            <a:rect l="l" t="t" r="r" b="b"/>
            <a:pathLst>
              <a:path w="1506855" h="2080895" extrusionOk="0">
                <a:moveTo>
                  <a:pt x="171785" y="0"/>
                </a:moveTo>
                <a:lnTo>
                  <a:pt x="0" y="1963552"/>
                </a:lnTo>
                <a:lnTo>
                  <a:pt x="1334556" y="2080303"/>
                </a:lnTo>
                <a:lnTo>
                  <a:pt x="1506341" y="116760"/>
                </a:lnTo>
                <a:lnTo>
                  <a:pt x="171785"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54" name="Google Shape;454;p37"/>
          <p:cNvSpPr/>
          <p:nvPr/>
        </p:nvSpPr>
        <p:spPr>
          <a:xfrm>
            <a:off x="7786686" y="1753343"/>
            <a:ext cx="948769" cy="711888"/>
          </a:xfrm>
          <a:custGeom>
            <a:avLst/>
            <a:gdLst/>
            <a:ahLst/>
            <a:cxnLst/>
            <a:rect l="l" t="t" r="r" b="b"/>
            <a:pathLst>
              <a:path w="2085975" h="1565275" extrusionOk="0">
                <a:moveTo>
                  <a:pt x="121881" y="0"/>
                </a:moveTo>
                <a:lnTo>
                  <a:pt x="0" y="1393004"/>
                </a:lnTo>
                <a:lnTo>
                  <a:pt x="1963552" y="1564790"/>
                </a:lnTo>
                <a:lnTo>
                  <a:pt x="2085423" y="171785"/>
                </a:lnTo>
                <a:lnTo>
                  <a:pt x="121881"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55" name="Google Shape;455;p37"/>
          <p:cNvSpPr/>
          <p:nvPr/>
        </p:nvSpPr>
        <p:spPr>
          <a:xfrm>
            <a:off x="8840799" y="1710115"/>
            <a:ext cx="303260" cy="919823"/>
          </a:xfrm>
          <a:custGeom>
            <a:avLst/>
            <a:gdLst/>
            <a:ahLst/>
            <a:cxnLst/>
            <a:rect l="l" t="t" r="r" b="b"/>
            <a:pathLst>
              <a:path w="666750" h="2022475" extrusionOk="0">
                <a:moveTo>
                  <a:pt x="171785" y="0"/>
                </a:moveTo>
                <a:lnTo>
                  <a:pt x="0" y="1963542"/>
                </a:lnTo>
                <a:lnTo>
                  <a:pt x="666622" y="2021865"/>
                </a:lnTo>
                <a:lnTo>
                  <a:pt x="666622" y="43289"/>
                </a:lnTo>
                <a:lnTo>
                  <a:pt x="171785"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56" name="Google Shape;456;p37"/>
          <p:cNvSpPr txBox="1">
            <a:spLocks noGrp="1"/>
          </p:cNvSpPr>
          <p:nvPr>
            <p:ph type="title"/>
          </p:nvPr>
        </p:nvSpPr>
        <p:spPr>
          <a:xfrm>
            <a:off x="1168527" y="1557228"/>
            <a:ext cx="6807300" cy="1508400"/>
          </a:xfrm>
          <a:prstGeom prst="rect">
            <a:avLst/>
          </a:prstGeom>
          <a:solidFill>
            <a:srgbClr val="FDF3E9"/>
          </a:solidFill>
          <a:ln w="62825" cap="flat" cmpd="sng">
            <a:solidFill>
              <a:srgbClr val="DE6E4A"/>
            </a:solidFill>
            <a:prstDash val="solid"/>
            <a:round/>
            <a:headEnd type="none" w="sm" len="sm"/>
            <a:tailEnd type="none" w="sm" len="sm"/>
          </a:ln>
        </p:spPr>
        <p:txBody>
          <a:bodyPr spcFirstLastPara="1" wrap="square" lIns="0" tIns="875" rIns="0" bIns="0" anchor="t" anchorCtr="0">
            <a:spAutoFit/>
          </a:bodyPr>
          <a:lstStyle/>
          <a:p>
            <a:pPr marL="0" lvl="0" indent="0" algn="l" rtl="0">
              <a:lnSpc>
                <a:spcPct val="100000"/>
              </a:lnSpc>
              <a:spcBef>
                <a:spcPts val="0"/>
              </a:spcBef>
              <a:spcAft>
                <a:spcPts val="0"/>
              </a:spcAft>
              <a:buNone/>
            </a:pPr>
            <a:endParaRPr sz="3000">
              <a:latin typeface="Times New Roman"/>
              <a:ea typeface="Times New Roman"/>
              <a:cs typeface="Times New Roman"/>
              <a:sym typeface="Times New Roman"/>
            </a:endParaRPr>
          </a:p>
          <a:p>
            <a:pPr marL="1866900" marR="1473200" lvl="0" indent="-393700" algn="ctr" rtl="0">
              <a:lnSpc>
                <a:spcPct val="104400"/>
              </a:lnSpc>
              <a:spcBef>
                <a:spcPts val="0"/>
              </a:spcBef>
              <a:spcAft>
                <a:spcPts val="0"/>
              </a:spcAft>
              <a:buNone/>
            </a:pPr>
            <a:r>
              <a:rPr lang="en" sz="2200" b="0">
                <a:solidFill>
                  <a:srgbClr val="000000"/>
                </a:solidFill>
                <a:latin typeface="Avenir"/>
                <a:ea typeface="Avenir"/>
                <a:cs typeface="Avenir"/>
                <a:sym typeface="Avenir"/>
              </a:rPr>
              <a:t>Turn to </a:t>
            </a:r>
            <a:r>
              <a:rPr lang="en" sz="2200">
                <a:solidFill>
                  <a:srgbClr val="000000"/>
                </a:solidFill>
                <a:latin typeface="Proxima Nova"/>
                <a:ea typeface="Proxima Nova"/>
                <a:cs typeface="Proxima Nova"/>
                <a:sym typeface="Proxima Nova"/>
              </a:rPr>
              <a:t>page 4</a:t>
            </a:r>
            <a:r>
              <a:rPr lang="en" sz="2200">
                <a:solidFill>
                  <a:srgbClr val="000000"/>
                </a:solidFill>
              </a:rPr>
              <a:t> </a:t>
            </a:r>
            <a:r>
              <a:rPr lang="en" sz="2200" b="0">
                <a:solidFill>
                  <a:srgbClr val="000000"/>
                </a:solidFill>
                <a:latin typeface="Avenir"/>
                <a:ea typeface="Avenir"/>
                <a:cs typeface="Avenir"/>
                <a:sym typeface="Avenir"/>
              </a:rPr>
              <a:t>and answer the  questions about allyship</a:t>
            </a:r>
            <a:endParaRPr sz="2200" b="0">
              <a:solidFill>
                <a:srgbClr val="000000"/>
              </a:solidFill>
              <a:latin typeface="Avenir"/>
              <a:ea typeface="Avenir"/>
              <a:cs typeface="Avenir"/>
              <a:sym typeface="Avenir"/>
            </a:endParaRPr>
          </a:p>
          <a:p>
            <a:pPr marL="1866900" marR="1473200" lvl="0" indent="-393700" algn="l" rtl="0">
              <a:lnSpc>
                <a:spcPct val="104400"/>
              </a:lnSpc>
              <a:spcBef>
                <a:spcPts val="0"/>
              </a:spcBef>
              <a:spcAft>
                <a:spcPts val="0"/>
              </a:spcAft>
              <a:buNone/>
            </a:pPr>
            <a:endParaRPr sz="2200" b="0">
              <a:solidFill>
                <a:srgbClr val="000000"/>
              </a:solidFill>
            </a:endParaRPr>
          </a:p>
        </p:txBody>
      </p:sp>
      <p:grpSp>
        <p:nvGrpSpPr>
          <p:cNvPr id="457" name="Google Shape;457;p37"/>
          <p:cNvGrpSpPr/>
          <p:nvPr/>
        </p:nvGrpSpPr>
        <p:grpSpPr>
          <a:xfrm>
            <a:off x="1225344" y="3302788"/>
            <a:ext cx="1995173" cy="374700"/>
            <a:chOff x="1225344" y="3246300"/>
            <a:chExt cx="1995173" cy="374700"/>
          </a:xfrm>
        </p:grpSpPr>
        <p:sp>
          <p:nvSpPr>
            <p:cNvPr id="458" name="Google Shape;458;p37"/>
            <p:cNvSpPr/>
            <p:nvPr/>
          </p:nvSpPr>
          <p:spPr>
            <a:xfrm>
              <a:off x="1225344" y="3250646"/>
              <a:ext cx="233162" cy="200803"/>
            </a:xfrm>
            <a:custGeom>
              <a:avLst/>
              <a:gdLst/>
              <a:ahLst/>
              <a:cxnLst/>
              <a:rect l="l" t="t" r="r" b="b"/>
              <a:pathLst>
                <a:path w="512444" h="441325" extrusionOk="0">
                  <a:moveTo>
                    <a:pt x="256170" y="0"/>
                  </a:moveTo>
                  <a:lnTo>
                    <a:pt x="210125" y="4127"/>
                  </a:lnTo>
                  <a:lnTo>
                    <a:pt x="166786" y="16026"/>
                  </a:lnTo>
                  <a:lnTo>
                    <a:pt x="126879" y="34973"/>
                  </a:lnTo>
                  <a:lnTo>
                    <a:pt x="91125" y="60246"/>
                  </a:lnTo>
                  <a:lnTo>
                    <a:pt x="60250" y="91121"/>
                  </a:lnTo>
                  <a:lnTo>
                    <a:pt x="34976" y="126874"/>
                  </a:lnTo>
                  <a:lnTo>
                    <a:pt x="16027" y="166782"/>
                  </a:lnTo>
                  <a:lnTo>
                    <a:pt x="4127" y="210122"/>
                  </a:lnTo>
                  <a:lnTo>
                    <a:pt x="0" y="256170"/>
                  </a:lnTo>
                  <a:lnTo>
                    <a:pt x="5514" y="309147"/>
                  </a:lnTo>
                  <a:lnTo>
                    <a:pt x="21293" y="358334"/>
                  </a:lnTo>
                  <a:lnTo>
                    <a:pt x="46192" y="402636"/>
                  </a:lnTo>
                  <a:lnTo>
                    <a:pt x="79065" y="440960"/>
                  </a:lnTo>
                  <a:lnTo>
                    <a:pt x="94642" y="393038"/>
                  </a:lnTo>
                  <a:lnTo>
                    <a:pt x="122236" y="352081"/>
                  </a:lnTo>
                  <a:lnTo>
                    <a:pt x="159751" y="320207"/>
                  </a:lnTo>
                  <a:lnTo>
                    <a:pt x="205094" y="299531"/>
                  </a:lnTo>
                  <a:lnTo>
                    <a:pt x="256170" y="292169"/>
                  </a:lnTo>
                  <a:lnTo>
                    <a:pt x="508594" y="292169"/>
                  </a:lnTo>
                  <a:lnTo>
                    <a:pt x="512340" y="256170"/>
                  </a:lnTo>
                  <a:lnTo>
                    <a:pt x="256170" y="256170"/>
                  </a:lnTo>
                  <a:lnTo>
                    <a:pt x="221138" y="249091"/>
                  </a:lnTo>
                  <a:lnTo>
                    <a:pt x="192532" y="229791"/>
                  </a:lnTo>
                  <a:lnTo>
                    <a:pt x="173245" y="201173"/>
                  </a:lnTo>
                  <a:lnTo>
                    <a:pt x="166172" y="166141"/>
                  </a:lnTo>
                  <a:lnTo>
                    <a:pt x="173245" y="131117"/>
                  </a:lnTo>
                  <a:lnTo>
                    <a:pt x="192532" y="102517"/>
                  </a:lnTo>
                  <a:lnTo>
                    <a:pt x="221138" y="83235"/>
                  </a:lnTo>
                  <a:lnTo>
                    <a:pt x="256170" y="76165"/>
                  </a:lnTo>
                  <a:lnTo>
                    <a:pt x="437137" y="76165"/>
                  </a:lnTo>
                  <a:lnTo>
                    <a:pt x="421218" y="60246"/>
                  </a:lnTo>
                  <a:lnTo>
                    <a:pt x="385465" y="34973"/>
                  </a:lnTo>
                  <a:lnTo>
                    <a:pt x="345557" y="16026"/>
                  </a:lnTo>
                  <a:lnTo>
                    <a:pt x="302218" y="4127"/>
                  </a:lnTo>
                  <a:lnTo>
                    <a:pt x="256170" y="0"/>
                  </a:lnTo>
                  <a:close/>
                </a:path>
                <a:path w="512444" h="441325" extrusionOk="0">
                  <a:moveTo>
                    <a:pt x="508594" y="292169"/>
                  </a:moveTo>
                  <a:lnTo>
                    <a:pt x="256170" y="292169"/>
                  </a:lnTo>
                  <a:lnTo>
                    <a:pt x="307250" y="299531"/>
                  </a:lnTo>
                  <a:lnTo>
                    <a:pt x="352594" y="320207"/>
                  </a:lnTo>
                  <a:lnTo>
                    <a:pt x="390109" y="352081"/>
                  </a:lnTo>
                  <a:lnTo>
                    <a:pt x="417703" y="393038"/>
                  </a:lnTo>
                  <a:lnTo>
                    <a:pt x="433285" y="440960"/>
                  </a:lnTo>
                  <a:lnTo>
                    <a:pt x="466156" y="402636"/>
                  </a:lnTo>
                  <a:lnTo>
                    <a:pt x="491051" y="358334"/>
                  </a:lnTo>
                  <a:lnTo>
                    <a:pt x="506827" y="309147"/>
                  </a:lnTo>
                  <a:lnTo>
                    <a:pt x="508594" y="292169"/>
                  </a:lnTo>
                  <a:close/>
                </a:path>
                <a:path w="512444" h="441325" extrusionOk="0">
                  <a:moveTo>
                    <a:pt x="437137" y="76165"/>
                  </a:moveTo>
                  <a:lnTo>
                    <a:pt x="256170" y="76165"/>
                  </a:lnTo>
                  <a:lnTo>
                    <a:pt x="291201" y="83235"/>
                  </a:lnTo>
                  <a:lnTo>
                    <a:pt x="319808" y="102517"/>
                  </a:lnTo>
                  <a:lnTo>
                    <a:pt x="339095" y="131117"/>
                  </a:lnTo>
                  <a:lnTo>
                    <a:pt x="346167" y="166141"/>
                  </a:lnTo>
                  <a:lnTo>
                    <a:pt x="339095" y="201173"/>
                  </a:lnTo>
                  <a:lnTo>
                    <a:pt x="319808" y="229791"/>
                  </a:lnTo>
                  <a:lnTo>
                    <a:pt x="291201" y="249091"/>
                  </a:lnTo>
                  <a:lnTo>
                    <a:pt x="256170" y="256170"/>
                  </a:lnTo>
                  <a:lnTo>
                    <a:pt x="512340" y="256170"/>
                  </a:lnTo>
                  <a:lnTo>
                    <a:pt x="508213" y="210122"/>
                  </a:lnTo>
                  <a:lnTo>
                    <a:pt x="496314" y="166782"/>
                  </a:lnTo>
                  <a:lnTo>
                    <a:pt x="477366" y="126874"/>
                  </a:lnTo>
                  <a:lnTo>
                    <a:pt x="452093" y="91121"/>
                  </a:lnTo>
                  <a:lnTo>
                    <a:pt x="437137" y="76165"/>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59" name="Google Shape;459;p37"/>
            <p:cNvSpPr txBox="1"/>
            <p:nvPr/>
          </p:nvSpPr>
          <p:spPr>
            <a:xfrm>
              <a:off x="1555217" y="3246300"/>
              <a:ext cx="1665300" cy="374700"/>
            </a:xfrm>
            <a:prstGeom prst="rect">
              <a:avLst/>
            </a:prstGeom>
            <a:noFill/>
            <a:ln>
              <a:noFill/>
            </a:ln>
          </p:spPr>
          <p:txBody>
            <a:bodyPr spcFirstLastPara="1" wrap="square" lIns="0" tIns="5200" rIns="0" bIns="0" anchor="t" anchorCtr="0">
              <a:spAutoFit/>
            </a:bodyPr>
            <a:lstStyle/>
            <a:p>
              <a:pPr marL="0" marR="0" lvl="0" indent="0" algn="l" rtl="0">
                <a:lnSpc>
                  <a:spcPct val="100000"/>
                </a:lnSpc>
                <a:spcBef>
                  <a:spcPts val="0"/>
                </a:spcBef>
                <a:spcAft>
                  <a:spcPts val="0"/>
                </a:spcAft>
                <a:buNone/>
              </a:pPr>
              <a:r>
                <a:rPr lang="en" sz="1200" b="1" u="sng">
                  <a:latin typeface="Proxima Nova"/>
                  <a:ea typeface="Proxima Nova"/>
                  <a:cs typeface="Proxima Nova"/>
                  <a:sym typeface="Proxima Nova"/>
                </a:rPr>
                <a:t>INDIVIDUAL ACTIVITY</a:t>
              </a:r>
              <a:r>
                <a:rPr lang="en" sz="1200" b="1">
                  <a:latin typeface="Proxima Nova"/>
                  <a:ea typeface="Proxima Nova"/>
                  <a:cs typeface="Proxima Nova"/>
                  <a:sym typeface="Proxima Nova"/>
                </a:rPr>
                <a:t>	</a:t>
              </a:r>
              <a:endParaRPr sz="1200" b="1">
                <a:latin typeface="Proxima Nova"/>
                <a:ea typeface="Proxima Nova"/>
                <a:cs typeface="Proxima Nova"/>
                <a:sym typeface="Proxima Nova"/>
              </a:endParaRPr>
            </a:p>
          </p:txBody>
        </p:sp>
      </p:grpSp>
      <p:sp>
        <p:nvSpPr>
          <p:cNvPr id="460" name="Google Shape;460;p37"/>
          <p:cNvSpPr txBox="1"/>
          <p:nvPr/>
        </p:nvSpPr>
        <p:spPr>
          <a:xfrm>
            <a:off x="3317250" y="3230613"/>
            <a:ext cx="300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Proxima Nova"/>
                <a:ea typeface="Proxima Nova"/>
                <a:cs typeface="Proxima Nova"/>
                <a:sym typeface="Proxima Nova"/>
              </a:rPr>
              <a:t>PAGE: 4	</a:t>
            </a:r>
            <a:endParaRPr sz="1200" b="1">
              <a:solidFill>
                <a:schemeClr val="dk1"/>
              </a:solidFill>
              <a:latin typeface="Proxima Nova"/>
              <a:ea typeface="Proxima Nova"/>
              <a:cs typeface="Proxima Nova"/>
              <a:sym typeface="Proxima Nova"/>
            </a:endParaRPr>
          </a:p>
        </p:txBody>
      </p:sp>
      <p:sp>
        <p:nvSpPr>
          <p:cNvPr id="461" name="Google Shape;461;p37"/>
          <p:cNvSpPr txBox="1"/>
          <p:nvPr/>
        </p:nvSpPr>
        <p:spPr>
          <a:xfrm>
            <a:off x="5892250" y="3224576"/>
            <a:ext cx="300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Proxima Nova"/>
                <a:ea typeface="Proxima Nova"/>
                <a:cs typeface="Proxima Nova"/>
                <a:sym typeface="Proxima Nova"/>
              </a:rPr>
              <a:t>5 MINUTES</a:t>
            </a:r>
            <a:endParaRPr sz="1200" b="1">
              <a:solidFill>
                <a:schemeClr val="dk1"/>
              </a:solidFill>
              <a:latin typeface="Proxima Nova"/>
              <a:ea typeface="Proxima Nova"/>
              <a:cs typeface="Proxima Nova"/>
              <a:sym typeface="Proxima Nova"/>
            </a:endParaRPr>
          </a:p>
        </p:txBody>
      </p:sp>
      <p:sp>
        <p:nvSpPr>
          <p:cNvPr id="462" name="Google Shape;462;p37"/>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13</a:t>
            </a:fld>
            <a:endParaRPr sz="700">
              <a:latin typeface="Proxima Nova Semibold"/>
              <a:ea typeface="Proxima Nova Semibold"/>
              <a:cs typeface="Proxima Nova Semibold"/>
              <a:sym typeface="Proxima Nova Semibold"/>
            </a:endParaRPr>
          </a:p>
        </p:txBody>
      </p:sp>
      <p:grpSp>
        <p:nvGrpSpPr>
          <p:cNvPr id="463" name="Google Shape;463;p37"/>
          <p:cNvGrpSpPr/>
          <p:nvPr/>
        </p:nvGrpSpPr>
        <p:grpSpPr>
          <a:xfrm>
            <a:off x="167531" y="4852630"/>
            <a:ext cx="1505034" cy="174536"/>
            <a:chOff x="442904" y="4166938"/>
            <a:chExt cx="4030621" cy="467300"/>
          </a:xfrm>
        </p:grpSpPr>
        <p:pic>
          <p:nvPicPr>
            <p:cNvPr id="464" name="Google Shape;464;p37"/>
            <p:cNvPicPr preferRelativeResize="0"/>
            <p:nvPr/>
          </p:nvPicPr>
          <p:blipFill rotWithShape="1">
            <a:blip r:embed="rId3">
              <a:alphaModFix/>
            </a:blip>
            <a:srcRect/>
            <a:stretch/>
          </p:blipFill>
          <p:spPr>
            <a:xfrm>
              <a:off x="1848476" y="4166938"/>
              <a:ext cx="2625049" cy="467300"/>
            </a:xfrm>
            <a:prstGeom prst="rect">
              <a:avLst/>
            </a:prstGeom>
            <a:noFill/>
            <a:ln>
              <a:noFill/>
            </a:ln>
          </p:spPr>
        </p:pic>
        <p:grpSp>
          <p:nvGrpSpPr>
            <p:cNvPr id="465" name="Google Shape;465;p37"/>
            <p:cNvGrpSpPr/>
            <p:nvPr/>
          </p:nvGrpSpPr>
          <p:grpSpPr>
            <a:xfrm>
              <a:off x="442904" y="4326529"/>
              <a:ext cx="1033452" cy="205673"/>
              <a:chOff x="7504804" y="565304"/>
              <a:chExt cx="1033452" cy="205673"/>
            </a:xfrm>
          </p:grpSpPr>
          <p:sp>
            <p:nvSpPr>
              <p:cNvPr id="466" name="Google Shape;466;p37"/>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67" name="Google Shape;467;p37"/>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68" name="Google Shape;468;p37"/>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69" name="Google Shape;469;p37"/>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70" name="Google Shape;470;p37"/>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71" name="Google Shape;471;p37"/>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72" name="Google Shape;472;p37"/>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473" name="Google Shape;473;p37"/>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23" name="Google Shape;423;p31"/>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solidFill>
                  <a:srgbClr val="FFFFFF"/>
                </a:solidFill>
                <a:latin typeface="Proxima Nova Semibold"/>
                <a:ea typeface="Proxima Nova Semibold"/>
                <a:cs typeface="Proxima Nova Semibold"/>
                <a:sym typeface="Proxima Nova Semibold"/>
              </a:rPr>
              <a:t> </a:t>
            </a:r>
            <a:r>
              <a:rPr lang="en" sz="700">
                <a:solidFill>
                  <a:srgbClr val="FFFFFF"/>
                </a:solidFill>
                <a:latin typeface="Avenir"/>
                <a:ea typeface="Avenir"/>
                <a:cs typeface="Avenir"/>
                <a:sym typeface="Avenir"/>
              </a:rPr>
              <a:t> ©2021 LeanIn.Org, LLC</a:t>
            </a:r>
            <a:r>
              <a:rPr lang="en" sz="700">
                <a:solidFill>
                  <a:srgbClr val="FFFFFF"/>
                </a:solidFill>
                <a:latin typeface="Proxima Nova Semibold"/>
                <a:ea typeface="Proxima Nova Semibold"/>
                <a:cs typeface="Proxima Nova Semibold"/>
                <a:sym typeface="Proxima Nova Semibold"/>
              </a:rPr>
              <a:t>   </a:t>
            </a:r>
            <a:fld id="{00000000-1234-1234-1234-123412341234}" type="slidenum">
              <a:rPr lang="en" sz="700">
                <a:solidFill>
                  <a:srgbClr val="FFFFFF"/>
                </a:solidFill>
                <a:latin typeface="Proxima Nova Semibold"/>
                <a:ea typeface="Proxima Nova Semibold"/>
                <a:cs typeface="Proxima Nova Semibold"/>
                <a:sym typeface="Proxima Nova Semibold"/>
              </a:rPr>
              <a:t>14</a:t>
            </a:fld>
            <a:endParaRPr sz="700">
              <a:solidFill>
                <a:srgbClr val="FFFFFF"/>
              </a:solidFill>
              <a:latin typeface="Proxima Nova Semibold"/>
              <a:ea typeface="Proxima Nova Semibold"/>
              <a:cs typeface="Proxima Nova Semibold"/>
              <a:sym typeface="Proxima Nova Semibold"/>
            </a:endParaRPr>
          </a:p>
        </p:txBody>
      </p:sp>
      <p:pic>
        <p:nvPicPr>
          <p:cNvPr id="424" name="Google Shape;424;p31"/>
          <p:cNvPicPr preferRelativeResize="0"/>
          <p:nvPr/>
        </p:nvPicPr>
        <p:blipFill rotWithShape="1">
          <a:blip r:embed="rId4">
            <a:alphaModFix/>
          </a:blip>
          <a:srcRect/>
          <a:stretch/>
        </p:blipFill>
        <p:spPr>
          <a:xfrm>
            <a:off x="692372" y="4852630"/>
            <a:ext cx="980193" cy="174536"/>
          </a:xfrm>
          <a:prstGeom prst="rect">
            <a:avLst/>
          </a:prstGeom>
          <a:noFill/>
          <a:ln>
            <a:noFill/>
          </a:ln>
        </p:spPr>
      </p:pic>
      <p:grpSp>
        <p:nvGrpSpPr>
          <p:cNvPr id="425" name="Google Shape;425;p31"/>
          <p:cNvGrpSpPr/>
          <p:nvPr/>
        </p:nvGrpSpPr>
        <p:grpSpPr>
          <a:xfrm>
            <a:off x="167531" y="4912238"/>
            <a:ext cx="385891" cy="76819"/>
            <a:chOff x="7504804" y="565304"/>
            <a:chExt cx="1033452" cy="205673"/>
          </a:xfrm>
        </p:grpSpPr>
        <p:sp>
          <p:nvSpPr>
            <p:cNvPr id="426" name="Google Shape;426;p31"/>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27" name="Google Shape;427;p31"/>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28" name="Google Shape;428;p31"/>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29" name="Google Shape;429;p31"/>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30" name="Google Shape;430;p31"/>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31" name="Google Shape;431;p31"/>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32" name="Google Shape;432;p31"/>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433" name="Google Shape;433;p31"/>
          <p:cNvCxnSpPr/>
          <p:nvPr/>
        </p:nvCxnSpPr>
        <p:spPr>
          <a:xfrm>
            <a:off x="655710" y="4894224"/>
            <a:ext cx="0" cy="107700"/>
          </a:xfrm>
          <a:prstGeom prst="straightConnector1">
            <a:avLst/>
          </a:prstGeom>
          <a:noFill/>
          <a:ln w="9525" cap="flat" cmpd="sng">
            <a:solidFill>
              <a:srgbClr val="FFFFFF"/>
            </a:solidFill>
            <a:prstDash val="solid"/>
            <a:round/>
            <a:headEnd type="none" w="med" len="med"/>
            <a:tailEnd type="none" w="med" len="med"/>
          </a:ln>
        </p:spPr>
      </p:cxnSp>
      <p:pic>
        <p:nvPicPr>
          <p:cNvPr id="2" name="Online Media 1" descr="What is Allyship?">
            <a:hlinkClick r:id="" action="ppaction://media"/>
            <a:extLst>
              <a:ext uri="{FF2B5EF4-FFF2-40B4-BE49-F238E27FC236}">
                <a16:creationId xmlns:a16="http://schemas.microsoft.com/office/drawing/2014/main" id="{FEE12227-B211-AA44-A271-B8B17158FDDF}"/>
              </a:ext>
            </a:extLst>
          </p:cNvPr>
          <p:cNvPicPr>
            <a:picLocks noRot="1" noChangeAspect="1"/>
          </p:cNvPicPr>
          <p:nvPr>
            <a:videoFile r:link="rId1"/>
          </p:nvPr>
        </p:nvPicPr>
        <p:blipFill>
          <a:blip r:embed="rId5"/>
          <a:stretch>
            <a:fillRect/>
          </a:stretch>
        </p:blipFill>
        <p:spPr>
          <a:xfrm>
            <a:off x="-11" y="-36611"/>
            <a:ext cx="9144012" cy="51663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497"/>
        <p:cNvGrpSpPr/>
        <p:nvPr/>
      </p:nvGrpSpPr>
      <p:grpSpPr>
        <a:xfrm>
          <a:off x="0" y="0"/>
          <a:ext cx="0" cy="0"/>
          <a:chOff x="0" y="0"/>
          <a:chExt cx="0" cy="0"/>
        </a:xfrm>
      </p:grpSpPr>
      <p:sp>
        <p:nvSpPr>
          <p:cNvPr id="498" name="Google Shape;498;p39"/>
          <p:cNvSpPr/>
          <p:nvPr/>
        </p:nvSpPr>
        <p:spPr>
          <a:xfrm>
            <a:off x="0" y="0"/>
            <a:ext cx="3430407" cy="5145465"/>
          </a:xfrm>
          <a:custGeom>
            <a:avLst/>
            <a:gdLst/>
            <a:ahLst/>
            <a:cxnLst/>
            <a:rect l="l" t="t" r="r" b="b"/>
            <a:pathLst>
              <a:path w="7539355" h="11308715" extrusionOk="0">
                <a:moveTo>
                  <a:pt x="7539037" y="0"/>
                </a:moveTo>
                <a:lnTo>
                  <a:pt x="0" y="0"/>
                </a:lnTo>
                <a:lnTo>
                  <a:pt x="0" y="11308556"/>
                </a:lnTo>
                <a:lnTo>
                  <a:pt x="7539037" y="11308556"/>
                </a:lnTo>
                <a:lnTo>
                  <a:pt x="7539037" y="0"/>
                </a:lnTo>
                <a:close/>
              </a:path>
            </a:pathLst>
          </a:custGeom>
          <a:solidFill>
            <a:srgbClr val="332C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499" name="Google Shape;499;p39"/>
          <p:cNvSpPr txBox="1"/>
          <p:nvPr/>
        </p:nvSpPr>
        <p:spPr>
          <a:xfrm>
            <a:off x="651450" y="984600"/>
            <a:ext cx="2352900" cy="3174300"/>
          </a:xfrm>
          <a:prstGeom prst="rect">
            <a:avLst/>
          </a:prstGeom>
          <a:noFill/>
          <a:ln>
            <a:noFill/>
          </a:ln>
        </p:spPr>
        <p:txBody>
          <a:bodyPr spcFirstLastPara="1" wrap="square" lIns="0" tIns="125625" rIns="0" bIns="0" anchor="t" anchorCtr="0">
            <a:spAutoFit/>
          </a:bodyPr>
          <a:lstStyle/>
          <a:p>
            <a:pPr marL="0" marR="317500" lvl="0" indent="0" algn="l" rtl="0">
              <a:lnSpc>
                <a:spcPct val="96574"/>
              </a:lnSpc>
              <a:spcBef>
                <a:spcPts val="0"/>
              </a:spcBef>
              <a:spcAft>
                <a:spcPts val="0"/>
              </a:spcAft>
              <a:buNone/>
            </a:pPr>
            <a:r>
              <a:rPr lang="en" sz="4100">
                <a:solidFill>
                  <a:srgbClr val="FFFFFF"/>
                </a:solidFill>
                <a:latin typeface="Oswald"/>
                <a:ea typeface="Oswald"/>
                <a:cs typeface="Oswald"/>
                <a:sym typeface="Oswald"/>
              </a:rPr>
              <a:t>How to  practice</a:t>
            </a:r>
            <a:endParaRPr sz="4100">
              <a:latin typeface="Oswald"/>
              <a:ea typeface="Oswald"/>
              <a:cs typeface="Oswald"/>
              <a:sym typeface="Oswald"/>
            </a:endParaRPr>
          </a:p>
          <a:p>
            <a:pPr marL="0" marR="0" lvl="0" indent="0" algn="l" rtl="0">
              <a:lnSpc>
                <a:spcPct val="96574"/>
              </a:lnSpc>
              <a:spcBef>
                <a:spcPts val="0"/>
              </a:spcBef>
              <a:spcAft>
                <a:spcPts val="0"/>
              </a:spcAft>
              <a:buNone/>
            </a:pPr>
            <a:r>
              <a:rPr lang="en" sz="4100">
                <a:solidFill>
                  <a:srgbClr val="FFFFFF"/>
                </a:solidFill>
                <a:latin typeface="Oswald"/>
                <a:ea typeface="Oswald"/>
                <a:cs typeface="Oswald"/>
                <a:sym typeface="Oswald"/>
              </a:rPr>
              <a:t>allyship in  breakout  groups</a:t>
            </a:r>
            <a:endParaRPr sz="4100">
              <a:latin typeface="Oswald"/>
              <a:ea typeface="Oswald"/>
              <a:cs typeface="Oswald"/>
              <a:sym typeface="Oswald"/>
            </a:endParaRPr>
          </a:p>
        </p:txBody>
      </p:sp>
      <p:sp>
        <p:nvSpPr>
          <p:cNvPr id="500" name="Google Shape;500;p39"/>
          <p:cNvSpPr txBox="1">
            <a:spLocks noGrp="1"/>
          </p:cNvSpPr>
          <p:nvPr>
            <p:ph type="title"/>
          </p:nvPr>
        </p:nvSpPr>
        <p:spPr>
          <a:xfrm>
            <a:off x="4347149" y="381940"/>
            <a:ext cx="4200000" cy="682500"/>
          </a:xfrm>
          <a:prstGeom prst="rect">
            <a:avLst/>
          </a:prstGeom>
          <a:noFill/>
          <a:ln>
            <a:noFill/>
          </a:ln>
        </p:spPr>
        <p:txBody>
          <a:bodyPr spcFirstLastPara="1" wrap="square" lIns="0" tIns="62950" rIns="0" bIns="0" anchor="t" anchorCtr="0">
            <a:spAutoFit/>
          </a:bodyPr>
          <a:lstStyle/>
          <a:p>
            <a:pPr marL="0" lvl="0" indent="0" algn="l" rtl="0">
              <a:lnSpc>
                <a:spcPct val="100000"/>
              </a:lnSpc>
              <a:spcBef>
                <a:spcPts val="0"/>
              </a:spcBef>
              <a:spcAft>
                <a:spcPts val="0"/>
              </a:spcAft>
              <a:buNone/>
            </a:pPr>
            <a:r>
              <a:rPr lang="en" sz="1200">
                <a:solidFill>
                  <a:srgbClr val="000000"/>
                </a:solidFill>
                <a:latin typeface="Proxima Nova"/>
                <a:ea typeface="Proxima Nova"/>
                <a:cs typeface="Proxima Nova"/>
                <a:sym typeface="Proxima Nova"/>
              </a:rPr>
              <a:t>Share the mic</a:t>
            </a:r>
            <a:endParaRPr sz="1200">
              <a:latin typeface="Proxima Nova"/>
              <a:ea typeface="Proxima Nova"/>
              <a:cs typeface="Proxima Nova"/>
              <a:sym typeface="Proxima Nova"/>
            </a:endParaRPr>
          </a:p>
          <a:p>
            <a:pPr marL="0" marR="0" lvl="0" indent="0" algn="l" rtl="0">
              <a:lnSpc>
                <a:spcPct val="100400"/>
              </a:lnSpc>
              <a:spcBef>
                <a:spcPts val="500"/>
              </a:spcBef>
              <a:spcAft>
                <a:spcPts val="0"/>
              </a:spcAft>
              <a:buNone/>
            </a:pPr>
            <a:r>
              <a:rPr lang="en" sz="1200" b="0">
                <a:solidFill>
                  <a:srgbClr val="000000"/>
                </a:solidFill>
                <a:latin typeface="Avenir"/>
                <a:ea typeface="Avenir"/>
                <a:cs typeface="Avenir"/>
                <a:sym typeface="Avenir"/>
              </a:rPr>
              <a:t>Make space for everyone to speak. Step back if you often  share first or when exploring areas where you hold privilege.</a:t>
            </a:r>
            <a:endParaRPr sz="1200">
              <a:latin typeface="Avenir"/>
              <a:ea typeface="Avenir"/>
              <a:cs typeface="Avenir"/>
              <a:sym typeface="Avenir"/>
            </a:endParaRPr>
          </a:p>
        </p:txBody>
      </p:sp>
      <p:sp>
        <p:nvSpPr>
          <p:cNvPr id="501" name="Google Shape;501;p39"/>
          <p:cNvSpPr txBox="1"/>
          <p:nvPr/>
        </p:nvSpPr>
        <p:spPr>
          <a:xfrm>
            <a:off x="4347149" y="1334221"/>
            <a:ext cx="3982200" cy="682500"/>
          </a:xfrm>
          <a:prstGeom prst="rect">
            <a:avLst/>
          </a:prstGeom>
          <a:noFill/>
          <a:ln>
            <a:noFill/>
          </a:ln>
        </p:spPr>
        <p:txBody>
          <a:bodyPr spcFirstLastPara="1" wrap="square" lIns="0" tIns="62950" rIns="0" bIns="0" anchor="t" anchorCtr="0">
            <a:spAutoFit/>
          </a:bodyPr>
          <a:lstStyle/>
          <a:p>
            <a:pPr marL="0" marR="0" lvl="0" indent="0" algn="l" rtl="0">
              <a:lnSpc>
                <a:spcPct val="100000"/>
              </a:lnSpc>
              <a:spcBef>
                <a:spcPts val="0"/>
              </a:spcBef>
              <a:spcAft>
                <a:spcPts val="0"/>
              </a:spcAft>
              <a:buNone/>
            </a:pPr>
            <a:r>
              <a:rPr lang="en" sz="1200" b="1">
                <a:latin typeface="Proxima Nova"/>
                <a:ea typeface="Proxima Nova"/>
                <a:cs typeface="Proxima Nova"/>
                <a:sym typeface="Proxima Nova"/>
              </a:rPr>
              <a:t>Commit to confidentiality</a:t>
            </a:r>
            <a:endParaRPr sz="1200" b="1">
              <a:latin typeface="Proxima Nova"/>
              <a:ea typeface="Proxima Nova"/>
              <a:cs typeface="Proxima Nova"/>
              <a:sym typeface="Proxima Nova"/>
            </a:endParaRPr>
          </a:p>
          <a:p>
            <a:pPr marL="0" marR="0" lvl="0" indent="0" algn="l" rtl="0">
              <a:lnSpc>
                <a:spcPct val="100400"/>
              </a:lnSpc>
              <a:spcBef>
                <a:spcPts val="500"/>
              </a:spcBef>
              <a:spcAft>
                <a:spcPts val="0"/>
              </a:spcAft>
              <a:buNone/>
            </a:pPr>
            <a:r>
              <a:rPr lang="en" sz="1200">
                <a:latin typeface="Avenir"/>
                <a:ea typeface="Avenir"/>
                <a:cs typeface="Avenir"/>
                <a:sym typeface="Avenir"/>
              </a:rPr>
              <a:t>Don’t use other people’s names when sharing stories and  keep everything shared confidential.</a:t>
            </a:r>
            <a:endParaRPr sz="1200">
              <a:latin typeface="Avenir"/>
              <a:ea typeface="Avenir"/>
              <a:cs typeface="Avenir"/>
              <a:sym typeface="Avenir"/>
            </a:endParaRPr>
          </a:p>
        </p:txBody>
      </p:sp>
      <p:sp>
        <p:nvSpPr>
          <p:cNvPr id="502" name="Google Shape;502;p39"/>
          <p:cNvSpPr txBox="1"/>
          <p:nvPr/>
        </p:nvSpPr>
        <p:spPr>
          <a:xfrm>
            <a:off x="4347149" y="3291357"/>
            <a:ext cx="4073700" cy="497100"/>
          </a:xfrm>
          <a:prstGeom prst="rect">
            <a:avLst/>
          </a:prstGeom>
          <a:noFill/>
          <a:ln>
            <a:noFill/>
          </a:ln>
        </p:spPr>
        <p:txBody>
          <a:bodyPr spcFirstLastPara="1" wrap="square" lIns="0" tIns="62950" rIns="0" bIns="0" anchor="t" anchorCtr="0">
            <a:spAutoFit/>
          </a:bodyPr>
          <a:lstStyle/>
          <a:p>
            <a:pPr marL="0" marR="0" lvl="0" indent="0" algn="l" rtl="0">
              <a:lnSpc>
                <a:spcPct val="100000"/>
              </a:lnSpc>
              <a:spcBef>
                <a:spcPts val="0"/>
              </a:spcBef>
              <a:spcAft>
                <a:spcPts val="0"/>
              </a:spcAft>
              <a:buNone/>
            </a:pPr>
            <a:r>
              <a:rPr lang="en" sz="1200" b="1">
                <a:latin typeface="Proxima Nova"/>
                <a:ea typeface="Proxima Nova"/>
                <a:cs typeface="Proxima Nova"/>
                <a:sym typeface="Proxima Nova"/>
              </a:rPr>
              <a:t>Don’t question others’ experiences</a:t>
            </a:r>
            <a:endParaRPr sz="1200" b="1">
              <a:latin typeface="Proxima Nova"/>
              <a:ea typeface="Proxima Nova"/>
              <a:cs typeface="Proxima Nova"/>
              <a:sym typeface="Proxima Nova"/>
            </a:endParaRPr>
          </a:p>
          <a:p>
            <a:pPr marL="0" marR="0" lvl="0" indent="0" algn="l" rtl="0">
              <a:lnSpc>
                <a:spcPct val="100000"/>
              </a:lnSpc>
              <a:spcBef>
                <a:spcPts val="500"/>
              </a:spcBef>
              <a:spcAft>
                <a:spcPts val="0"/>
              </a:spcAft>
              <a:buNone/>
            </a:pPr>
            <a:r>
              <a:rPr lang="en" sz="1200">
                <a:latin typeface="Avenir"/>
                <a:ea typeface="Avenir"/>
                <a:cs typeface="Avenir"/>
                <a:sym typeface="Avenir"/>
              </a:rPr>
              <a:t>Don’t question or discount the lived experiences of others.</a:t>
            </a:r>
            <a:endParaRPr sz="1200">
              <a:latin typeface="Avenir"/>
              <a:ea typeface="Avenir"/>
              <a:cs typeface="Avenir"/>
              <a:sym typeface="Avenir"/>
            </a:endParaRPr>
          </a:p>
        </p:txBody>
      </p:sp>
      <p:sp>
        <p:nvSpPr>
          <p:cNvPr id="503" name="Google Shape;503;p39"/>
          <p:cNvSpPr txBox="1"/>
          <p:nvPr/>
        </p:nvSpPr>
        <p:spPr>
          <a:xfrm>
            <a:off x="4347149" y="2215031"/>
            <a:ext cx="4156200" cy="867900"/>
          </a:xfrm>
          <a:prstGeom prst="rect">
            <a:avLst/>
          </a:prstGeom>
          <a:noFill/>
          <a:ln>
            <a:noFill/>
          </a:ln>
        </p:spPr>
        <p:txBody>
          <a:bodyPr spcFirstLastPara="1" wrap="square" lIns="0" tIns="62950" rIns="0" bIns="0" anchor="t" anchorCtr="0">
            <a:spAutoFit/>
          </a:bodyPr>
          <a:lstStyle/>
          <a:p>
            <a:pPr marL="0" marR="0" lvl="0" indent="0" algn="l" rtl="0">
              <a:lnSpc>
                <a:spcPct val="100000"/>
              </a:lnSpc>
              <a:spcBef>
                <a:spcPts val="0"/>
              </a:spcBef>
              <a:spcAft>
                <a:spcPts val="0"/>
              </a:spcAft>
              <a:buNone/>
            </a:pPr>
            <a:r>
              <a:rPr lang="en" sz="1200" b="1">
                <a:latin typeface="Proxima Nova"/>
                <a:ea typeface="Proxima Nova"/>
                <a:cs typeface="Proxima Nova"/>
                <a:sym typeface="Proxima Nova"/>
              </a:rPr>
              <a:t>Be mindful of your a-ha moments</a:t>
            </a:r>
            <a:endParaRPr sz="1200" b="1">
              <a:latin typeface="Proxima Nova"/>
              <a:ea typeface="Proxima Nova"/>
              <a:cs typeface="Proxima Nova"/>
              <a:sym typeface="Proxima Nova"/>
            </a:endParaRPr>
          </a:p>
          <a:p>
            <a:pPr marL="0" marR="0" lvl="0" indent="0" algn="l" rtl="0">
              <a:lnSpc>
                <a:spcPct val="100400"/>
              </a:lnSpc>
              <a:spcBef>
                <a:spcPts val="500"/>
              </a:spcBef>
              <a:spcAft>
                <a:spcPts val="0"/>
              </a:spcAft>
              <a:buNone/>
            </a:pPr>
            <a:r>
              <a:rPr lang="en" sz="1200">
                <a:latin typeface="Avenir"/>
                <a:ea typeface="Avenir"/>
                <a:cs typeface="Avenir"/>
                <a:sym typeface="Avenir"/>
              </a:rPr>
              <a:t>When you see something through a new lens, remember  that it might be part of someone else’s day-to-day. Be aware  of how your sharing will land for them.</a:t>
            </a:r>
            <a:endParaRPr sz="1200">
              <a:latin typeface="Avenir"/>
              <a:ea typeface="Avenir"/>
              <a:cs typeface="Avenir"/>
              <a:sym typeface="Avenir"/>
            </a:endParaRPr>
          </a:p>
        </p:txBody>
      </p:sp>
      <p:sp>
        <p:nvSpPr>
          <p:cNvPr id="504" name="Google Shape;504;p39"/>
          <p:cNvSpPr txBox="1"/>
          <p:nvPr/>
        </p:nvSpPr>
        <p:spPr>
          <a:xfrm>
            <a:off x="4347149" y="4052999"/>
            <a:ext cx="4038000" cy="682500"/>
          </a:xfrm>
          <a:prstGeom prst="rect">
            <a:avLst/>
          </a:prstGeom>
          <a:noFill/>
          <a:ln>
            <a:noFill/>
          </a:ln>
        </p:spPr>
        <p:txBody>
          <a:bodyPr spcFirstLastPara="1" wrap="square" lIns="0" tIns="62950" rIns="0" bIns="0" anchor="t" anchorCtr="0">
            <a:spAutoFit/>
          </a:bodyPr>
          <a:lstStyle/>
          <a:p>
            <a:pPr marL="0" marR="0" lvl="0" indent="0" algn="l" rtl="0">
              <a:lnSpc>
                <a:spcPct val="100000"/>
              </a:lnSpc>
              <a:spcBef>
                <a:spcPts val="0"/>
              </a:spcBef>
              <a:spcAft>
                <a:spcPts val="0"/>
              </a:spcAft>
              <a:buNone/>
            </a:pPr>
            <a:r>
              <a:rPr lang="en" sz="1200" b="1">
                <a:latin typeface="Proxima Nova"/>
                <a:ea typeface="Proxima Nova"/>
                <a:cs typeface="Proxima Nova"/>
                <a:sym typeface="Proxima Nova"/>
              </a:rPr>
              <a:t>Give one another grace</a:t>
            </a:r>
            <a:endParaRPr sz="1200" b="1">
              <a:latin typeface="Proxima Nova"/>
              <a:ea typeface="Proxima Nova"/>
              <a:cs typeface="Proxima Nova"/>
              <a:sym typeface="Proxima Nova"/>
            </a:endParaRPr>
          </a:p>
          <a:p>
            <a:pPr marL="0" marR="0" lvl="0" indent="0" algn="l" rtl="0">
              <a:lnSpc>
                <a:spcPct val="100400"/>
              </a:lnSpc>
              <a:spcBef>
                <a:spcPts val="500"/>
              </a:spcBef>
              <a:spcAft>
                <a:spcPts val="0"/>
              </a:spcAft>
              <a:buNone/>
            </a:pPr>
            <a:r>
              <a:rPr lang="en" sz="1200">
                <a:latin typeface="Avenir"/>
                <a:ea typeface="Avenir"/>
                <a:cs typeface="Avenir"/>
                <a:sym typeface="Avenir"/>
              </a:rPr>
              <a:t>Believe one another’s best intentions and be patient when  mistakes are made.</a:t>
            </a:r>
            <a:endParaRPr sz="1200">
              <a:latin typeface="Avenir"/>
              <a:ea typeface="Avenir"/>
              <a:cs typeface="Avenir"/>
              <a:sym typeface="Avenir"/>
            </a:endParaRPr>
          </a:p>
        </p:txBody>
      </p:sp>
      <p:grpSp>
        <p:nvGrpSpPr>
          <p:cNvPr id="505" name="Google Shape;505;p39"/>
          <p:cNvGrpSpPr/>
          <p:nvPr/>
        </p:nvGrpSpPr>
        <p:grpSpPr>
          <a:xfrm>
            <a:off x="3502258" y="3168661"/>
            <a:ext cx="850607" cy="1595285"/>
            <a:chOff x="7700104" y="6967142"/>
            <a:chExt cx="1870285" cy="3507658"/>
          </a:xfrm>
        </p:grpSpPr>
        <p:pic>
          <p:nvPicPr>
            <p:cNvPr id="506" name="Google Shape;506;p39"/>
            <p:cNvPicPr preferRelativeResize="0"/>
            <p:nvPr/>
          </p:nvPicPr>
          <p:blipFill rotWithShape="1">
            <a:blip r:embed="rId3">
              <a:alphaModFix/>
            </a:blip>
            <a:srcRect/>
            <a:stretch/>
          </p:blipFill>
          <p:spPr>
            <a:xfrm>
              <a:off x="7812321" y="8828957"/>
              <a:ext cx="1645851" cy="1645843"/>
            </a:xfrm>
            <a:prstGeom prst="rect">
              <a:avLst/>
            </a:prstGeom>
            <a:noFill/>
            <a:ln>
              <a:noFill/>
            </a:ln>
          </p:spPr>
        </p:pic>
        <p:pic>
          <p:nvPicPr>
            <p:cNvPr id="507" name="Google Shape;507;p39"/>
            <p:cNvPicPr preferRelativeResize="0"/>
            <p:nvPr/>
          </p:nvPicPr>
          <p:blipFill rotWithShape="1">
            <a:blip r:embed="rId4">
              <a:alphaModFix/>
            </a:blip>
            <a:srcRect/>
            <a:stretch/>
          </p:blipFill>
          <p:spPr>
            <a:xfrm>
              <a:off x="7700104" y="6967142"/>
              <a:ext cx="1870285" cy="1870285"/>
            </a:xfrm>
            <a:prstGeom prst="rect">
              <a:avLst/>
            </a:prstGeom>
            <a:noFill/>
            <a:ln>
              <a:noFill/>
            </a:ln>
          </p:spPr>
        </p:pic>
      </p:grpSp>
      <p:pic>
        <p:nvPicPr>
          <p:cNvPr id="508" name="Google Shape;508;p39"/>
          <p:cNvPicPr preferRelativeResize="0"/>
          <p:nvPr/>
        </p:nvPicPr>
        <p:blipFill rotWithShape="1">
          <a:blip r:embed="rId5">
            <a:alphaModFix/>
          </a:blip>
          <a:srcRect/>
          <a:stretch/>
        </p:blipFill>
        <p:spPr>
          <a:xfrm>
            <a:off x="3502258" y="2274844"/>
            <a:ext cx="850607" cy="850607"/>
          </a:xfrm>
          <a:prstGeom prst="rect">
            <a:avLst/>
          </a:prstGeom>
          <a:noFill/>
          <a:ln>
            <a:noFill/>
          </a:ln>
        </p:spPr>
      </p:pic>
      <p:pic>
        <p:nvPicPr>
          <p:cNvPr id="509" name="Google Shape;509;p39"/>
          <p:cNvPicPr preferRelativeResize="0"/>
          <p:nvPr/>
        </p:nvPicPr>
        <p:blipFill rotWithShape="1">
          <a:blip r:embed="rId6">
            <a:alphaModFix/>
          </a:blip>
          <a:srcRect/>
          <a:stretch/>
        </p:blipFill>
        <p:spPr>
          <a:xfrm>
            <a:off x="3502258" y="1296219"/>
            <a:ext cx="850607" cy="850607"/>
          </a:xfrm>
          <a:prstGeom prst="rect">
            <a:avLst/>
          </a:prstGeom>
          <a:noFill/>
          <a:ln>
            <a:noFill/>
          </a:ln>
        </p:spPr>
      </p:pic>
      <p:pic>
        <p:nvPicPr>
          <p:cNvPr id="510" name="Google Shape;510;p39"/>
          <p:cNvPicPr preferRelativeResize="0"/>
          <p:nvPr/>
        </p:nvPicPr>
        <p:blipFill rotWithShape="1">
          <a:blip r:embed="rId5">
            <a:alphaModFix/>
          </a:blip>
          <a:srcRect/>
          <a:stretch/>
        </p:blipFill>
        <p:spPr>
          <a:xfrm>
            <a:off x="3502258" y="344697"/>
            <a:ext cx="850607" cy="850607"/>
          </a:xfrm>
          <a:prstGeom prst="rect">
            <a:avLst/>
          </a:prstGeom>
          <a:noFill/>
          <a:ln>
            <a:noFill/>
          </a:ln>
        </p:spPr>
      </p:pic>
      <p:sp>
        <p:nvSpPr>
          <p:cNvPr id="511" name="Google Shape;511;p39"/>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15</a:t>
            </a:fld>
            <a:endParaRPr sz="700">
              <a:latin typeface="Proxima Nova Semibold"/>
              <a:ea typeface="Proxima Nova Semibold"/>
              <a:cs typeface="Proxima Nova Semibold"/>
              <a:sym typeface="Proxima Nova Semibold"/>
            </a:endParaRPr>
          </a:p>
        </p:txBody>
      </p:sp>
      <p:pic>
        <p:nvPicPr>
          <p:cNvPr id="512" name="Google Shape;512;p39"/>
          <p:cNvPicPr preferRelativeResize="0"/>
          <p:nvPr/>
        </p:nvPicPr>
        <p:blipFill rotWithShape="1">
          <a:blip r:embed="rId7">
            <a:alphaModFix/>
          </a:blip>
          <a:srcRect/>
          <a:stretch/>
        </p:blipFill>
        <p:spPr>
          <a:xfrm>
            <a:off x="692372" y="4852630"/>
            <a:ext cx="980193" cy="174536"/>
          </a:xfrm>
          <a:prstGeom prst="rect">
            <a:avLst/>
          </a:prstGeom>
          <a:noFill/>
          <a:ln>
            <a:noFill/>
          </a:ln>
        </p:spPr>
      </p:pic>
      <p:grpSp>
        <p:nvGrpSpPr>
          <p:cNvPr id="513" name="Google Shape;513;p39"/>
          <p:cNvGrpSpPr/>
          <p:nvPr/>
        </p:nvGrpSpPr>
        <p:grpSpPr>
          <a:xfrm>
            <a:off x="167531" y="4912238"/>
            <a:ext cx="385891" cy="76819"/>
            <a:chOff x="7504804" y="565304"/>
            <a:chExt cx="1033452" cy="205673"/>
          </a:xfrm>
        </p:grpSpPr>
        <p:sp>
          <p:nvSpPr>
            <p:cNvPr id="514" name="Google Shape;514;p39"/>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15" name="Google Shape;515;p39"/>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16" name="Google Shape;516;p39"/>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17" name="Google Shape;517;p39"/>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18" name="Google Shape;518;p39"/>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19" name="Google Shape;519;p39"/>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20" name="Google Shape;520;p39"/>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521" name="Google Shape;521;p39"/>
          <p:cNvCxnSpPr/>
          <p:nvPr/>
        </p:nvCxnSpPr>
        <p:spPr>
          <a:xfrm>
            <a:off x="655710" y="4894224"/>
            <a:ext cx="0" cy="107700"/>
          </a:xfrm>
          <a:prstGeom prst="straightConnector1">
            <a:avLst/>
          </a:prstGeom>
          <a:noFill/>
          <a:ln w="9525" cap="flat" cmpd="sng">
            <a:solidFill>
              <a:srgbClr val="FFFFFF"/>
            </a:solidFill>
            <a:prstDash val="solid"/>
            <a:round/>
            <a:headEnd type="none" w="med" len="med"/>
            <a:tailEnd type="non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DF3E9"/>
        </a:solidFill>
        <a:effectLst/>
      </p:bgPr>
    </p:bg>
    <p:spTree>
      <p:nvGrpSpPr>
        <p:cNvPr id="1" name="Shape 525"/>
        <p:cNvGrpSpPr/>
        <p:nvPr/>
      </p:nvGrpSpPr>
      <p:grpSpPr>
        <a:xfrm>
          <a:off x="0" y="0"/>
          <a:ext cx="0" cy="0"/>
          <a:chOff x="0" y="0"/>
          <a:chExt cx="0" cy="0"/>
        </a:xfrm>
      </p:grpSpPr>
      <p:sp>
        <p:nvSpPr>
          <p:cNvPr id="526" name="Google Shape;526;p40"/>
          <p:cNvSpPr/>
          <p:nvPr/>
        </p:nvSpPr>
        <p:spPr>
          <a:xfrm>
            <a:off x="1485676" y="1181022"/>
            <a:ext cx="6175194" cy="676662"/>
          </a:xfrm>
          <a:custGeom>
            <a:avLst/>
            <a:gdLst/>
            <a:ahLst/>
            <a:cxnLst/>
            <a:rect l="l" t="t" r="r" b="b"/>
            <a:pathLst>
              <a:path w="13571855" h="1487170" extrusionOk="0">
                <a:moveTo>
                  <a:pt x="0" y="1486865"/>
                </a:moveTo>
                <a:lnTo>
                  <a:pt x="13571251" y="1486865"/>
                </a:lnTo>
                <a:lnTo>
                  <a:pt x="13571251" y="0"/>
                </a:lnTo>
                <a:lnTo>
                  <a:pt x="0" y="0"/>
                </a:lnTo>
                <a:lnTo>
                  <a:pt x="0" y="148686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27" name="Google Shape;527;p40"/>
          <p:cNvSpPr txBox="1"/>
          <p:nvPr/>
        </p:nvSpPr>
        <p:spPr>
          <a:xfrm>
            <a:off x="1485676" y="1294348"/>
            <a:ext cx="6172800" cy="397200"/>
          </a:xfrm>
          <a:prstGeom prst="rect">
            <a:avLst/>
          </a:prstGeom>
          <a:noFill/>
          <a:ln>
            <a:noFill/>
          </a:ln>
        </p:spPr>
        <p:txBody>
          <a:bodyPr spcFirstLastPara="1" wrap="square" lIns="0" tIns="5475" rIns="0" bIns="0" anchor="t" anchorCtr="0">
            <a:spAutoFit/>
          </a:bodyPr>
          <a:lstStyle/>
          <a:p>
            <a:pPr marL="215900" marR="292100" lvl="0" indent="0" algn="l" rtl="0">
              <a:lnSpc>
                <a:spcPct val="112100"/>
              </a:lnSpc>
              <a:spcBef>
                <a:spcPts val="0"/>
              </a:spcBef>
              <a:spcAft>
                <a:spcPts val="0"/>
              </a:spcAft>
              <a:buNone/>
            </a:pPr>
            <a:r>
              <a:rPr lang="en" sz="1200" b="1">
                <a:latin typeface="Proxima Nova"/>
                <a:ea typeface="Proxima Nova"/>
                <a:cs typeface="Proxima Nova"/>
                <a:sym typeface="Proxima Nova"/>
              </a:rPr>
              <a:t>Goal:</a:t>
            </a:r>
            <a:r>
              <a:rPr lang="en" sz="1200" b="1">
                <a:latin typeface="Avenir"/>
                <a:ea typeface="Avenir"/>
                <a:cs typeface="Avenir"/>
                <a:sym typeface="Avenir"/>
              </a:rPr>
              <a:t> </a:t>
            </a:r>
            <a:r>
              <a:rPr lang="en" sz="1200">
                <a:latin typeface="Avenir"/>
                <a:ea typeface="Avenir"/>
                <a:cs typeface="Avenir"/>
                <a:sym typeface="Avenir"/>
              </a:rPr>
              <a:t>Sharpen your definition of allyship and understand what you and your colleagues hope to get out of the workshop</a:t>
            </a:r>
            <a:endParaRPr sz="1200">
              <a:latin typeface="Avenir"/>
              <a:ea typeface="Avenir"/>
              <a:cs typeface="Avenir"/>
              <a:sym typeface="Avenir"/>
            </a:endParaRPr>
          </a:p>
        </p:txBody>
      </p:sp>
      <p:sp>
        <p:nvSpPr>
          <p:cNvPr id="528" name="Google Shape;528;p40"/>
          <p:cNvSpPr/>
          <p:nvPr/>
        </p:nvSpPr>
        <p:spPr>
          <a:xfrm>
            <a:off x="1485677" y="1152449"/>
            <a:ext cx="6175194" cy="28603"/>
          </a:xfrm>
          <a:custGeom>
            <a:avLst/>
            <a:gdLst/>
            <a:ahLst/>
            <a:cxnLst/>
            <a:rect l="l" t="t" r="r" b="b"/>
            <a:pathLst>
              <a:path w="13571855" h="62864" extrusionOk="0">
                <a:moveTo>
                  <a:pt x="0" y="62825"/>
                </a:moveTo>
                <a:lnTo>
                  <a:pt x="13571251" y="62825"/>
                </a:lnTo>
                <a:lnTo>
                  <a:pt x="13571251" y="0"/>
                </a:lnTo>
                <a:lnTo>
                  <a:pt x="0" y="0"/>
                </a:lnTo>
                <a:lnTo>
                  <a:pt x="0" y="62825"/>
                </a:lnTo>
                <a:close/>
              </a:path>
            </a:pathLst>
          </a:custGeom>
          <a:solidFill>
            <a:srgbClr val="DE6E4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29" name="Google Shape;529;p40"/>
          <p:cNvSpPr txBox="1">
            <a:spLocks noGrp="1"/>
          </p:cNvSpPr>
          <p:nvPr>
            <p:ph type="title"/>
          </p:nvPr>
        </p:nvSpPr>
        <p:spPr>
          <a:xfrm>
            <a:off x="1479900" y="563925"/>
            <a:ext cx="4675500" cy="438600"/>
          </a:xfrm>
          <a:prstGeom prst="rect">
            <a:avLst/>
          </a:prstGeom>
          <a:noFill/>
          <a:ln>
            <a:noFill/>
          </a:ln>
        </p:spPr>
        <p:txBody>
          <a:bodyPr spcFirstLastPara="1" wrap="square" lIns="0" tIns="7500" rIns="0" bIns="0" anchor="t" anchorCtr="0">
            <a:spAutoFit/>
          </a:bodyPr>
          <a:lstStyle/>
          <a:p>
            <a:pPr marL="0" lvl="0" indent="0" algn="l" rtl="0">
              <a:lnSpc>
                <a:spcPct val="100000"/>
              </a:lnSpc>
              <a:spcBef>
                <a:spcPts val="0"/>
              </a:spcBef>
              <a:spcAft>
                <a:spcPts val="0"/>
              </a:spcAft>
              <a:buNone/>
            </a:pPr>
            <a:r>
              <a:rPr lang="en" sz="2800" b="0">
                <a:solidFill>
                  <a:srgbClr val="000000"/>
                </a:solidFill>
                <a:latin typeface="Oswald"/>
                <a:ea typeface="Oswald"/>
                <a:cs typeface="Oswald"/>
                <a:sym typeface="Oswald"/>
              </a:rPr>
              <a:t>Discussion about allyship</a:t>
            </a:r>
            <a:endParaRPr sz="2800">
              <a:latin typeface="Oswald"/>
              <a:ea typeface="Oswald"/>
              <a:cs typeface="Oswald"/>
              <a:sym typeface="Oswald"/>
            </a:endParaRPr>
          </a:p>
        </p:txBody>
      </p:sp>
      <p:sp>
        <p:nvSpPr>
          <p:cNvPr id="530" name="Google Shape;530;p40"/>
          <p:cNvSpPr txBox="1"/>
          <p:nvPr/>
        </p:nvSpPr>
        <p:spPr>
          <a:xfrm>
            <a:off x="1485676" y="3071322"/>
            <a:ext cx="6172800" cy="1738500"/>
          </a:xfrm>
          <a:prstGeom prst="rect">
            <a:avLst/>
          </a:prstGeom>
          <a:solidFill>
            <a:srgbClr val="FFFFFF"/>
          </a:solidFill>
          <a:ln>
            <a:noFill/>
          </a:ln>
        </p:spPr>
        <p:txBody>
          <a:bodyPr spcFirstLastPara="1" wrap="square" lIns="0" tIns="141525" rIns="0" bIns="0" anchor="t" anchorCtr="0">
            <a:spAutoFit/>
          </a:bodyPr>
          <a:lstStyle/>
          <a:p>
            <a:pPr marL="215900" marR="0" lvl="0" indent="0" algn="l" rtl="0">
              <a:lnSpc>
                <a:spcPct val="100000"/>
              </a:lnSpc>
              <a:spcBef>
                <a:spcPts val="0"/>
              </a:spcBef>
              <a:spcAft>
                <a:spcPts val="0"/>
              </a:spcAft>
              <a:buNone/>
            </a:pPr>
            <a:r>
              <a:rPr lang="en" sz="1200" b="1">
                <a:latin typeface="Proxima Nova"/>
                <a:ea typeface="Proxima Nova"/>
                <a:cs typeface="Proxima Nova"/>
                <a:sym typeface="Proxima Nova"/>
              </a:rPr>
              <a:t>Discussion prompts</a:t>
            </a:r>
            <a:endParaRPr sz="1200" b="1">
              <a:latin typeface="Proxima Nova"/>
              <a:ea typeface="Proxima Nova"/>
              <a:cs typeface="Proxima Nova"/>
              <a:sym typeface="Proxima Nova"/>
            </a:endParaRPr>
          </a:p>
          <a:p>
            <a:pPr marL="546100" marR="0" lvl="0" indent="-165100" algn="l" rtl="0">
              <a:lnSpc>
                <a:spcPct val="100000"/>
              </a:lnSpc>
              <a:spcBef>
                <a:spcPts val="400"/>
              </a:spcBef>
              <a:spcAft>
                <a:spcPts val="0"/>
              </a:spcAft>
              <a:buSzPts val="1200"/>
              <a:buFont typeface="Avenir"/>
              <a:buChar char="•"/>
            </a:pPr>
            <a:r>
              <a:rPr lang="en" sz="1200">
                <a:latin typeface="Avenir"/>
                <a:ea typeface="Avenir"/>
                <a:cs typeface="Avenir"/>
                <a:sym typeface="Avenir"/>
              </a:rPr>
              <a:t>Introduce yourselves if you don’t know one other already</a:t>
            </a:r>
            <a:endParaRPr sz="1200">
              <a:latin typeface="Avenir"/>
              <a:ea typeface="Avenir"/>
              <a:cs typeface="Avenir"/>
              <a:sym typeface="Avenir"/>
            </a:endParaRPr>
          </a:p>
          <a:p>
            <a:pPr marL="546100" marR="0" lvl="0" indent="-165100" algn="l" rtl="0">
              <a:lnSpc>
                <a:spcPct val="100000"/>
              </a:lnSpc>
              <a:spcBef>
                <a:spcPts val="500"/>
              </a:spcBef>
              <a:spcAft>
                <a:spcPts val="0"/>
              </a:spcAft>
              <a:buSzPts val="1200"/>
              <a:buFont typeface="Avenir"/>
              <a:buChar char="•"/>
            </a:pPr>
            <a:r>
              <a:rPr lang="en" sz="1200">
                <a:latin typeface="Avenir"/>
                <a:ea typeface="Avenir"/>
                <a:cs typeface="Avenir"/>
                <a:sym typeface="Avenir"/>
              </a:rPr>
              <a:t>Did your definition of allyship change after watching the video? Why or why not?</a:t>
            </a:r>
            <a:endParaRPr sz="1200">
              <a:latin typeface="Avenir"/>
              <a:ea typeface="Avenir"/>
              <a:cs typeface="Avenir"/>
              <a:sym typeface="Avenir"/>
            </a:endParaRPr>
          </a:p>
          <a:p>
            <a:pPr marL="546100" marR="584200" lvl="0" indent="-165100" algn="l" rtl="0">
              <a:lnSpc>
                <a:spcPct val="100000"/>
              </a:lnSpc>
              <a:spcBef>
                <a:spcPts val="500"/>
              </a:spcBef>
              <a:spcAft>
                <a:spcPts val="0"/>
              </a:spcAft>
              <a:buSzPts val="1200"/>
              <a:buFont typeface="Avenir"/>
              <a:buChar char="•"/>
            </a:pPr>
            <a:r>
              <a:rPr lang="en" sz="1200">
                <a:latin typeface="Avenir"/>
                <a:ea typeface="Avenir"/>
                <a:cs typeface="Avenir"/>
                <a:sym typeface="Avenir"/>
              </a:rPr>
              <a:t>What are you hesitant about coming into this workshop? What do you hope to walk  away with?</a:t>
            </a:r>
            <a:endParaRPr sz="1200">
              <a:latin typeface="Avenir"/>
              <a:ea typeface="Avenir"/>
              <a:cs typeface="Avenir"/>
              <a:sym typeface="Avenir"/>
            </a:endParaRPr>
          </a:p>
          <a:p>
            <a:pPr marL="546100" marR="0" lvl="0" indent="-165100" algn="l" rtl="0">
              <a:lnSpc>
                <a:spcPct val="100000"/>
              </a:lnSpc>
              <a:spcBef>
                <a:spcPts val="500"/>
              </a:spcBef>
              <a:spcAft>
                <a:spcPts val="0"/>
              </a:spcAft>
              <a:buSzPts val="1200"/>
              <a:buFont typeface="Avenir"/>
              <a:buChar char="•"/>
            </a:pPr>
            <a:r>
              <a:rPr lang="en" sz="1200">
                <a:latin typeface="Avenir"/>
                <a:ea typeface="Avenir"/>
                <a:cs typeface="Avenir"/>
                <a:sym typeface="Avenir"/>
              </a:rPr>
              <a:t>Have you seen any examples of impactful allyship in your workplace or life?</a:t>
            </a:r>
            <a:endParaRPr sz="1200">
              <a:latin typeface="Avenir"/>
              <a:ea typeface="Avenir"/>
              <a:cs typeface="Avenir"/>
              <a:sym typeface="Avenir"/>
            </a:endParaRPr>
          </a:p>
          <a:p>
            <a:pPr marL="0" marR="0" lvl="0" indent="0" algn="l" rtl="0">
              <a:lnSpc>
                <a:spcPct val="100000"/>
              </a:lnSpc>
              <a:spcBef>
                <a:spcPts val="700"/>
              </a:spcBef>
              <a:spcAft>
                <a:spcPts val="0"/>
              </a:spcAft>
              <a:buNone/>
            </a:pPr>
            <a:endParaRPr sz="1000">
              <a:latin typeface="Avenir"/>
              <a:ea typeface="Avenir"/>
              <a:cs typeface="Avenir"/>
              <a:sym typeface="Avenir"/>
            </a:endParaRPr>
          </a:p>
        </p:txBody>
      </p:sp>
      <p:sp>
        <p:nvSpPr>
          <p:cNvPr id="531" name="Google Shape;531;p40"/>
          <p:cNvSpPr txBox="1"/>
          <p:nvPr/>
        </p:nvSpPr>
        <p:spPr>
          <a:xfrm>
            <a:off x="1485675" y="1900489"/>
            <a:ext cx="6172800" cy="1123500"/>
          </a:xfrm>
          <a:prstGeom prst="rect">
            <a:avLst/>
          </a:prstGeom>
          <a:solidFill>
            <a:srgbClr val="FFFFFF"/>
          </a:solidFill>
          <a:ln>
            <a:noFill/>
          </a:ln>
        </p:spPr>
        <p:txBody>
          <a:bodyPr spcFirstLastPara="1" wrap="square" lIns="0" tIns="157400" rIns="0" bIns="0" anchor="t" anchorCtr="0">
            <a:spAutoFit/>
          </a:bodyPr>
          <a:lstStyle/>
          <a:p>
            <a:pPr marL="203200" marR="0" lvl="0" indent="0" algn="l" rtl="0">
              <a:lnSpc>
                <a:spcPct val="100000"/>
              </a:lnSpc>
              <a:spcBef>
                <a:spcPts val="0"/>
              </a:spcBef>
              <a:spcAft>
                <a:spcPts val="0"/>
              </a:spcAft>
              <a:buNone/>
            </a:pPr>
            <a:r>
              <a:rPr lang="en" sz="1200" b="1">
                <a:latin typeface="Proxima Nova"/>
                <a:ea typeface="Proxima Nova"/>
                <a:cs typeface="Proxima Nova"/>
                <a:sym typeface="Proxima Nova"/>
              </a:rPr>
              <a:t>Tips for practicing allyship in this space</a:t>
            </a:r>
            <a:endParaRPr sz="1200" b="1">
              <a:latin typeface="Proxima Nova"/>
              <a:ea typeface="Proxima Nova"/>
              <a:cs typeface="Proxima Nova"/>
              <a:sym typeface="Proxima Nova"/>
            </a:endParaRPr>
          </a:p>
          <a:p>
            <a:pPr marL="533400" marR="0" lvl="0" indent="-165100" algn="l" rtl="0">
              <a:lnSpc>
                <a:spcPct val="100000"/>
              </a:lnSpc>
              <a:spcBef>
                <a:spcPts val="600"/>
              </a:spcBef>
              <a:spcAft>
                <a:spcPts val="0"/>
              </a:spcAft>
              <a:buSzPts val="1200"/>
              <a:buFont typeface="Avenir"/>
              <a:buChar char="•"/>
            </a:pPr>
            <a:r>
              <a:rPr lang="en" sz="1200">
                <a:latin typeface="Avenir"/>
                <a:ea typeface="Avenir"/>
                <a:cs typeface="Avenir"/>
                <a:sym typeface="Avenir"/>
              </a:rPr>
              <a:t>Do not put others on the spot by asking them to share personal stories.</a:t>
            </a:r>
            <a:endParaRPr sz="1200">
              <a:latin typeface="Avenir"/>
              <a:ea typeface="Avenir"/>
              <a:cs typeface="Avenir"/>
              <a:sym typeface="Avenir"/>
            </a:endParaRPr>
          </a:p>
          <a:p>
            <a:pPr marL="533400" marR="0" lvl="0" indent="-165100" algn="l" rtl="0">
              <a:lnSpc>
                <a:spcPct val="100000"/>
              </a:lnSpc>
              <a:spcBef>
                <a:spcPts val="700"/>
              </a:spcBef>
              <a:spcAft>
                <a:spcPts val="0"/>
              </a:spcAft>
              <a:buSzPts val="1200"/>
              <a:buFont typeface="Avenir"/>
              <a:buChar char="•"/>
            </a:pPr>
            <a:r>
              <a:rPr lang="en" sz="1200">
                <a:latin typeface="Avenir"/>
                <a:ea typeface="Avenir"/>
                <a:cs typeface="Avenir"/>
                <a:sym typeface="Avenir"/>
              </a:rPr>
              <a:t>If someone does share a story, do not question or invalidate their experience.</a:t>
            </a:r>
            <a:endParaRPr sz="1200">
              <a:latin typeface="Avenir"/>
              <a:ea typeface="Avenir"/>
              <a:cs typeface="Avenir"/>
              <a:sym typeface="Avenir"/>
            </a:endParaRPr>
          </a:p>
          <a:p>
            <a:pPr marL="0" marR="0" lvl="0" indent="0" algn="l" rtl="0">
              <a:lnSpc>
                <a:spcPct val="100000"/>
              </a:lnSpc>
              <a:spcBef>
                <a:spcPts val="700"/>
              </a:spcBef>
              <a:spcAft>
                <a:spcPts val="0"/>
              </a:spcAft>
              <a:buNone/>
            </a:pPr>
            <a:endParaRPr sz="1000">
              <a:latin typeface="Avenir"/>
              <a:ea typeface="Avenir"/>
              <a:cs typeface="Avenir"/>
              <a:sym typeface="Avenir"/>
            </a:endParaRPr>
          </a:p>
        </p:txBody>
      </p:sp>
      <p:sp>
        <p:nvSpPr>
          <p:cNvPr id="532" name="Google Shape;532;p40"/>
          <p:cNvSpPr txBox="1"/>
          <p:nvPr/>
        </p:nvSpPr>
        <p:spPr>
          <a:xfrm>
            <a:off x="1777975" y="257880"/>
            <a:ext cx="1638600" cy="174600"/>
          </a:xfrm>
          <a:prstGeom prst="rect">
            <a:avLst/>
          </a:prstGeom>
          <a:noFill/>
          <a:ln>
            <a:noFill/>
          </a:ln>
        </p:spPr>
        <p:txBody>
          <a:bodyPr spcFirstLastPara="1" wrap="square" lIns="0" tIns="5200" rIns="0" bIns="0" anchor="t" anchorCtr="0">
            <a:spAutoFit/>
          </a:bodyPr>
          <a:lstStyle/>
          <a:p>
            <a:pPr marL="0" marR="0" lvl="0" indent="0" algn="l" rtl="0">
              <a:lnSpc>
                <a:spcPct val="100000"/>
              </a:lnSpc>
              <a:spcBef>
                <a:spcPts val="0"/>
              </a:spcBef>
              <a:spcAft>
                <a:spcPts val="0"/>
              </a:spcAft>
              <a:buNone/>
            </a:pPr>
            <a:r>
              <a:rPr lang="en" sz="1100" b="1" u="sng">
                <a:latin typeface="Proxima Nova"/>
                <a:ea typeface="Proxima Nova"/>
                <a:cs typeface="Proxima Nova"/>
                <a:sym typeface="Proxima Nova"/>
              </a:rPr>
              <a:t>BREAKOUT DISCUSSION</a:t>
            </a:r>
            <a:endParaRPr sz="1100" b="1">
              <a:latin typeface="Proxima Nova"/>
              <a:ea typeface="Proxima Nova"/>
              <a:cs typeface="Proxima Nova"/>
              <a:sym typeface="Proxima Nova"/>
            </a:endParaRPr>
          </a:p>
        </p:txBody>
      </p:sp>
      <p:sp>
        <p:nvSpPr>
          <p:cNvPr id="533" name="Google Shape;533;p40"/>
          <p:cNvSpPr/>
          <p:nvPr/>
        </p:nvSpPr>
        <p:spPr>
          <a:xfrm>
            <a:off x="1485685" y="250735"/>
            <a:ext cx="202263" cy="202263"/>
          </a:xfrm>
          <a:custGeom>
            <a:avLst/>
            <a:gdLst/>
            <a:ahLst/>
            <a:cxnLst/>
            <a:rect l="l" t="t" r="r" b="b"/>
            <a:pathLst>
              <a:path w="521969" h="521970" extrusionOk="0">
                <a:moveTo>
                  <a:pt x="260798" y="0"/>
                </a:moveTo>
                <a:lnTo>
                  <a:pt x="213918" y="4202"/>
                </a:lnTo>
                <a:lnTo>
                  <a:pt x="169796" y="16318"/>
                </a:lnTo>
                <a:lnTo>
                  <a:pt x="129167" y="35610"/>
                </a:lnTo>
                <a:lnTo>
                  <a:pt x="92768" y="61342"/>
                </a:lnTo>
                <a:lnTo>
                  <a:pt x="61335" y="92776"/>
                </a:lnTo>
                <a:lnTo>
                  <a:pt x="35606" y="129176"/>
                </a:lnTo>
                <a:lnTo>
                  <a:pt x="16315" y="169804"/>
                </a:lnTo>
                <a:lnTo>
                  <a:pt x="4201" y="213924"/>
                </a:lnTo>
                <a:lnTo>
                  <a:pt x="0" y="260798"/>
                </a:lnTo>
                <a:lnTo>
                  <a:pt x="4201" y="307671"/>
                </a:lnTo>
                <a:lnTo>
                  <a:pt x="16315" y="351790"/>
                </a:lnTo>
                <a:lnTo>
                  <a:pt x="35606" y="392417"/>
                </a:lnTo>
                <a:lnTo>
                  <a:pt x="61335" y="428815"/>
                </a:lnTo>
                <a:lnTo>
                  <a:pt x="92768" y="460248"/>
                </a:lnTo>
                <a:lnTo>
                  <a:pt x="129167" y="485978"/>
                </a:lnTo>
                <a:lnTo>
                  <a:pt x="169796" y="505269"/>
                </a:lnTo>
                <a:lnTo>
                  <a:pt x="213918" y="517384"/>
                </a:lnTo>
                <a:lnTo>
                  <a:pt x="260798" y="521586"/>
                </a:lnTo>
                <a:lnTo>
                  <a:pt x="307677" y="517384"/>
                </a:lnTo>
                <a:lnTo>
                  <a:pt x="351800" y="505269"/>
                </a:lnTo>
                <a:lnTo>
                  <a:pt x="392429" y="485978"/>
                </a:lnTo>
                <a:lnTo>
                  <a:pt x="428828" y="460248"/>
                </a:lnTo>
                <a:lnTo>
                  <a:pt x="460261" y="428815"/>
                </a:lnTo>
                <a:lnTo>
                  <a:pt x="485990" y="392417"/>
                </a:lnTo>
                <a:lnTo>
                  <a:pt x="505280" y="351790"/>
                </a:lnTo>
                <a:lnTo>
                  <a:pt x="517394" y="307671"/>
                </a:lnTo>
                <a:lnTo>
                  <a:pt x="521596" y="260798"/>
                </a:lnTo>
                <a:lnTo>
                  <a:pt x="517394" y="213924"/>
                </a:lnTo>
                <a:lnTo>
                  <a:pt x="505280" y="169804"/>
                </a:lnTo>
                <a:lnTo>
                  <a:pt x="485990" y="129176"/>
                </a:lnTo>
                <a:lnTo>
                  <a:pt x="460261" y="92776"/>
                </a:lnTo>
                <a:lnTo>
                  <a:pt x="428828" y="61342"/>
                </a:lnTo>
                <a:lnTo>
                  <a:pt x="392429" y="35610"/>
                </a:lnTo>
                <a:lnTo>
                  <a:pt x="351800" y="16318"/>
                </a:lnTo>
                <a:lnTo>
                  <a:pt x="307677" y="4202"/>
                </a:lnTo>
                <a:lnTo>
                  <a:pt x="260798"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pic>
        <p:nvPicPr>
          <p:cNvPr id="534" name="Google Shape;534;p40"/>
          <p:cNvPicPr preferRelativeResize="0"/>
          <p:nvPr/>
        </p:nvPicPr>
        <p:blipFill rotWithShape="1">
          <a:blip r:embed="rId3">
            <a:alphaModFix/>
          </a:blip>
          <a:srcRect/>
          <a:stretch/>
        </p:blipFill>
        <p:spPr>
          <a:xfrm>
            <a:off x="1559821" y="280715"/>
            <a:ext cx="53377" cy="53386"/>
          </a:xfrm>
          <a:prstGeom prst="rect">
            <a:avLst/>
          </a:prstGeom>
          <a:noFill/>
          <a:ln>
            <a:noFill/>
          </a:ln>
        </p:spPr>
      </p:pic>
      <p:pic>
        <p:nvPicPr>
          <p:cNvPr id="535" name="Google Shape;535;p40"/>
          <p:cNvPicPr preferRelativeResize="0"/>
          <p:nvPr/>
        </p:nvPicPr>
        <p:blipFill rotWithShape="1">
          <a:blip r:embed="rId3">
            <a:alphaModFix/>
          </a:blip>
          <a:srcRect/>
          <a:stretch/>
        </p:blipFill>
        <p:spPr>
          <a:xfrm>
            <a:off x="1517316" y="348267"/>
            <a:ext cx="53377" cy="53386"/>
          </a:xfrm>
          <a:prstGeom prst="rect">
            <a:avLst/>
          </a:prstGeom>
          <a:noFill/>
          <a:ln>
            <a:noFill/>
          </a:ln>
        </p:spPr>
      </p:pic>
      <p:pic>
        <p:nvPicPr>
          <p:cNvPr id="536" name="Google Shape;536;p40"/>
          <p:cNvPicPr preferRelativeResize="0"/>
          <p:nvPr/>
        </p:nvPicPr>
        <p:blipFill rotWithShape="1">
          <a:blip r:embed="rId3">
            <a:alphaModFix/>
          </a:blip>
          <a:srcRect/>
          <a:stretch/>
        </p:blipFill>
        <p:spPr>
          <a:xfrm>
            <a:off x="1602325" y="348267"/>
            <a:ext cx="53377" cy="53386"/>
          </a:xfrm>
          <a:prstGeom prst="rect">
            <a:avLst/>
          </a:prstGeom>
          <a:noFill/>
          <a:ln>
            <a:noFill/>
          </a:ln>
        </p:spPr>
      </p:pic>
      <p:sp>
        <p:nvSpPr>
          <p:cNvPr id="537" name="Google Shape;537;p40"/>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16</a:t>
            </a:fld>
            <a:endParaRPr sz="700">
              <a:latin typeface="Proxima Nova Semibold"/>
              <a:ea typeface="Proxima Nova Semibold"/>
              <a:cs typeface="Proxima Nova Semibold"/>
              <a:sym typeface="Proxima Nova Semibold"/>
            </a:endParaRPr>
          </a:p>
        </p:txBody>
      </p:sp>
      <p:grpSp>
        <p:nvGrpSpPr>
          <p:cNvPr id="538" name="Google Shape;538;p40"/>
          <p:cNvGrpSpPr/>
          <p:nvPr/>
        </p:nvGrpSpPr>
        <p:grpSpPr>
          <a:xfrm>
            <a:off x="167531" y="4852630"/>
            <a:ext cx="1505034" cy="174536"/>
            <a:chOff x="442904" y="4166938"/>
            <a:chExt cx="4030621" cy="467300"/>
          </a:xfrm>
        </p:grpSpPr>
        <p:pic>
          <p:nvPicPr>
            <p:cNvPr id="539" name="Google Shape;539;p40"/>
            <p:cNvPicPr preferRelativeResize="0"/>
            <p:nvPr/>
          </p:nvPicPr>
          <p:blipFill rotWithShape="1">
            <a:blip r:embed="rId4">
              <a:alphaModFix/>
            </a:blip>
            <a:srcRect/>
            <a:stretch/>
          </p:blipFill>
          <p:spPr>
            <a:xfrm>
              <a:off x="1848476" y="4166938"/>
              <a:ext cx="2625049" cy="467300"/>
            </a:xfrm>
            <a:prstGeom prst="rect">
              <a:avLst/>
            </a:prstGeom>
            <a:noFill/>
            <a:ln>
              <a:noFill/>
            </a:ln>
          </p:spPr>
        </p:pic>
        <p:grpSp>
          <p:nvGrpSpPr>
            <p:cNvPr id="540" name="Google Shape;540;p40"/>
            <p:cNvGrpSpPr/>
            <p:nvPr/>
          </p:nvGrpSpPr>
          <p:grpSpPr>
            <a:xfrm>
              <a:off x="442904" y="4326529"/>
              <a:ext cx="1033452" cy="205673"/>
              <a:chOff x="7504804" y="565304"/>
              <a:chExt cx="1033452" cy="205673"/>
            </a:xfrm>
          </p:grpSpPr>
          <p:sp>
            <p:nvSpPr>
              <p:cNvPr id="541" name="Google Shape;541;p40"/>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42" name="Google Shape;542;p40"/>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43" name="Google Shape;543;p40"/>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44" name="Google Shape;544;p40"/>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45" name="Google Shape;545;p40"/>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46" name="Google Shape;546;p40"/>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47" name="Google Shape;547;p40"/>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548" name="Google Shape;548;p40"/>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5BB9F"/>
        </a:solidFill>
        <a:effectLst/>
      </p:bgPr>
    </p:bg>
    <p:spTree>
      <p:nvGrpSpPr>
        <p:cNvPr id="1" name="Shape 552"/>
        <p:cNvGrpSpPr/>
        <p:nvPr/>
      </p:nvGrpSpPr>
      <p:grpSpPr>
        <a:xfrm>
          <a:off x="0" y="0"/>
          <a:ext cx="0" cy="0"/>
          <a:chOff x="0" y="0"/>
          <a:chExt cx="0" cy="0"/>
        </a:xfrm>
      </p:grpSpPr>
      <p:sp>
        <p:nvSpPr>
          <p:cNvPr id="553" name="Google Shape;553;p41"/>
          <p:cNvSpPr/>
          <p:nvPr/>
        </p:nvSpPr>
        <p:spPr>
          <a:xfrm>
            <a:off x="870623" y="0"/>
            <a:ext cx="719423" cy="822858"/>
          </a:xfrm>
          <a:custGeom>
            <a:avLst/>
            <a:gdLst/>
            <a:ahLst/>
            <a:cxnLst/>
            <a:rect l="l" t="t" r="r" b="b"/>
            <a:pathLst>
              <a:path w="1581150" h="1808480" extrusionOk="0">
                <a:moveTo>
                  <a:pt x="1406021" y="0"/>
                </a:moveTo>
                <a:lnTo>
                  <a:pt x="0" y="0"/>
                </a:lnTo>
                <a:lnTo>
                  <a:pt x="190032" y="1808089"/>
                </a:lnTo>
                <a:lnTo>
                  <a:pt x="1580691" y="1661925"/>
                </a:lnTo>
                <a:lnTo>
                  <a:pt x="140602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54" name="Google Shape;554;p41"/>
          <p:cNvSpPr/>
          <p:nvPr/>
        </p:nvSpPr>
        <p:spPr>
          <a:xfrm>
            <a:off x="852185" y="913027"/>
            <a:ext cx="955763" cy="700065"/>
          </a:xfrm>
          <a:custGeom>
            <a:avLst/>
            <a:gdLst/>
            <a:ahLst/>
            <a:cxnLst/>
            <a:rect l="l" t="t" r="r" b="b"/>
            <a:pathLst>
              <a:path w="2100579" h="1538604" extrusionOk="0">
                <a:moveTo>
                  <a:pt x="1960254" y="0"/>
                </a:moveTo>
                <a:lnTo>
                  <a:pt x="0" y="206035"/>
                </a:lnTo>
                <a:lnTo>
                  <a:pt x="140037" y="1538351"/>
                </a:lnTo>
                <a:lnTo>
                  <a:pt x="2100292" y="1332315"/>
                </a:lnTo>
                <a:lnTo>
                  <a:pt x="1960254"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55" name="Google Shape;555;p41"/>
          <p:cNvSpPr/>
          <p:nvPr/>
        </p:nvSpPr>
        <p:spPr>
          <a:xfrm>
            <a:off x="1900949" y="692374"/>
            <a:ext cx="726646" cy="958653"/>
          </a:xfrm>
          <a:custGeom>
            <a:avLst/>
            <a:gdLst/>
            <a:ahLst/>
            <a:cxnLst/>
            <a:rect l="l" t="t" r="r" b="b"/>
            <a:pathLst>
              <a:path w="1597025" h="2106929" extrusionOk="0">
                <a:moveTo>
                  <a:pt x="1390659" y="0"/>
                </a:moveTo>
                <a:lnTo>
                  <a:pt x="0" y="146163"/>
                </a:lnTo>
                <a:lnTo>
                  <a:pt x="206035" y="2106407"/>
                </a:lnTo>
                <a:lnTo>
                  <a:pt x="1596684" y="1960243"/>
                </a:lnTo>
                <a:lnTo>
                  <a:pt x="1390659"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56" name="Google Shape;556;p41"/>
          <p:cNvSpPr/>
          <p:nvPr/>
        </p:nvSpPr>
        <p:spPr>
          <a:xfrm>
            <a:off x="1683514" y="0"/>
            <a:ext cx="955186" cy="602120"/>
          </a:xfrm>
          <a:custGeom>
            <a:avLst/>
            <a:gdLst/>
            <a:ahLst/>
            <a:cxnLst/>
            <a:rect l="l" t="t" r="r" b="b"/>
            <a:pathLst>
              <a:path w="2099310" h="1323340" extrusionOk="0">
                <a:moveTo>
                  <a:pt x="1981898" y="0"/>
                </a:moveTo>
                <a:lnTo>
                  <a:pt x="0" y="0"/>
                </a:lnTo>
                <a:lnTo>
                  <a:pt x="139039" y="1322915"/>
                </a:lnTo>
                <a:lnTo>
                  <a:pt x="2099283" y="1116890"/>
                </a:lnTo>
                <a:lnTo>
                  <a:pt x="1981898"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57" name="Google Shape;557;p41"/>
          <p:cNvSpPr/>
          <p:nvPr/>
        </p:nvSpPr>
        <p:spPr>
          <a:xfrm>
            <a:off x="2820967" y="2015989"/>
            <a:ext cx="1263469" cy="1281093"/>
          </a:xfrm>
          <a:custGeom>
            <a:avLst/>
            <a:gdLst/>
            <a:ahLst/>
            <a:cxnLst/>
            <a:rect l="l" t="t" r="r" b="b"/>
            <a:pathLst>
              <a:path w="2776854" h="2815590" extrusionOk="0">
                <a:moveTo>
                  <a:pt x="1258684" y="1534820"/>
                </a:moveTo>
                <a:lnTo>
                  <a:pt x="446836" y="877392"/>
                </a:lnTo>
                <a:lnTo>
                  <a:pt x="0" y="1429194"/>
                </a:lnTo>
                <a:lnTo>
                  <a:pt x="811847" y="2086597"/>
                </a:lnTo>
                <a:lnTo>
                  <a:pt x="1258684" y="1534820"/>
                </a:lnTo>
                <a:close/>
              </a:path>
              <a:path w="2776854" h="2815590" extrusionOk="0">
                <a:moveTo>
                  <a:pt x="1918576" y="466394"/>
                </a:moveTo>
                <a:lnTo>
                  <a:pt x="1342631" y="0"/>
                </a:lnTo>
                <a:lnTo>
                  <a:pt x="685203" y="811847"/>
                </a:lnTo>
                <a:lnTo>
                  <a:pt x="1261148" y="1278242"/>
                </a:lnTo>
                <a:lnTo>
                  <a:pt x="1918576" y="466394"/>
                </a:lnTo>
                <a:close/>
              </a:path>
              <a:path w="2776854" h="2815590" extrusionOk="0">
                <a:moveTo>
                  <a:pt x="2091194" y="2003666"/>
                </a:moveTo>
                <a:lnTo>
                  <a:pt x="1515237" y="1537271"/>
                </a:lnTo>
                <a:lnTo>
                  <a:pt x="857821" y="2349131"/>
                </a:lnTo>
                <a:lnTo>
                  <a:pt x="1433766" y="2815526"/>
                </a:lnTo>
                <a:lnTo>
                  <a:pt x="2091194" y="2003666"/>
                </a:lnTo>
                <a:close/>
              </a:path>
              <a:path w="2776854" h="2815590" extrusionOk="0">
                <a:moveTo>
                  <a:pt x="2776385" y="1386332"/>
                </a:moveTo>
                <a:lnTo>
                  <a:pt x="1964537" y="728916"/>
                </a:lnTo>
                <a:lnTo>
                  <a:pt x="1517713" y="1280706"/>
                </a:lnTo>
                <a:lnTo>
                  <a:pt x="2329561" y="1938134"/>
                </a:lnTo>
                <a:lnTo>
                  <a:pt x="2776385" y="1386332"/>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58" name="Google Shape;558;p41"/>
          <p:cNvSpPr/>
          <p:nvPr/>
        </p:nvSpPr>
        <p:spPr>
          <a:xfrm>
            <a:off x="35998" y="2180681"/>
            <a:ext cx="392649" cy="513131"/>
          </a:xfrm>
          <a:custGeom>
            <a:avLst/>
            <a:gdLst/>
            <a:ahLst/>
            <a:cxnLst/>
            <a:rect l="l" t="t" r="r" b="b"/>
            <a:pathLst>
              <a:path w="862965" h="1127760" extrusionOk="0">
                <a:moveTo>
                  <a:pt x="127305" y="0"/>
                </a:moveTo>
                <a:lnTo>
                  <a:pt x="0" y="1036868"/>
                </a:lnTo>
                <a:lnTo>
                  <a:pt x="735579" y="1127190"/>
                </a:lnTo>
                <a:lnTo>
                  <a:pt x="862884" y="90321"/>
                </a:lnTo>
                <a:lnTo>
                  <a:pt x="12730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59" name="Google Shape;559;p41"/>
          <p:cNvSpPr/>
          <p:nvPr/>
        </p:nvSpPr>
        <p:spPr>
          <a:xfrm>
            <a:off x="0" y="2739908"/>
            <a:ext cx="431654" cy="373869"/>
          </a:xfrm>
          <a:custGeom>
            <a:avLst/>
            <a:gdLst/>
            <a:ahLst/>
            <a:cxnLst/>
            <a:rect l="l" t="t" r="r" b="b"/>
            <a:pathLst>
              <a:path w="948690" h="821690" extrusionOk="0">
                <a:moveTo>
                  <a:pt x="0" y="0"/>
                </a:moveTo>
                <a:lnTo>
                  <a:pt x="0" y="715355"/>
                </a:lnTo>
                <a:lnTo>
                  <a:pt x="862065" y="821198"/>
                </a:lnTo>
                <a:lnTo>
                  <a:pt x="948597" y="116476"/>
                </a:lnTo>
                <a:lnTo>
                  <a:pt x="0"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60" name="Google Shape;560;p41"/>
          <p:cNvSpPr/>
          <p:nvPr/>
        </p:nvSpPr>
        <p:spPr>
          <a:xfrm>
            <a:off x="473097" y="2731998"/>
            <a:ext cx="392649" cy="513130"/>
          </a:xfrm>
          <a:custGeom>
            <a:avLst/>
            <a:gdLst/>
            <a:ahLst/>
            <a:cxnLst/>
            <a:rect l="l" t="t" r="r" b="b"/>
            <a:pathLst>
              <a:path w="862964" h="1127759" extrusionOk="0">
                <a:moveTo>
                  <a:pt x="127315" y="0"/>
                </a:moveTo>
                <a:lnTo>
                  <a:pt x="0" y="1036868"/>
                </a:lnTo>
                <a:lnTo>
                  <a:pt x="735590" y="1127190"/>
                </a:lnTo>
                <a:lnTo>
                  <a:pt x="862895" y="90321"/>
                </a:lnTo>
                <a:lnTo>
                  <a:pt x="12731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61" name="Google Shape;561;p41"/>
          <p:cNvSpPr/>
          <p:nvPr/>
        </p:nvSpPr>
        <p:spPr>
          <a:xfrm>
            <a:off x="470118" y="2311936"/>
            <a:ext cx="511397" cy="378781"/>
          </a:xfrm>
          <a:custGeom>
            <a:avLst/>
            <a:gdLst/>
            <a:ahLst/>
            <a:cxnLst/>
            <a:rect l="l" t="t" r="r" b="b"/>
            <a:pathLst>
              <a:path w="1123950" h="832485" extrusionOk="0">
                <a:moveTo>
                  <a:pt x="86531" y="0"/>
                </a:moveTo>
                <a:lnTo>
                  <a:pt x="0" y="704721"/>
                </a:lnTo>
                <a:lnTo>
                  <a:pt x="1036868" y="832037"/>
                </a:lnTo>
                <a:lnTo>
                  <a:pt x="1123400" y="127305"/>
                </a:lnTo>
                <a:lnTo>
                  <a:pt x="8653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62" name="Google Shape;562;p41"/>
          <p:cNvSpPr/>
          <p:nvPr/>
        </p:nvSpPr>
        <p:spPr>
          <a:xfrm>
            <a:off x="6505658" y="270450"/>
            <a:ext cx="1134608" cy="1160323"/>
          </a:xfrm>
          <a:custGeom>
            <a:avLst/>
            <a:gdLst/>
            <a:ahLst/>
            <a:cxnLst/>
            <a:rect l="l" t="t" r="r" b="b"/>
            <a:pathLst>
              <a:path w="2493644" h="2550160" extrusionOk="0">
                <a:moveTo>
                  <a:pt x="1073543" y="1329423"/>
                </a:moveTo>
                <a:lnTo>
                  <a:pt x="648639" y="375081"/>
                </a:lnTo>
                <a:lnTo>
                  <a:pt x="0" y="663879"/>
                </a:lnTo>
                <a:lnTo>
                  <a:pt x="424903" y="1618221"/>
                </a:lnTo>
                <a:lnTo>
                  <a:pt x="1073543" y="1329423"/>
                </a:lnTo>
                <a:close/>
              </a:path>
              <a:path w="2493644" h="2550160" extrusionOk="0">
                <a:moveTo>
                  <a:pt x="1602460" y="2125116"/>
                </a:moveTo>
                <a:lnTo>
                  <a:pt x="1301013" y="1448079"/>
                </a:lnTo>
                <a:lnTo>
                  <a:pt x="346671" y="1872996"/>
                </a:lnTo>
                <a:lnTo>
                  <a:pt x="648119" y="2550033"/>
                </a:lnTo>
                <a:lnTo>
                  <a:pt x="1602460" y="2125116"/>
                </a:lnTo>
                <a:close/>
              </a:path>
              <a:path w="2493644" h="2550160" extrusionOk="0">
                <a:moveTo>
                  <a:pt x="2146566" y="677037"/>
                </a:moveTo>
                <a:lnTo>
                  <a:pt x="1845119" y="0"/>
                </a:lnTo>
                <a:lnTo>
                  <a:pt x="890790" y="424891"/>
                </a:lnTo>
                <a:lnTo>
                  <a:pt x="1192225" y="1101928"/>
                </a:lnTo>
                <a:lnTo>
                  <a:pt x="2146566" y="677037"/>
                </a:lnTo>
                <a:close/>
              </a:path>
              <a:path w="2493644" h="2550160" extrusionOk="0">
                <a:moveTo>
                  <a:pt x="2493238" y="1886153"/>
                </a:moveTo>
                <a:lnTo>
                  <a:pt x="2068334" y="931811"/>
                </a:lnTo>
                <a:lnTo>
                  <a:pt x="1419707" y="1220609"/>
                </a:lnTo>
                <a:lnTo>
                  <a:pt x="1844598" y="2174938"/>
                </a:lnTo>
                <a:lnTo>
                  <a:pt x="2493238" y="1886153"/>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63" name="Google Shape;563;p41"/>
          <p:cNvSpPr/>
          <p:nvPr/>
        </p:nvSpPr>
        <p:spPr>
          <a:xfrm>
            <a:off x="5954353" y="3379780"/>
            <a:ext cx="949119" cy="712200"/>
          </a:xfrm>
          <a:custGeom>
            <a:avLst/>
            <a:gdLst/>
            <a:ahLst/>
            <a:cxnLst/>
            <a:rect l="l" t="t" r="r" b="b"/>
            <a:pathLst>
              <a:path w="2085975" h="1565275" extrusionOk="0">
                <a:moveTo>
                  <a:pt x="121870" y="0"/>
                </a:moveTo>
                <a:lnTo>
                  <a:pt x="0" y="1392994"/>
                </a:lnTo>
                <a:lnTo>
                  <a:pt x="1963542" y="1564779"/>
                </a:lnTo>
                <a:lnTo>
                  <a:pt x="2085423" y="171785"/>
                </a:lnTo>
                <a:lnTo>
                  <a:pt x="121870"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64" name="Google Shape;564;p41"/>
          <p:cNvSpPr/>
          <p:nvPr/>
        </p:nvSpPr>
        <p:spPr>
          <a:xfrm>
            <a:off x="5163622" y="3188552"/>
            <a:ext cx="685619" cy="946807"/>
          </a:xfrm>
          <a:custGeom>
            <a:avLst/>
            <a:gdLst/>
            <a:ahLst/>
            <a:cxnLst/>
            <a:rect l="l" t="t" r="r" b="b"/>
            <a:pathLst>
              <a:path w="1506854" h="2080895" extrusionOk="0">
                <a:moveTo>
                  <a:pt x="171785" y="0"/>
                </a:moveTo>
                <a:lnTo>
                  <a:pt x="0" y="1963552"/>
                </a:lnTo>
                <a:lnTo>
                  <a:pt x="1334556" y="2080303"/>
                </a:lnTo>
                <a:lnTo>
                  <a:pt x="1506341" y="116760"/>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65" name="Google Shape;565;p41"/>
          <p:cNvSpPr/>
          <p:nvPr/>
        </p:nvSpPr>
        <p:spPr>
          <a:xfrm>
            <a:off x="4943473" y="4240245"/>
            <a:ext cx="949119" cy="712200"/>
          </a:xfrm>
          <a:custGeom>
            <a:avLst/>
            <a:gdLst/>
            <a:ahLst/>
            <a:cxnLst/>
            <a:rect l="l" t="t" r="r" b="b"/>
            <a:pathLst>
              <a:path w="2085975" h="1565275" extrusionOk="0">
                <a:moveTo>
                  <a:pt x="121881" y="0"/>
                </a:moveTo>
                <a:lnTo>
                  <a:pt x="0" y="1393004"/>
                </a:lnTo>
                <a:lnTo>
                  <a:pt x="1963552" y="1564790"/>
                </a:lnTo>
                <a:lnTo>
                  <a:pt x="2085423" y="171785"/>
                </a:lnTo>
                <a:lnTo>
                  <a:pt x="12188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66" name="Google Shape;566;p41"/>
          <p:cNvSpPr/>
          <p:nvPr/>
        </p:nvSpPr>
        <p:spPr>
          <a:xfrm>
            <a:off x="5997586" y="4197016"/>
            <a:ext cx="685619" cy="946807"/>
          </a:xfrm>
          <a:custGeom>
            <a:avLst/>
            <a:gdLst/>
            <a:ahLst/>
            <a:cxnLst/>
            <a:rect l="l" t="t" r="r" b="b"/>
            <a:pathLst>
              <a:path w="1506855" h="2080895" extrusionOk="0">
                <a:moveTo>
                  <a:pt x="171785" y="0"/>
                </a:moveTo>
                <a:lnTo>
                  <a:pt x="0" y="1963542"/>
                </a:lnTo>
                <a:lnTo>
                  <a:pt x="1334556" y="2080303"/>
                </a:lnTo>
                <a:lnTo>
                  <a:pt x="1506341" y="116750"/>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67" name="Google Shape;567;p41"/>
          <p:cNvSpPr/>
          <p:nvPr/>
        </p:nvSpPr>
        <p:spPr>
          <a:xfrm>
            <a:off x="8797565" y="892879"/>
            <a:ext cx="346710" cy="664238"/>
          </a:xfrm>
          <a:custGeom>
            <a:avLst/>
            <a:gdLst/>
            <a:ahLst/>
            <a:cxnLst/>
            <a:rect l="l" t="t" r="r" b="b"/>
            <a:pathLst>
              <a:path w="762000" h="1459864" extrusionOk="0">
                <a:moveTo>
                  <a:pt x="121870" y="0"/>
                </a:moveTo>
                <a:lnTo>
                  <a:pt x="0" y="1392994"/>
                </a:lnTo>
                <a:lnTo>
                  <a:pt x="761676" y="1459631"/>
                </a:lnTo>
                <a:lnTo>
                  <a:pt x="761676" y="55974"/>
                </a:lnTo>
                <a:lnTo>
                  <a:pt x="121870"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68" name="Google Shape;568;p41"/>
          <p:cNvSpPr/>
          <p:nvPr/>
        </p:nvSpPr>
        <p:spPr>
          <a:xfrm>
            <a:off x="8006835" y="701651"/>
            <a:ext cx="685619" cy="946807"/>
          </a:xfrm>
          <a:custGeom>
            <a:avLst/>
            <a:gdLst/>
            <a:ahLst/>
            <a:cxnLst/>
            <a:rect l="l" t="t" r="r" b="b"/>
            <a:pathLst>
              <a:path w="1506855" h="2080895" extrusionOk="0">
                <a:moveTo>
                  <a:pt x="171785" y="0"/>
                </a:moveTo>
                <a:lnTo>
                  <a:pt x="0" y="1963552"/>
                </a:lnTo>
                <a:lnTo>
                  <a:pt x="1334556" y="2080303"/>
                </a:lnTo>
                <a:lnTo>
                  <a:pt x="1506341" y="116760"/>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69" name="Google Shape;569;p41"/>
          <p:cNvSpPr/>
          <p:nvPr/>
        </p:nvSpPr>
        <p:spPr>
          <a:xfrm>
            <a:off x="7786686" y="1753343"/>
            <a:ext cx="949119" cy="712200"/>
          </a:xfrm>
          <a:custGeom>
            <a:avLst/>
            <a:gdLst/>
            <a:ahLst/>
            <a:cxnLst/>
            <a:rect l="l" t="t" r="r" b="b"/>
            <a:pathLst>
              <a:path w="2085975" h="1565275" extrusionOk="0">
                <a:moveTo>
                  <a:pt x="121881" y="0"/>
                </a:moveTo>
                <a:lnTo>
                  <a:pt x="0" y="1393004"/>
                </a:lnTo>
                <a:lnTo>
                  <a:pt x="1963552" y="1564790"/>
                </a:lnTo>
                <a:lnTo>
                  <a:pt x="2085423" y="171785"/>
                </a:lnTo>
                <a:lnTo>
                  <a:pt x="12188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70" name="Google Shape;570;p41"/>
          <p:cNvSpPr/>
          <p:nvPr/>
        </p:nvSpPr>
        <p:spPr>
          <a:xfrm>
            <a:off x="8840799" y="1710115"/>
            <a:ext cx="303371" cy="920226"/>
          </a:xfrm>
          <a:custGeom>
            <a:avLst/>
            <a:gdLst/>
            <a:ahLst/>
            <a:cxnLst/>
            <a:rect l="l" t="t" r="r" b="b"/>
            <a:pathLst>
              <a:path w="666750" h="2022475" extrusionOk="0">
                <a:moveTo>
                  <a:pt x="171785" y="0"/>
                </a:moveTo>
                <a:lnTo>
                  <a:pt x="0" y="1963542"/>
                </a:lnTo>
                <a:lnTo>
                  <a:pt x="666622" y="2021865"/>
                </a:lnTo>
                <a:lnTo>
                  <a:pt x="666622" y="43289"/>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71" name="Google Shape;571;p41"/>
          <p:cNvSpPr txBox="1">
            <a:spLocks noGrp="1"/>
          </p:cNvSpPr>
          <p:nvPr>
            <p:ph type="title"/>
          </p:nvPr>
        </p:nvSpPr>
        <p:spPr>
          <a:xfrm>
            <a:off x="1168527" y="1557228"/>
            <a:ext cx="6807300" cy="1508400"/>
          </a:xfrm>
          <a:prstGeom prst="rect">
            <a:avLst/>
          </a:prstGeom>
          <a:solidFill>
            <a:srgbClr val="FDF3E9"/>
          </a:solidFill>
          <a:ln w="62825" cap="flat" cmpd="sng">
            <a:solidFill>
              <a:srgbClr val="DE6E4A"/>
            </a:solidFill>
            <a:prstDash val="solid"/>
            <a:round/>
            <a:headEnd type="none" w="sm" len="sm"/>
            <a:tailEnd type="none" w="sm" len="sm"/>
          </a:ln>
        </p:spPr>
        <p:txBody>
          <a:bodyPr spcFirstLastPara="1" wrap="square" lIns="0" tIns="875" rIns="0" bIns="0" anchor="t" anchorCtr="0">
            <a:spAutoFit/>
          </a:bodyPr>
          <a:lstStyle/>
          <a:p>
            <a:pPr marL="0" lvl="0" indent="0" algn="l" rtl="0">
              <a:lnSpc>
                <a:spcPct val="100000"/>
              </a:lnSpc>
              <a:spcBef>
                <a:spcPts val="0"/>
              </a:spcBef>
              <a:spcAft>
                <a:spcPts val="0"/>
              </a:spcAft>
              <a:buNone/>
            </a:pPr>
            <a:endParaRPr sz="3000">
              <a:latin typeface="Times New Roman"/>
              <a:ea typeface="Times New Roman"/>
              <a:cs typeface="Times New Roman"/>
              <a:sym typeface="Times New Roman"/>
            </a:endParaRPr>
          </a:p>
          <a:p>
            <a:pPr marL="1866900" marR="1473200" lvl="0" indent="-393700" algn="ctr" rtl="0">
              <a:lnSpc>
                <a:spcPct val="104400"/>
              </a:lnSpc>
              <a:spcBef>
                <a:spcPts val="0"/>
              </a:spcBef>
              <a:spcAft>
                <a:spcPts val="0"/>
              </a:spcAft>
              <a:buNone/>
            </a:pPr>
            <a:r>
              <a:rPr lang="en" sz="2200" b="0">
                <a:solidFill>
                  <a:srgbClr val="000000"/>
                </a:solidFill>
                <a:latin typeface="Avenir"/>
                <a:ea typeface="Avenir"/>
                <a:cs typeface="Avenir"/>
                <a:sym typeface="Avenir"/>
              </a:rPr>
              <a:t>Turn to </a:t>
            </a:r>
            <a:r>
              <a:rPr lang="en" sz="2200">
                <a:solidFill>
                  <a:srgbClr val="000000"/>
                </a:solidFill>
                <a:latin typeface="Proxima Nova"/>
                <a:ea typeface="Proxima Nova"/>
                <a:cs typeface="Proxima Nova"/>
                <a:sym typeface="Proxima Nova"/>
              </a:rPr>
              <a:t>page 8</a:t>
            </a:r>
            <a:r>
              <a:rPr lang="en" sz="2200">
                <a:solidFill>
                  <a:srgbClr val="000000"/>
                </a:solidFill>
              </a:rPr>
              <a:t> </a:t>
            </a:r>
            <a:r>
              <a:rPr lang="en" sz="2200" b="0">
                <a:solidFill>
                  <a:srgbClr val="000000"/>
                </a:solidFill>
                <a:latin typeface="Avenir"/>
                <a:ea typeface="Avenir"/>
                <a:cs typeface="Avenir"/>
                <a:sym typeface="Avenir"/>
              </a:rPr>
              <a:t>and</a:t>
            </a:r>
            <a:r>
              <a:rPr lang="en" sz="2200" b="0">
                <a:solidFill>
                  <a:schemeClr val="dk1"/>
                </a:solidFill>
              </a:rPr>
              <a:t> discuss </a:t>
            </a:r>
            <a:endParaRPr sz="2200" b="0">
              <a:solidFill>
                <a:schemeClr val="dk1"/>
              </a:solidFill>
            </a:endParaRPr>
          </a:p>
          <a:p>
            <a:pPr marL="1866900" marR="1473200" lvl="0" indent="-393700" algn="ctr" rtl="0">
              <a:lnSpc>
                <a:spcPct val="104400"/>
              </a:lnSpc>
              <a:spcBef>
                <a:spcPts val="0"/>
              </a:spcBef>
              <a:spcAft>
                <a:spcPts val="0"/>
              </a:spcAft>
              <a:buNone/>
            </a:pPr>
            <a:r>
              <a:rPr lang="en" sz="2200" b="0">
                <a:solidFill>
                  <a:schemeClr val="dk1"/>
                </a:solidFill>
              </a:rPr>
              <a:t>the prompts</a:t>
            </a:r>
            <a:endParaRPr sz="2200" b="0">
              <a:solidFill>
                <a:srgbClr val="000000"/>
              </a:solidFill>
              <a:latin typeface="Avenir"/>
              <a:ea typeface="Avenir"/>
              <a:cs typeface="Avenir"/>
              <a:sym typeface="Avenir"/>
            </a:endParaRPr>
          </a:p>
          <a:p>
            <a:pPr marL="1866900" marR="1473200" lvl="0" indent="-393700" algn="l" rtl="0">
              <a:lnSpc>
                <a:spcPct val="104400"/>
              </a:lnSpc>
              <a:spcBef>
                <a:spcPts val="0"/>
              </a:spcBef>
              <a:spcAft>
                <a:spcPts val="0"/>
              </a:spcAft>
              <a:buNone/>
            </a:pPr>
            <a:endParaRPr sz="2200" b="0">
              <a:solidFill>
                <a:srgbClr val="000000"/>
              </a:solidFill>
            </a:endParaRPr>
          </a:p>
        </p:txBody>
      </p:sp>
      <p:sp>
        <p:nvSpPr>
          <p:cNvPr id="572" name="Google Shape;572;p41"/>
          <p:cNvSpPr txBox="1"/>
          <p:nvPr/>
        </p:nvSpPr>
        <p:spPr>
          <a:xfrm>
            <a:off x="1555226" y="3307227"/>
            <a:ext cx="1927800" cy="189900"/>
          </a:xfrm>
          <a:prstGeom prst="rect">
            <a:avLst/>
          </a:prstGeom>
          <a:noFill/>
          <a:ln>
            <a:noFill/>
          </a:ln>
        </p:spPr>
        <p:txBody>
          <a:bodyPr spcFirstLastPara="1" wrap="square" lIns="0" tIns="5200" rIns="0" bIns="0" anchor="t" anchorCtr="0">
            <a:spAutoFit/>
          </a:bodyPr>
          <a:lstStyle/>
          <a:p>
            <a:pPr marL="0" marR="0" lvl="0" indent="0" algn="l" rtl="0">
              <a:lnSpc>
                <a:spcPct val="100000"/>
              </a:lnSpc>
              <a:spcBef>
                <a:spcPts val="0"/>
              </a:spcBef>
              <a:spcAft>
                <a:spcPts val="0"/>
              </a:spcAft>
              <a:buNone/>
            </a:pPr>
            <a:r>
              <a:rPr lang="en" sz="1200" b="1" u="sng">
                <a:latin typeface="Proxima Nova"/>
                <a:ea typeface="Proxima Nova"/>
                <a:cs typeface="Proxima Nova"/>
                <a:sym typeface="Proxima Nova"/>
              </a:rPr>
              <a:t>BREAKOUT DISCUSSION</a:t>
            </a:r>
            <a:endParaRPr sz="1200" b="1">
              <a:latin typeface="Proxima Nova"/>
              <a:ea typeface="Proxima Nova"/>
              <a:cs typeface="Proxima Nova"/>
              <a:sym typeface="Proxima Nova"/>
            </a:endParaRPr>
          </a:p>
        </p:txBody>
      </p:sp>
      <p:sp>
        <p:nvSpPr>
          <p:cNvPr id="573" name="Google Shape;573;p41"/>
          <p:cNvSpPr txBox="1"/>
          <p:nvPr/>
        </p:nvSpPr>
        <p:spPr>
          <a:xfrm>
            <a:off x="3317250" y="3223552"/>
            <a:ext cx="300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Proxima Nova"/>
                <a:ea typeface="Proxima Nova"/>
                <a:cs typeface="Proxima Nova"/>
                <a:sym typeface="Proxima Nova"/>
              </a:rPr>
              <a:t>PAGE: 8	</a:t>
            </a:r>
            <a:endParaRPr sz="1200" b="1">
              <a:solidFill>
                <a:schemeClr val="dk1"/>
              </a:solidFill>
              <a:latin typeface="Proxima Nova"/>
              <a:ea typeface="Proxima Nova"/>
              <a:cs typeface="Proxima Nova"/>
              <a:sym typeface="Proxima Nova"/>
            </a:endParaRPr>
          </a:p>
        </p:txBody>
      </p:sp>
      <p:sp>
        <p:nvSpPr>
          <p:cNvPr id="574" name="Google Shape;574;p41"/>
          <p:cNvSpPr txBox="1"/>
          <p:nvPr/>
        </p:nvSpPr>
        <p:spPr>
          <a:xfrm>
            <a:off x="5892250" y="3217515"/>
            <a:ext cx="300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Proxima Nova"/>
                <a:ea typeface="Proxima Nova"/>
                <a:cs typeface="Proxima Nova"/>
                <a:sym typeface="Proxima Nova"/>
              </a:rPr>
              <a:t>15 MINUTES</a:t>
            </a:r>
            <a:endParaRPr sz="1200" b="1">
              <a:solidFill>
                <a:schemeClr val="dk1"/>
              </a:solidFill>
              <a:latin typeface="Proxima Nova"/>
              <a:ea typeface="Proxima Nova"/>
              <a:cs typeface="Proxima Nova"/>
              <a:sym typeface="Proxima Nova"/>
            </a:endParaRPr>
          </a:p>
        </p:txBody>
      </p:sp>
      <p:grpSp>
        <p:nvGrpSpPr>
          <p:cNvPr id="575" name="Google Shape;575;p41"/>
          <p:cNvGrpSpPr/>
          <p:nvPr/>
        </p:nvGrpSpPr>
        <p:grpSpPr>
          <a:xfrm>
            <a:off x="1211361" y="3298926"/>
            <a:ext cx="237392" cy="237392"/>
            <a:chOff x="2680544" y="7234559"/>
            <a:chExt cx="521969" cy="521970"/>
          </a:xfrm>
        </p:grpSpPr>
        <p:sp>
          <p:nvSpPr>
            <p:cNvPr id="576" name="Google Shape;576;p41"/>
            <p:cNvSpPr/>
            <p:nvPr/>
          </p:nvSpPr>
          <p:spPr>
            <a:xfrm>
              <a:off x="2680544" y="7234559"/>
              <a:ext cx="521969" cy="521970"/>
            </a:xfrm>
            <a:custGeom>
              <a:avLst/>
              <a:gdLst/>
              <a:ahLst/>
              <a:cxnLst/>
              <a:rect l="l" t="t" r="r" b="b"/>
              <a:pathLst>
                <a:path w="521969" h="521970" extrusionOk="0">
                  <a:moveTo>
                    <a:pt x="260798" y="0"/>
                  </a:moveTo>
                  <a:lnTo>
                    <a:pt x="213918" y="4202"/>
                  </a:lnTo>
                  <a:lnTo>
                    <a:pt x="169796" y="16318"/>
                  </a:lnTo>
                  <a:lnTo>
                    <a:pt x="129167" y="35610"/>
                  </a:lnTo>
                  <a:lnTo>
                    <a:pt x="92768" y="61342"/>
                  </a:lnTo>
                  <a:lnTo>
                    <a:pt x="61335" y="92776"/>
                  </a:lnTo>
                  <a:lnTo>
                    <a:pt x="35606" y="129176"/>
                  </a:lnTo>
                  <a:lnTo>
                    <a:pt x="16315" y="169804"/>
                  </a:lnTo>
                  <a:lnTo>
                    <a:pt x="4201" y="213924"/>
                  </a:lnTo>
                  <a:lnTo>
                    <a:pt x="0" y="260798"/>
                  </a:lnTo>
                  <a:lnTo>
                    <a:pt x="4201" y="307671"/>
                  </a:lnTo>
                  <a:lnTo>
                    <a:pt x="16315" y="351790"/>
                  </a:lnTo>
                  <a:lnTo>
                    <a:pt x="35606" y="392417"/>
                  </a:lnTo>
                  <a:lnTo>
                    <a:pt x="61335" y="428815"/>
                  </a:lnTo>
                  <a:lnTo>
                    <a:pt x="92768" y="460248"/>
                  </a:lnTo>
                  <a:lnTo>
                    <a:pt x="129167" y="485978"/>
                  </a:lnTo>
                  <a:lnTo>
                    <a:pt x="169796" y="505269"/>
                  </a:lnTo>
                  <a:lnTo>
                    <a:pt x="213918" y="517384"/>
                  </a:lnTo>
                  <a:lnTo>
                    <a:pt x="260798" y="521586"/>
                  </a:lnTo>
                  <a:lnTo>
                    <a:pt x="307677" y="517384"/>
                  </a:lnTo>
                  <a:lnTo>
                    <a:pt x="351800" y="505269"/>
                  </a:lnTo>
                  <a:lnTo>
                    <a:pt x="392429" y="485978"/>
                  </a:lnTo>
                  <a:lnTo>
                    <a:pt x="428828" y="460248"/>
                  </a:lnTo>
                  <a:lnTo>
                    <a:pt x="460261" y="428815"/>
                  </a:lnTo>
                  <a:lnTo>
                    <a:pt x="485990" y="392417"/>
                  </a:lnTo>
                  <a:lnTo>
                    <a:pt x="505280" y="351790"/>
                  </a:lnTo>
                  <a:lnTo>
                    <a:pt x="517394" y="307671"/>
                  </a:lnTo>
                  <a:lnTo>
                    <a:pt x="521596" y="260798"/>
                  </a:lnTo>
                  <a:lnTo>
                    <a:pt x="517394" y="213924"/>
                  </a:lnTo>
                  <a:lnTo>
                    <a:pt x="505280" y="169804"/>
                  </a:lnTo>
                  <a:lnTo>
                    <a:pt x="485990" y="129176"/>
                  </a:lnTo>
                  <a:lnTo>
                    <a:pt x="460261" y="92776"/>
                  </a:lnTo>
                  <a:lnTo>
                    <a:pt x="428828" y="61342"/>
                  </a:lnTo>
                  <a:lnTo>
                    <a:pt x="392429" y="35610"/>
                  </a:lnTo>
                  <a:lnTo>
                    <a:pt x="351800" y="16318"/>
                  </a:lnTo>
                  <a:lnTo>
                    <a:pt x="307677" y="4202"/>
                  </a:lnTo>
                  <a:lnTo>
                    <a:pt x="260798"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pic>
          <p:nvPicPr>
            <p:cNvPr id="577" name="Google Shape;577;p41"/>
            <p:cNvPicPr preferRelativeResize="0"/>
            <p:nvPr/>
          </p:nvPicPr>
          <p:blipFill rotWithShape="1">
            <a:blip r:embed="rId3">
              <a:alphaModFix/>
            </a:blip>
            <a:srcRect/>
            <a:stretch/>
          </p:blipFill>
          <p:spPr>
            <a:xfrm>
              <a:off x="2872308" y="7312108"/>
              <a:ext cx="138069" cy="138090"/>
            </a:xfrm>
            <a:prstGeom prst="rect">
              <a:avLst/>
            </a:prstGeom>
            <a:noFill/>
            <a:ln>
              <a:noFill/>
            </a:ln>
          </p:spPr>
        </p:pic>
        <p:pic>
          <p:nvPicPr>
            <p:cNvPr id="578" name="Google Shape;578;p41"/>
            <p:cNvPicPr preferRelativeResize="0"/>
            <p:nvPr/>
          </p:nvPicPr>
          <p:blipFill rotWithShape="1">
            <a:blip r:embed="rId3">
              <a:alphaModFix/>
            </a:blip>
            <a:srcRect/>
            <a:stretch/>
          </p:blipFill>
          <p:spPr>
            <a:xfrm>
              <a:off x="2762364" y="7486841"/>
              <a:ext cx="138069" cy="138090"/>
            </a:xfrm>
            <a:prstGeom prst="rect">
              <a:avLst/>
            </a:prstGeom>
            <a:noFill/>
            <a:ln>
              <a:noFill/>
            </a:ln>
          </p:spPr>
        </p:pic>
        <p:pic>
          <p:nvPicPr>
            <p:cNvPr id="579" name="Google Shape;579;p41"/>
            <p:cNvPicPr preferRelativeResize="0"/>
            <p:nvPr/>
          </p:nvPicPr>
          <p:blipFill rotWithShape="1">
            <a:blip r:embed="rId3">
              <a:alphaModFix/>
            </a:blip>
            <a:srcRect/>
            <a:stretch/>
          </p:blipFill>
          <p:spPr>
            <a:xfrm>
              <a:off x="2982252" y="7486841"/>
              <a:ext cx="138069" cy="138090"/>
            </a:xfrm>
            <a:prstGeom prst="rect">
              <a:avLst/>
            </a:prstGeom>
            <a:noFill/>
            <a:ln>
              <a:noFill/>
            </a:ln>
          </p:spPr>
        </p:pic>
      </p:grpSp>
      <p:sp>
        <p:nvSpPr>
          <p:cNvPr id="580" name="Google Shape;580;p41"/>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17</a:t>
            </a:fld>
            <a:endParaRPr sz="700">
              <a:latin typeface="Proxima Nova Semibold"/>
              <a:ea typeface="Proxima Nova Semibold"/>
              <a:cs typeface="Proxima Nova Semibold"/>
              <a:sym typeface="Proxima Nova Semibold"/>
            </a:endParaRPr>
          </a:p>
        </p:txBody>
      </p:sp>
      <p:grpSp>
        <p:nvGrpSpPr>
          <p:cNvPr id="581" name="Google Shape;581;p41"/>
          <p:cNvGrpSpPr/>
          <p:nvPr/>
        </p:nvGrpSpPr>
        <p:grpSpPr>
          <a:xfrm>
            <a:off x="167531" y="4852630"/>
            <a:ext cx="1505034" cy="174536"/>
            <a:chOff x="442904" y="4166938"/>
            <a:chExt cx="4030621" cy="467300"/>
          </a:xfrm>
        </p:grpSpPr>
        <p:pic>
          <p:nvPicPr>
            <p:cNvPr id="582" name="Google Shape;582;p41"/>
            <p:cNvPicPr preferRelativeResize="0"/>
            <p:nvPr/>
          </p:nvPicPr>
          <p:blipFill rotWithShape="1">
            <a:blip r:embed="rId4">
              <a:alphaModFix/>
            </a:blip>
            <a:srcRect/>
            <a:stretch/>
          </p:blipFill>
          <p:spPr>
            <a:xfrm>
              <a:off x="1848476" y="4166938"/>
              <a:ext cx="2625049" cy="467300"/>
            </a:xfrm>
            <a:prstGeom prst="rect">
              <a:avLst/>
            </a:prstGeom>
            <a:noFill/>
            <a:ln>
              <a:noFill/>
            </a:ln>
          </p:spPr>
        </p:pic>
        <p:grpSp>
          <p:nvGrpSpPr>
            <p:cNvPr id="583" name="Google Shape;583;p41"/>
            <p:cNvGrpSpPr/>
            <p:nvPr/>
          </p:nvGrpSpPr>
          <p:grpSpPr>
            <a:xfrm>
              <a:off x="442904" y="4326529"/>
              <a:ext cx="1033452" cy="205673"/>
              <a:chOff x="7504804" y="565304"/>
              <a:chExt cx="1033452" cy="205673"/>
            </a:xfrm>
          </p:grpSpPr>
          <p:sp>
            <p:nvSpPr>
              <p:cNvPr id="584" name="Google Shape;584;p41"/>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85" name="Google Shape;585;p41"/>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86" name="Google Shape;586;p41"/>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87" name="Google Shape;587;p41"/>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88" name="Google Shape;588;p41"/>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89" name="Google Shape;589;p41"/>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90" name="Google Shape;590;p41"/>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591" name="Google Shape;591;p41"/>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42"/>
          <p:cNvSpPr txBox="1"/>
          <p:nvPr/>
        </p:nvSpPr>
        <p:spPr>
          <a:xfrm>
            <a:off x="680023" y="862184"/>
            <a:ext cx="1620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solidFill>
                  <a:srgbClr val="FFFFFF"/>
                </a:solidFill>
                <a:latin typeface="Oswald"/>
                <a:ea typeface="Oswald"/>
                <a:cs typeface="Oswald"/>
                <a:sym typeface="Oswald"/>
              </a:rPr>
              <a:t>2</a:t>
            </a:r>
            <a:endParaRPr sz="2400">
              <a:latin typeface="Oswald"/>
              <a:ea typeface="Oswald"/>
              <a:cs typeface="Oswald"/>
              <a:sym typeface="Oswald"/>
            </a:endParaRPr>
          </a:p>
        </p:txBody>
      </p:sp>
      <p:sp>
        <p:nvSpPr>
          <p:cNvPr id="597" name="Google Shape;597;p42"/>
          <p:cNvSpPr txBox="1"/>
          <p:nvPr/>
        </p:nvSpPr>
        <p:spPr>
          <a:xfrm>
            <a:off x="680023" y="1953231"/>
            <a:ext cx="2208300" cy="1955400"/>
          </a:xfrm>
          <a:prstGeom prst="rect">
            <a:avLst/>
          </a:prstGeom>
          <a:noFill/>
          <a:ln>
            <a:noFill/>
          </a:ln>
        </p:spPr>
        <p:txBody>
          <a:bodyPr spcFirstLastPara="1" wrap="square" lIns="0" tIns="125625" rIns="0" bIns="0" anchor="t" anchorCtr="0">
            <a:spAutoFit/>
          </a:bodyPr>
          <a:lstStyle/>
          <a:p>
            <a:pPr marL="0" marR="0" lvl="0" indent="0" algn="l" rtl="0">
              <a:lnSpc>
                <a:spcPct val="96574"/>
              </a:lnSpc>
              <a:spcBef>
                <a:spcPts val="0"/>
              </a:spcBef>
              <a:spcAft>
                <a:spcPts val="0"/>
              </a:spcAft>
              <a:buNone/>
            </a:pPr>
            <a:r>
              <a:rPr lang="en" sz="4100">
                <a:solidFill>
                  <a:srgbClr val="FFFFFF"/>
                </a:solidFill>
                <a:latin typeface="Oswald"/>
                <a:ea typeface="Oswald"/>
                <a:cs typeface="Oswald"/>
                <a:sym typeface="Oswald"/>
              </a:rPr>
              <a:t>Unpack your  privilege</a:t>
            </a:r>
            <a:endParaRPr sz="4100">
              <a:latin typeface="Oswald"/>
              <a:ea typeface="Oswald"/>
              <a:cs typeface="Oswald"/>
              <a:sym typeface="Oswald"/>
            </a:endParaRPr>
          </a:p>
        </p:txBody>
      </p:sp>
      <p:sp>
        <p:nvSpPr>
          <p:cNvPr id="598" name="Google Shape;598;p42"/>
          <p:cNvSpPr txBox="1"/>
          <p:nvPr/>
        </p:nvSpPr>
        <p:spPr>
          <a:xfrm>
            <a:off x="4393879" y="565684"/>
            <a:ext cx="1468932"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Define allyship</a:t>
            </a:r>
            <a:endParaRPr sz="1700">
              <a:latin typeface="Avenir"/>
              <a:ea typeface="Avenir"/>
              <a:cs typeface="Avenir"/>
              <a:sym typeface="Avenir"/>
            </a:endParaRPr>
          </a:p>
        </p:txBody>
      </p:sp>
      <p:sp>
        <p:nvSpPr>
          <p:cNvPr id="599" name="Google Shape;599;p42"/>
          <p:cNvSpPr txBox="1"/>
          <p:nvPr/>
        </p:nvSpPr>
        <p:spPr>
          <a:xfrm>
            <a:off x="4393879" y="1182860"/>
            <a:ext cx="2177404"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u="sng">
                <a:solidFill>
                  <a:srgbClr val="FFFFFF"/>
                </a:solidFill>
                <a:latin typeface="Avenir"/>
                <a:ea typeface="Avenir"/>
                <a:cs typeface="Avenir"/>
                <a:sym typeface="Avenir"/>
              </a:rPr>
              <a:t>Unpack your privilege</a:t>
            </a:r>
            <a:endParaRPr sz="1700">
              <a:latin typeface="Avenir"/>
              <a:ea typeface="Avenir"/>
              <a:cs typeface="Avenir"/>
              <a:sym typeface="Avenir"/>
            </a:endParaRPr>
          </a:p>
        </p:txBody>
      </p:sp>
      <p:sp>
        <p:nvSpPr>
          <p:cNvPr id="600" name="Google Shape;600;p42"/>
          <p:cNvSpPr txBox="1"/>
          <p:nvPr/>
        </p:nvSpPr>
        <p:spPr>
          <a:xfrm>
            <a:off x="4393879" y="1800037"/>
            <a:ext cx="2927466"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Uncover workplace inequities</a:t>
            </a:r>
            <a:endParaRPr sz="1700">
              <a:latin typeface="Avenir"/>
              <a:ea typeface="Avenir"/>
              <a:cs typeface="Avenir"/>
              <a:sym typeface="Avenir"/>
            </a:endParaRPr>
          </a:p>
        </p:txBody>
      </p:sp>
      <p:sp>
        <p:nvSpPr>
          <p:cNvPr id="601" name="Google Shape;601;p42"/>
          <p:cNvSpPr txBox="1"/>
          <p:nvPr/>
        </p:nvSpPr>
        <p:spPr>
          <a:xfrm>
            <a:off x="4393879" y="2417214"/>
            <a:ext cx="2051190"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Discover your power</a:t>
            </a:r>
            <a:endParaRPr sz="1700">
              <a:latin typeface="Avenir"/>
              <a:ea typeface="Avenir"/>
              <a:cs typeface="Avenir"/>
              <a:sym typeface="Avenir"/>
            </a:endParaRPr>
          </a:p>
        </p:txBody>
      </p:sp>
      <p:sp>
        <p:nvSpPr>
          <p:cNvPr id="602" name="Google Shape;602;p42"/>
          <p:cNvSpPr txBox="1"/>
          <p:nvPr/>
        </p:nvSpPr>
        <p:spPr>
          <a:xfrm>
            <a:off x="4393879" y="3034391"/>
            <a:ext cx="2110398"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Learn allyship actions</a:t>
            </a:r>
            <a:endParaRPr sz="1700">
              <a:latin typeface="Avenir"/>
              <a:ea typeface="Avenir"/>
              <a:cs typeface="Avenir"/>
              <a:sym typeface="Avenir"/>
            </a:endParaRPr>
          </a:p>
        </p:txBody>
      </p:sp>
      <p:sp>
        <p:nvSpPr>
          <p:cNvPr id="603" name="Google Shape;603;p42"/>
          <p:cNvSpPr txBox="1"/>
          <p:nvPr/>
        </p:nvSpPr>
        <p:spPr>
          <a:xfrm>
            <a:off x="4393879" y="3651567"/>
            <a:ext cx="3742802"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Review the Active Allyship Framework</a:t>
            </a:r>
            <a:endParaRPr sz="1700">
              <a:latin typeface="Avenir"/>
              <a:ea typeface="Avenir"/>
              <a:cs typeface="Avenir"/>
              <a:sym typeface="Avenir"/>
            </a:endParaRPr>
          </a:p>
        </p:txBody>
      </p:sp>
      <p:sp>
        <p:nvSpPr>
          <p:cNvPr id="604" name="Google Shape;604;p42"/>
          <p:cNvSpPr txBox="1"/>
          <p:nvPr/>
        </p:nvSpPr>
        <p:spPr>
          <a:xfrm>
            <a:off x="4393879" y="4242075"/>
            <a:ext cx="3186826"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Introduce the follow-up sessions</a:t>
            </a:r>
            <a:endParaRPr sz="1700">
              <a:latin typeface="Avenir"/>
              <a:ea typeface="Avenir"/>
              <a:cs typeface="Avenir"/>
              <a:sym typeface="Avenir"/>
            </a:endParaRPr>
          </a:p>
        </p:txBody>
      </p:sp>
      <p:sp>
        <p:nvSpPr>
          <p:cNvPr id="605" name="Google Shape;605;p42"/>
          <p:cNvSpPr txBox="1"/>
          <p:nvPr/>
        </p:nvSpPr>
        <p:spPr>
          <a:xfrm>
            <a:off x="3994723" y="523773"/>
            <a:ext cx="167700" cy="41067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solidFill>
                  <a:srgbClr val="FFFFFF"/>
                </a:solidFill>
                <a:latin typeface="Oswald"/>
                <a:ea typeface="Oswald"/>
                <a:cs typeface="Oswald"/>
                <a:sym typeface="Oswald"/>
              </a:rPr>
              <a:t>1</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2</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3</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4</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5</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6</a:t>
            </a:r>
            <a:endParaRPr sz="2400">
              <a:latin typeface="Oswald"/>
              <a:ea typeface="Oswald"/>
              <a:cs typeface="Oswald"/>
              <a:sym typeface="Oswald"/>
            </a:endParaRPr>
          </a:p>
          <a:p>
            <a:pPr marL="0" marR="0" lvl="0" indent="0" algn="l" rtl="0">
              <a:lnSpc>
                <a:spcPct val="100000"/>
              </a:lnSpc>
              <a:spcBef>
                <a:spcPts val="1800"/>
              </a:spcBef>
              <a:spcAft>
                <a:spcPts val="0"/>
              </a:spcAft>
              <a:buNone/>
            </a:pPr>
            <a:r>
              <a:rPr lang="en" sz="2400" b="1">
                <a:solidFill>
                  <a:srgbClr val="FFFFFF"/>
                </a:solidFill>
                <a:latin typeface="Oswald"/>
                <a:ea typeface="Oswald"/>
                <a:cs typeface="Oswald"/>
                <a:sym typeface="Oswald"/>
              </a:rPr>
              <a:t>7</a:t>
            </a:r>
            <a:endParaRPr sz="2400">
              <a:latin typeface="Oswald"/>
              <a:ea typeface="Oswald"/>
              <a:cs typeface="Oswald"/>
              <a:sym typeface="Oswald"/>
            </a:endParaRPr>
          </a:p>
        </p:txBody>
      </p:sp>
      <p:sp>
        <p:nvSpPr>
          <p:cNvPr id="606" name="Google Shape;606;p42"/>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solidFill>
                  <a:srgbClr val="FFFFFF"/>
                </a:solidFill>
                <a:latin typeface="Proxima Nova Semibold"/>
                <a:ea typeface="Proxima Nova Semibold"/>
                <a:cs typeface="Proxima Nova Semibold"/>
                <a:sym typeface="Proxima Nova Semibold"/>
              </a:rPr>
              <a:t> </a:t>
            </a:r>
            <a:r>
              <a:rPr lang="en" sz="700">
                <a:solidFill>
                  <a:srgbClr val="FFFFFF"/>
                </a:solidFill>
                <a:latin typeface="Avenir"/>
                <a:ea typeface="Avenir"/>
                <a:cs typeface="Avenir"/>
                <a:sym typeface="Avenir"/>
              </a:rPr>
              <a:t> ©2021 LeanIn.Org, LLC</a:t>
            </a:r>
            <a:r>
              <a:rPr lang="en" sz="700">
                <a:solidFill>
                  <a:srgbClr val="FFFFFF"/>
                </a:solidFill>
                <a:latin typeface="Proxima Nova Semibold"/>
                <a:ea typeface="Proxima Nova Semibold"/>
                <a:cs typeface="Proxima Nova Semibold"/>
                <a:sym typeface="Proxima Nova Semibold"/>
              </a:rPr>
              <a:t>   </a:t>
            </a:r>
            <a:fld id="{00000000-1234-1234-1234-123412341234}" type="slidenum">
              <a:rPr lang="en" sz="700">
                <a:solidFill>
                  <a:srgbClr val="FFFFFF"/>
                </a:solidFill>
                <a:latin typeface="Proxima Nova Semibold"/>
                <a:ea typeface="Proxima Nova Semibold"/>
                <a:cs typeface="Proxima Nova Semibold"/>
                <a:sym typeface="Proxima Nova Semibold"/>
              </a:rPr>
              <a:t>18</a:t>
            </a:fld>
            <a:endParaRPr sz="700">
              <a:solidFill>
                <a:srgbClr val="FFFFFF"/>
              </a:solidFill>
              <a:latin typeface="Proxima Nova Semibold"/>
              <a:ea typeface="Proxima Nova Semibold"/>
              <a:cs typeface="Proxima Nova Semibold"/>
              <a:sym typeface="Proxima Nova Semibold"/>
            </a:endParaRPr>
          </a:p>
        </p:txBody>
      </p:sp>
      <p:pic>
        <p:nvPicPr>
          <p:cNvPr id="607" name="Google Shape;607;p42"/>
          <p:cNvPicPr preferRelativeResize="0"/>
          <p:nvPr/>
        </p:nvPicPr>
        <p:blipFill rotWithShape="1">
          <a:blip r:embed="rId3">
            <a:alphaModFix/>
          </a:blip>
          <a:srcRect/>
          <a:stretch/>
        </p:blipFill>
        <p:spPr>
          <a:xfrm>
            <a:off x="692372" y="4852630"/>
            <a:ext cx="980193" cy="174536"/>
          </a:xfrm>
          <a:prstGeom prst="rect">
            <a:avLst/>
          </a:prstGeom>
          <a:noFill/>
          <a:ln>
            <a:noFill/>
          </a:ln>
        </p:spPr>
      </p:pic>
      <p:grpSp>
        <p:nvGrpSpPr>
          <p:cNvPr id="608" name="Google Shape;608;p42"/>
          <p:cNvGrpSpPr/>
          <p:nvPr/>
        </p:nvGrpSpPr>
        <p:grpSpPr>
          <a:xfrm>
            <a:off x="167531" y="4912238"/>
            <a:ext cx="385891" cy="76819"/>
            <a:chOff x="7504804" y="565304"/>
            <a:chExt cx="1033452" cy="205673"/>
          </a:xfrm>
        </p:grpSpPr>
        <p:sp>
          <p:nvSpPr>
            <p:cNvPr id="609" name="Google Shape;609;p42"/>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610" name="Google Shape;610;p42"/>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611" name="Google Shape;611;p42"/>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612" name="Google Shape;612;p42"/>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613" name="Google Shape;613;p42"/>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614" name="Google Shape;614;p42"/>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615" name="Google Shape;615;p42"/>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616" name="Google Shape;616;p42"/>
          <p:cNvCxnSpPr/>
          <p:nvPr/>
        </p:nvCxnSpPr>
        <p:spPr>
          <a:xfrm>
            <a:off x="655710" y="4894224"/>
            <a:ext cx="0" cy="107700"/>
          </a:xfrm>
          <a:prstGeom prst="straightConnector1">
            <a:avLst/>
          </a:prstGeom>
          <a:noFill/>
          <a:ln w="9525" cap="flat" cmpd="sng">
            <a:solidFill>
              <a:srgbClr val="FFFFFF"/>
            </a:solidFill>
            <a:prstDash val="solid"/>
            <a:round/>
            <a:headEnd type="none" w="med" len="med"/>
            <a:tailEnd type="non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5" name="Google Shape;565;p36"/>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solidFill>
                  <a:srgbClr val="FFFFFF"/>
                </a:solidFill>
                <a:latin typeface="Proxima Nova Semibold"/>
                <a:ea typeface="Proxima Nova Semibold"/>
                <a:cs typeface="Proxima Nova Semibold"/>
                <a:sym typeface="Proxima Nova Semibold"/>
              </a:rPr>
              <a:t> </a:t>
            </a:r>
            <a:r>
              <a:rPr lang="en" sz="700">
                <a:solidFill>
                  <a:srgbClr val="FFFFFF"/>
                </a:solidFill>
                <a:latin typeface="Avenir"/>
                <a:ea typeface="Avenir"/>
                <a:cs typeface="Avenir"/>
                <a:sym typeface="Avenir"/>
              </a:rPr>
              <a:t> ©2021 LeanIn.Org, LLC</a:t>
            </a:r>
            <a:r>
              <a:rPr lang="en" sz="700">
                <a:solidFill>
                  <a:srgbClr val="FFFFFF"/>
                </a:solidFill>
                <a:latin typeface="Proxima Nova Semibold"/>
                <a:ea typeface="Proxima Nova Semibold"/>
                <a:cs typeface="Proxima Nova Semibold"/>
                <a:sym typeface="Proxima Nova Semibold"/>
              </a:rPr>
              <a:t>   </a:t>
            </a:r>
            <a:fld id="{00000000-1234-1234-1234-123412341234}" type="slidenum">
              <a:rPr lang="en" sz="700">
                <a:solidFill>
                  <a:srgbClr val="FFFFFF"/>
                </a:solidFill>
                <a:latin typeface="Proxima Nova Semibold"/>
                <a:ea typeface="Proxima Nova Semibold"/>
                <a:cs typeface="Proxima Nova Semibold"/>
                <a:sym typeface="Proxima Nova Semibold"/>
              </a:rPr>
              <a:t>19</a:t>
            </a:fld>
            <a:endParaRPr sz="700">
              <a:solidFill>
                <a:srgbClr val="FFFFFF"/>
              </a:solidFill>
              <a:latin typeface="Proxima Nova Semibold"/>
              <a:ea typeface="Proxima Nova Semibold"/>
              <a:cs typeface="Proxima Nova Semibold"/>
              <a:sym typeface="Proxima Nova Semibold"/>
            </a:endParaRPr>
          </a:p>
        </p:txBody>
      </p:sp>
      <p:pic>
        <p:nvPicPr>
          <p:cNvPr id="566" name="Google Shape;566;p36"/>
          <p:cNvPicPr preferRelativeResize="0"/>
          <p:nvPr/>
        </p:nvPicPr>
        <p:blipFill rotWithShape="1">
          <a:blip r:embed="rId4">
            <a:alphaModFix/>
          </a:blip>
          <a:srcRect/>
          <a:stretch/>
        </p:blipFill>
        <p:spPr>
          <a:xfrm>
            <a:off x="692372" y="4852630"/>
            <a:ext cx="980193" cy="174536"/>
          </a:xfrm>
          <a:prstGeom prst="rect">
            <a:avLst/>
          </a:prstGeom>
          <a:noFill/>
          <a:ln>
            <a:noFill/>
          </a:ln>
        </p:spPr>
      </p:pic>
      <p:grpSp>
        <p:nvGrpSpPr>
          <p:cNvPr id="567" name="Google Shape;567;p36"/>
          <p:cNvGrpSpPr/>
          <p:nvPr/>
        </p:nvGrpSpPr>
        <p:grpSpPr>
          <a:xfrm>
            <a:off x="167531" y="4912238"/>
            <a:ext cx="385891" cy="76819"/>
            <a:chOff x="7504804" y="565304"/>
            <a:chExt cx="1033452" cy="205673"/>
          </a:xfrm>
        </p:grpSpPr>
        <p:sp>
          <p:nvSpPr>
            <p:cNvPr id="568" name="Google Shape;568;p36"/>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69" name="Google Shape;569;p36"/>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70" name="Google Shape;570;p36"/>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71" name="Google Shape;571;p36"/>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72" name="Google Shape;572;p36"/>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73" name="Google Shape;573;p36"/>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574" name="Google Shape;574;p36"/>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575" name="Google Shape;575;p36"/>
          <p:cNvCxnSpPr/>
          <p:nvPr/>
        </p:nvCxnSpPr>
        <p:spPr>
          <a:xfrm>
            <a:off x="655710" y="4894224"/>
            <a:ext cx="0" cy="107700"/>
          </a:xfrm>
          <a:prstGeom prst="straightConnector1">
            <a:avLst/>
          </a:prstGeom>
          <a:noFill/>
          <a:ln w="9525" cap="flat" cmpd="sng">
            <a:solidFill>
              <a:srgbClr val="FFFFFF"/>
            </a:solidFill>
            <a:prstDash val="solid"/>
            <a:round/>
            <a:headEnd type="none" w="med" len="med"/>
            <a:tailEnd type="none" w="med" len="med"/>
          </a:ln>
        </p:spPr>
      </p:cxnSp>
      <p:pic>
        <p:nvPicPr>
          <p:cNvPr id="3" name="Online Media 2" descr="What is Privilege?">
            <a:hlinkClick r:id="" action="ppaction://media"/>
            <a:extLst>
              <a:ext uri="{FF2B5EF4-FFF2-40B4-BE49-F238E27FC236}">
                <a16:creationId xmlns:a16="http://schemas.microsoft.com/office/drawing/2014/main" id="{A81B968D-2C9F-C346-9904-B215FB0BFF59}"/>
              </a:ext>
            </a:extLst>
          </p:cNvPr>
          <p:cNvPicPr>
            <a:picLocks noRot="1" noChangeAspect="1"/>
          </p:cNvPicPr>
          <p:nvPr>
            <a:videoFile r:link="rId1"/>
          </p:nvPr>
        </p:nvPicPr>
        <p:blipFill>
          <a:blip r:embed="rId5"/>
          <a:stretch>
            <a:fillRect/>
          </a:stretch>
        </p:blipFill>
        <p:spPr>
          <a:xfrm>
            <a:off x="1" y="-34290"/>
            <a:ext cx="9123815" cy="51663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DF3E9"/>
        </a:solidFill>
        <a:effectLst/>
      </p:bgPr>
    </p:bg>
    <p:spTree>
      <p:nvGrpSpPr>
        <p:cNvPr id="1" name="Shape 149"/>
        <p:cNvGrpSpPr/>
        <p:nvPr/>
      </p:nvGrpSpPr>
      <p:grpSpPr>
        <a:xfrm>
          <a:off x="0" y="0"/>
          <a:ext cx="0" cy="0"/>
          <a:chOff x="0" y="0"/>
          <a:chExt cx="0" cy="0"/>
        </a:xfrm>
      </p:grpSpPr>
      <p:grpSp>
        <p:nvGrpSpPr>
          <p:cNvPr id="150" name="Google Shape;150;p26"/>
          <p:cNvGrpSpPr/>
          <p:nvPr/>
        </p:nvGrpSpPr>
        <p:grpSpPr>
          <a:xfrm>
            <a:off x="7504804" y="565304"/>
            <a:ext cx="1033370" cy="205669"/>
            <a:chOff x="7504804" y="565304"/>
            <a:chExt cx="1033370" cy="205669"/>
          </a:xfrm>
        </p:grpSpPr>
        <p:sp>
          <p:nvSpPr>
            <p:cNvPr id="151" name="Google Shape;151;p26"/>
            <p:cNvSpPr/>
            <p:nvPr/>
          </p:nvSpPr>
          <p:spPr>
            <a:xfrm>
              <a:off x="7504804" y="566284"/>
              <a:ext cx="97620" cy="13573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52" name="Google Shape;152;p26"/>
            <p:cNvSpPr/>
            <p:nvPr/>
          </p:nvSpPr>
          <p:spPr>
            <a:xfrm>
              <a:off x="7663642" y="566284"/>
              <a:ext cx="103397" cy="13573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53" name="Google Shape;153;p26"/>
            <p:cNvSpPr/>
            <p:nvPr/>
          </p:nvSpPr>
          <p:spPr>
            <a:xfrm>
              <a:off x="7820745" y="565304"/>
              <a:ext cx="144121" cy="13689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54" name="Google Shape;154;p26"/>
            <p:cNvSpPr/>
            <p:nvPr/>
          </p:nvSpPr>
          <p:spPr>
            <a:xfrm>
              <a:off x="8024378" y="566271"/>
              <a:ext cx="120726" cy="136024"/>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55" name="Google Shape;155;p26"/>
            <p:cNvSpPr/>
            <p:nvPr/>
          </p:nvSpPr>
          <p:spPr>
            <a:xfrm>
              <a:off x="8314339" y="566269"/>
              <a:ext cx="30037" cy="136024"/>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56" name="Google Shape;156;p26"/>
            <p:cNvSpPr/>
            <p:nvPr/>
          </p:nvSpPr>
          <p:spPr>
            <a:xfrm>
              <a:off x="8417305" y="566271"/>
              <a:ext cx="120726" cy="136024"/>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57" name="Google Shape;157;p26"/>
            <p:cNvSpPr/>
            <p:nvPr/>
          </p:nvSpPr>
          <p:spPr>
            <a:xfrm>
              <a:off x="8314339" y="761732"/>
              <a:ext cx="223834" cy="9242"/>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pic>
        <p:nvPicPr>
          <p:cNvPr id="158" name="Google Shape;158;p26"/>
          <p:cNvPicPr preferRelativeResize="0"/>
          <p:nvPr/>
        </p:nvPicPr>
        <p:blipFill rotWithShape="1">
          <a:blip r:embed="rId3">
            <a:alphaModFix/>
          </a:blip>
          <a:srcRect/>
          <a:stretch/>
        </p:blipFill>
        <p:spPr>
          <a:xfrm>
            <a:off x="257175" y="371453"/>
            <a:ext cx="4214707" cy="750279"/>
          </a:xfrm>
          <a:prstGeom prst="rect">
            <a:avLst/>
          </a:prstGeom>
          <a:noFill/>
          <a:ln>
            <a:noFill/>
          </a:ln>
        </p:spPr>
      </p:pic>
      <p:sp>
        <p:nvSpPr>
          <p:cNvPr id="159" name="Google Shape;159;p26"/>
          <p:cNvSpPr/>
          <p:nvPr/>
        </p:nvSpPr>
        <p:spPr>
          <a:xfrm>
            <a:off x="504825" y="1190550"/>
            <a:ext cx="2582021" cy="309728"/>
          </a:xfrm>
          <a:custGeom>
            <a:avLst/>
            <a:gdLst/>
            <a:ahLst/>
            <a:cxnLst/>
            <a:rect l="l" t="t" r="r" b="b"/>
            <a:pathLst>
              <a:path w="5038090" h="680720" extrusionOk="0">
                <a:moveTo>
                  <a:pt x="5037961" y="0"/>
                </a:moveTo>
                <a:lnTo>
                  <a:pt x="0" y="0"/>
                </a:lnTo>
                <a:lnTo>
                  <a:pt x="0" y="680125"/>
                </a:lnTo>
                <a:lnTo>
                  <a:pt x="5037961" y="680125"/>
                </a:lnTo>
                <a:lnTo>
                  <a:pt x="5037961" y="0"/>
                </a:lnTo>
                <a:close/>
              </a:path>
            </a:pathLst>
          </a:custGeom>
          <a:solidFill>
            <a:srgbClr val="0E4D4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rgbClr val="000000"/>
              </a:solidFill>
              <a:latin typeface="Calibri"/>
              <a:ea typeface="Calibri"/>
              <a:cs typeface="Calibri"/>
              <a:sym typeface="Calibri"/>
            </a:endParaRPr>
          </a:p>
        </p:txBody>
      </p:sp>
      <p:sp>
        <p:nvSpPr>
          <p:cNvPr id="160" name="Google Shape;160;p26"/>
          <p:cNvSpPr txBox="1"/>
          <p:nvPr/>
        </p:nvSpPr>
        <p:spPr>
          <a:xfrm>
            <a:off x="579250" y="1238225"/>
            <a:ext cx="2433600" cy="207300"/>
          </a:xfrm>
          <a:prstGeom prst="rect">
            <a:avLst/>
          </a:prstGeom>
          <a:noFill/>
          <a:ln>
            <a:noFill/>
          </a:ln>
        </p:spPr>
        <p:txBody>
          <a:bodyPr spcFirstLastPara="1" wrap="square" lIns="0" tIns="7225" rIns="0" bIns="0" anchor="t" anchorCtr="0">
            <a:spAutoFit/>
          </a:bodyPr>
          <a:lstStyle/>
          <a:p>
            <a:pPr marL="0" marR="0" lvl="0" indent="0" algn="ctr" rtl="0">
              <a:lnSpc>
                <a:spcPct val="100000"/>
              </a:lnSpc>
              <a:spcBef>
                <a:spcPts val="0"/>
              </a:spcBef>
              <a:spcAft>
                <a:spcPts val="0"/>
              </a:spcAft>
              <a:buNone/>
            </a:pPr>
            <a:r>
              <a:rPr lang="en" sz="1300" b="1">
                <a:solidFill>
                  <a:srgbClr val="FFFFFF"/>
                </a:solidFill>
                <a:latin typeface="Proxima Nova"/>
                <a:ea typeface="Proxima Nova"/>
                <a:cs typeface="Proxima Nova"/>
                <a:sym typeface="Proxima Nova"/>
              </a:rPr>
              <a:t>WORKSHOP PRESENTATION</a:t>
            </a:r>
            <a:endParaRPr sz="1300" b="1">
              <a:solidFill>
                <a:srgbClr val="000000"/>
              </a:solidFill>
              <a:latin typeface="Proxima Nova"/>
              <a:ea typeface="Proxima Nova"/>
              <a:cs typeface="Proxima Nova"/>
              <a:sym typeface="Proxima Nova"/>
            </a:endParaRPr>
          </a:p>
        </p:txBody>
      </p:sp>
      <p:pic>
        <p:nvPicPr>
          <p:cNvPr id="161" name="Google Shape;161;p26"/>
          <p:cNvPicPr preferRelativeResize="0"/>
          <p:nvPr/>
        </p:nvPicPr>
        <p:blipFill rotWithShape="1">
          <a:blip r:embed="rId4">
            <a:alphaModFix/>
          </a:blip>
          <a:srcRect/>
          <a:stretch/>
        </p:blipFill>
        <p:spPr>
          <a:xfrm>
            <a:off x="1122636" y="1388414"/>
            <a:ext cx="6898243" cy="3754726"/>
          </a:xfrm>
          <a:prstGeom prst="rect">
            <a:avLst/>
          </a:prstGeom>
          <a:noFill/>
          <a:ln>
            <a:noFill/>
          </a:ln>
        </p:spPr>
      </p:pic>
      <p:sp>
        <p:nvSpPr>
          <p:cNvPr id="162" name="Google Shape;162;p26"/>
          <p:cNvSpPr txBox="1"/>
          <p:nvPr/>
        </p:nvSpPr>
        <p:spPr>
          <a:xfrm>
            <a:off x="504825" y="1569100"/>
            <a:ext cx="2433600" cy="161100"/>
          </a:xfrm>
          <a:prstGeom prst="rect">
            <a:avLst/>
          </a:prstGeom>
          <a:noFill/>
          <a:ln>
            <a:noFill/>
          </a:ln>
        </p:spPr>
        <p:txBody>
          <a:bodyPr spcFirstLastPara="1" wrap="square" lIns="0" tIns="7225" rIns="0" bIns="0" anchor="t" anchorCtr="0">
            <a:spAutoFit/>
          </a:bodyPr>
          <a:lstStyle/>
          <a:p>
            <a:pPr marL="0" marR="0" lvl="0" indent="0" algn="ctr" rtl="0">
              <a:lnSpc>
                <a:spcPct val="100000"/>
              </a:lnSpc>
              <a:spcBef>
                <a:spcPts val="0"/>
              </a:spcBef>
              <a:spcAft>
                <a:spcPts val="0"/>
              </a:spcAft>
              <a:buNone/>
            </a:pPr>
            <a:r>
              <a:rPr lang="en" sz="1000" b="1">
                <a:solidFill>
                  <a:srgbClr val="0E4D48"/>
                </a:solidFill>
                <a:latin typeface="Proxima Nova"/>
                <a:ea typeface="Proxima Nova"/>
                <a:cs typeface="Proxima Nova"/>
                <a:sym typeface="Proxima Nova"/>
              </a:rPr>
              <a:t>ONE 4-HOUR WORKSHOP</a:t>
            </a:r>
            <a:endParaRPr sz="1000" b="1">
              <a:solidFill>
                <a:srgbClr val="0E4D48"/>
              </a:solidFill>
              <a:latin typeface="Proxima Nova"/>
              <a:ea typeface="Proxima Nova"/>
              <a:cs typeface="Proxima Nova"/>
              <a:sym typeface="Proxima Nov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640"/>
        <p:cNvGrpSpPr/>
        <p:nvPr/>
      </p:nvGrpSpPr>
      <p:grpSpPr>
        <a:xfrm>
          <a:off x="0" y="0"/>
          <a:ext cx="0" cy="0"/>
          <a:chOff x="0" y="0"/>
          <a:chExt cx="0" cy="0"/>
        </a:xfrm>
      </p:grpSpPr>
      <p:grpSp>
        <p:nvGrpSpPr>
          <p:cNvPr id="641" name="Google Shape;641;p44"/>
          <p:cNvGrpSpPr/>
          <p:nvPr/>
        </p:nvGrpSpPr>
        <p:grpSpPr>
          <a:xfrm>
            <a:off x="0" y="0"/>
            <a:ext cx="9143399" cy="5143203"/>
            <a:chOff x="0" y="0"/>
            <a:chExt cx="20104219" cy="11308715"/>
          </a:xfrm>
        </p:grpSpPr>
        <p:sp>
          <p:nvSpPr>
            <p:cNvPr id="642" name="Google Shape;642;p44"/>
            <p:cNvSpPr/>
            <p:nvPr/>
          </p:nvSpPr>
          <p:spPr>
            <a:xfrm>
              <a:off x="0" y="0"/>
              <a:ext cx="7853680" cy="11308715"/>
            </a:xfrm>
            <a:custGeom>
              <a:avLst/>
              <a:gdLst/>
              <a:ahLst/>
              <a:cxnLst/>
              <a:rect l="l" t="t" r="r" b="b"/>
              <a:pathLst>
                <a:path w="7853680" h="11308715" extrusionOk="0">
                  <a:moveTo>
                    <a:pt x="7853164" y="0"/>
                  </a:moveTo>
                  <a:lnTo>
                    <a:pt x="0" y="0"/>
                  </a:lnTo>
                  <a:lnTo>
                    <a:pt x="0" y="11308556"/>
                  </a:lnTo>
                  <a:lnTo>
                    <a:pt x="7853164" y="11308556"/>
                  </a:lnTo>
                  <a:lnTo>
                    <a:pt x="7853164" y="0"/>
                  </a:lnTo>
                  <a:close/>
                </a:path>
              </a:pathLst>
            </a:custGeom>
            <a:solidFill>
              <a:srgbClr val="F5BB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643" name="Google Shape;643;p44"/>
            <p:cNvSpPr/>
            <p:nvPr/>
          </p:nvSpPr>
          <p:spPr>
            <a:xfrm>
              <a:off x="7853164" y="0"/>
              <a:ext cx="12251055" cy="11308715"/>
            </a:xfrm>
            <a:custGeom>
              <a:avLst/>
              <a:gdLst/>
              <a:ahLst/>
              <a:cxnLst/>
              <a:rect l="l" t="t" r="r" b="b"/>
              <a:pathLst>
                <a:path w="12251055" h="11308715" extrusionOk="0">
                  <a:moveTo>
                    <a:pt x="12250935" y="0"/>
                  </a:moveTo>
                  <a:lnTo>
                    <a:pt x="0" y="0"/>
                  </a:lnTo>
                  <a:lnTo>
                    <a:pt x="0" y="11308556"/>
                  </a:lnTo>
                  <a:lnTo>
                    <a:pt x="12250935" y="11308556"/>
                  </a:lnTo>
                  <a:lnTo>
                    <a:pt x="12250935" y="0"/>
                  </a:lnTo>
                  <a:close/>
                </a:path>
              </a:pathLst>
            </a:custGeom>
            <a:solidFill>
              <a:srgbClr val="FDF3E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sp>
        <p:nvSpPr>
          <p:cNvPr id="644" name="Google Shape;644;p44"/>
          <p:cNvSpPr txBox="1"/>
          <p:nvPr/>
        </p:nvSpPr>
        <p:spPr>
          <a:xfrm>
            <a:off x="608574" y="1735525"/>
            <a:ext cx="2225700" cy="1345800"/>
          </a:xfrm>
          <a:prstGeom prst="rect">
            <a:avLst/>
          </a:prstGeom>
          <a:noFill/>
          <a:ln>
            <a:noFill/>
          </a:ln>
        </p:spPr>
        <p:txBody>
          <a:bodyPr spcFirstLastPara="1" wrap="square" lIns="0" tIns="125625" rIns="0" bIns="0" anchor="t" anchorCtr="0">
            <a:spAutoFit/>
          </a:bodyPr>
          <a:lstStyle/>
          <a:p>
            <a:pPr marL="0" marR="0" lvl="0" indent="0" algn="l" rtl="0">
              <a:lnSpc>
                <a:spcPct val="96574"/>
              </a:lnSpc>
              <a:spcBef>
                <a:spcPts val="0"/>
              </a:spcBef>
              <a:spcAft>
                <a:spcPts val="0"/>
              </a:spcAft>
              <a:buNone/>
            </a:pPr>
            <a:r>
              <a:rPr lang="en" sz="4100">
                <a:latin typeface="Oswald"/>
                <a:ea typeface="Oswald"/>
                <a:cs typeface="Oswald"/>
                <a:sym typeface="Oswald"/>
              </a:rPr>
              <a:t>Privilege  exploration</a:t>
            </a:r>
            <a:endParaRPr sz="4100">
              <a:latin typeface="Oswald"/>
              <a:ea typeface="Oswald"/>
              <a:cs typeface="Oswald"/>
              <a:sym typeface="Oswald"/>
            </a:endParaRPr>
          </a:p>
        </p:txBody>
      </p:sp>
      <p:sp>
        <p:nvSpPr>
          <p:cNvPr id="645" name="Google Shape;645;p44"/>
          <p:cNvSpPr txBox="1">
            <a:spLocks noGrp="1"/>
          </p:cNvSpPr>
          <p:nvPr>
            <p:ph type="title"/>
          </p:nvPr>
        </p:nvSpPr>
        <p:spPr>
          <a:xfrm>
            <a:off x="4004248" y="1735515"/>
            <a:ext cx="3737700" cy="299400"/>
          </a:xfrm>
          <a:prstGeom prst="rect">
            <a:avLst/>
          </a:prstGeom>
          <a:noFill/>
          <a:ln>
            <a:noFill/>
          </a:ln>
        </p:spPr>
        <p:txBody>
          <a:bodyPr spcFirstLastPara="1" wrap="square" lIns="0" tIns="6925" rIns="0" bIns="0" anchor="t" anchorCtr="0">
            <a:spAutoFit/>
          </a:bodyPr>
          <a:lstStyle/>
          <a:p>
            <a:pPr marL="0" lvl="0" indent="0" algn="l" rtl="0">
              <a:lnSpc>
                <a:spcPct val="100000"/>
              </a:lnSpc>
              <a:spcBef>
                <a:spcPts val="0"/>
              </a:spcBef>
              <a:spcAft>
                <a:spcPts val="0"/>
              </a:spcAft>
              <a:buNone/>
            </a:pPr>
            <a:r>
              <a:rPr lang="en" sz="1900">
                <a:solidFill>
                  <a:srgbClr val="000000"/>
                </a:solidFill>
                <a:latin typeface="Proxima Nova"/>
                <a:ea typeface="Proxima Nova"/>
                <a:cs typeface="Proxima Nova"/>
                <a:sym typeface="Proxima Nova"/>
              </a:rPr>
              <a:t>Reminders before getting started:</a:t>
            </a:r>
            <a:endParaRPr sz="1900">
              <a:latin typeface="Proxima Nova"/>
              <a:ea typeface="Proxima Nova"/>
              <a:cs typeface="Proxima Nova"/>
              <a:sym typeface="Proxima Nova"/>
            </a:endParaRPr>
          </a:p>
        </p:txBody>
      </p:sp>
      <p:sp>
        <p:nvSpPr>
          <p:cNvPr id="646" name="Google Shape;646;p44"/>
          <p:cNvSpPr txBox="1"/>
          <p:nvPr/>
        </p:nvSpPr>
        <p:spPr>
          <a:xfrm>
            <a:off x="4075685" y="2122165"/>
            <a:ext cx="4244100" cy="1911600"/>
          </a:xfrm>
          <a:prstGeom prst="rect">
            <a:avLst/>
          </a:prstGeom>
          <a:noFill/>
          <a:ln>
            <a:noFill/>
          </a:ln>
        </p:spPr>
        <p:txBody>
          <a:bodyPr spcFirstLastPara="1" wrap="square" lIns="0" tIns="5475" rIns="0" bIns="0" anchor="t" anchorCtr="0">
            <a:spAutoFit/>
          </a:bodyPr>
          <a:lstStyle/>
          <a:p>
            <a:pPr marL="254000" marR="635000" lvl="0" indent="-247650" algn="l" rtl="0">
              <a:lnSpc>
                <a:spcPct val="125099"/>
              </a:lnSpc>
              <a:spcBef>
                <a:spcPts val="0"/>
              </a:spcBef>
              <a:spcAft>
                <a:spcPts val="0"/>
              </a:spcAft>
              <a:buSzPts val="1500"/>
              <a:buFont typeface="Avenir"/>
              <a:buChar char="•"/>
            </a:pPr>
            <a:r>
              <a:rPr lang="en" sz="1500">
                <a:latin typeface="Avenir"/>
                <a:ea typeface="Avenir"/>
                <a:cs typeface="Avenir"/>
                <a:sym typeface="Avenir"/>
              </a:rPr>
              <a:t>Understanding our privilege is central  to allyship.</a:t>
            </a:r>
            <a:endParaRPr sz="1500">
              <a:latin typeface="Avenir"/>
              <a:ea typeface="Avenir"/>
              <a:cs typeface="Avenir"/>
              <a:sym typeface="Avenir"/>
            </a:endParaRPr>
          </a:p>
          <a:p>
            <a:pPr marL="254000" marR="533400" lvl="0" indent="-247650" algn="l" rtl="0">
              <a:lnSpc>
                <a:spcPct val="125099"/>
              </a:lnSpc>
              <a:spcBef>
                <a:spcPts val="900"/>
              </a:spcBef>
              <a:spcAft>
                <a:spcPts val="0"/>
              </a:spcAft>
              <a:buSzPts val="1500"/>
              <a:buFont typeface="Avenir"/>
              <a:buChar char="•"/>
            </a:pPr>
            <a:r>
              <a:rPr lang="en" sz="1500">
                <a:latin typeface="Avenir"/>
                <a:ea typeface="Avenir"/>
                <a:cs typeface="Avenir"/>
                <a:sym typeface="Avenir"/>
              </a:rPr>
              <a:t>It is not an assessment—you won’t get a  privilege score.</a:t>
            </a:r>
            <a:endParaRPr sz="1500">
              <a:latin typeface="Avenir"/>
              <a:ea typeface="Avenir"/>
              <a:cs typeface="Avenir"/>
              <a:sym typeface="Avenir"/>
            </a:endParaRPr>
          </a:p>
          <a:p>
            <a:pPr marL="254000" marR="0" lvl="0" indent="-247650" algn="l" rtl="0">
              <a:lnSpc>
                <a:spcPct val="125099"/>
              </a:lnSpc>
              <a:spcBef>
                <a:spcPts val="900"/>
              </a:spcBef>
              <a:spcAft>
                <a:spcPts val="0"/>
              </a:spcAft>
              <a:buSzPts val="1500"/>
              <a:buFont typeface="Avenir"/>
              <a:buChar char="•"/>
            </a:pPr>
            <a:r>
              <a:rPr lang="en" sz="1500">
                <a:latin typeface="Avenir"/>
                <a:ea typeface="Avenir"/>
                <a:cs typeface="Avenir"/>
                <a:sym typeface="Avenir"/>
              </a:rPr>
              <a:t>This list are examples so it’s not exhaustive of  all experiences.</a:t>
            </a:r>
            <a:endParaRPr sz="1500">
              <a:latin typeface="Avenir"/>
              <a:ea typeface="Avenir"/>
              <a:cs typeface="Avenir"/>
              <a:sym typeface="Avenir"/>
            </a:endParaRPr>
          </a:p>
        </p:txBody>
      </p:sp>
      <p:grpSp>
        <p:nvGrpSpPr>
          <p:cNvPr id="647" name="Google Shape;647;p44"/>
          <p:cNvGrpSpPr/>
          <p:nvPr/>
        </p:nvGrpSpPr>
        <p:grpSpPr>
          <a:xfrm>
            <a:off x="4004244" y="1014350"/>
            <a:ext cx="1995173" cy="374700"/>
            <a:chOff x="1225344" y="3246300"/>
            <a:chExt cx="1995173" cy="374700"/>
          </a:xfrm>
        </p:grpSpPr>
        <p:sp>
          <p:nvSpPr>
            <p:cNvPr id="648" name="Google Shape;648;p44"/>
            <p:cNvSpPr/>
            <p:nvPr/>
          </p:nvSpPr>
          <p:spPr>
            <a:xfrm>
              <a:off x="1225344" y="3250646"/>
              <a:ext cx="233162" cy="200803"/>
            </a:xfrm>
            <a:custGeom>
              <a:avLst/>
              <a:gdLst/>
              <a:ahLst/>
              <a:cxnLst/>
              <a:rect l="l" t="t" r="r" b="b"/>
              <a:pathLst>
                <a:path w="512444" h="441325" extrusionOk="0">
                  <a:moveTo>
                    <a:pt x="256170" y="0"/>
                  </a:moveTo>
                  <a:lnTo>
                    <a:pt x="210125" y="4127"/>
                  </a:lnTo>
                  <a:lnTo>
                    <a:pt x="166786" y="16026"/>
                  </a:lnTo>
                  <a:lnTo>
                    <a:pt x="126879" y="34973"/>
                  </a:lnTo>
                  <a:lnTo>
                    <a:pt x="91125" y="60246"/>
                  </a:lnTo>
                  <a:lnTo>
                    <a:pt x="60250" y="91121"/>
                  </a:lnTo>
                  <a:lnTo>
                    <a:pt x="34976" y="126874"/>
                  </a:lnTo>
                  <a:lnTo>
                    <a:pt x="16027" y="166782"/>
                  </a:lnTo>
                  <a:lnTo>
                    <a:pt x="4127" y="210122"/>
                  </a:lnTo>
                  <a:lnTo>
                    <a:pt x="0" y="256170"/>
                  </a:lnTo>
                  <a:lnTo>
                    <a:pt x="5514" y="309147"/>
                  </a:lnTo>
                  <a:lnTo>
                    <a:pt x="21293" y="358334"/>
                  </a:lnTo>
                  <a:lnTo>
                    <a:pt x="46192" y="402636"/>
                  </a:lnTo>
                  <a:lnTo>
                    <a:pt x="79065" y="440960"/>
                  </a:lnTo>
                  <a:lnTo>
                    <a:pt x="94642" y="393038"/>
                  </a:lnTo>
                  <a:lnTo>
                    <a:pt x="122236" y="352081"/>
                  </a:lnTo>
                  <a:lnTo>
                    <a:pt x="159751" y="320207"/>
                  </a:lnTo>
                  <a:lnTo>
                    <a:pt x="205094" y="299531"/>
                  </a:lnTo>
                  <a:lnTo>
                    <a:pt x="256170" y="292169"/>
                  </a:lnTo>
                  <a:lnTo>
                    <a:pt x="508594" y="292169"/>
                  </a:lnTo>
                  <a:lnTo>
                    <a:pt x="512340" y="256170"/>
                  </a:lnTo>
                  <a:lnTo>
                    <a:pt x="256170" y="256170"/>
                  </a:lnTo>
                  <a:lnTo>
                    <a:pt x="221138" y="249091"/>
                  </a:lnTo>
                  <a:lnTo>
                    <a:pt x="192532" y="229791"/>
                  </a:lnTo>
                  <a:lnTo>
                    <a:pt x="173245" y="201173"/>
                  </a:lnTo>
                  <a:lnTo>
                    <a:pt x="166172" y="166141"/>
                  </a:lnTo>
                  <a:lnTo>
                    <a:pt x="173245" y="131117"/>
                  </a:lnTo>
                  <a:lnTo>
                    <a:pt x="192532" y="102517"/>
                  </a:lnTo>
                  <a:lnTo>
                    <a:pt x="221138" y="83235"/>
                  </a:lnTo>
                  <a:lnTo>
                    <a:pt x="256170" y="76165"/>
                  </a:lnTo>
                  <a:lnTo>
                    <a:pt x="437137" y="76165"/>
                  </a:lnTo>
                  <a:lnTo>
                    <a:pt x="421218" y="60246"/>
                  </a:lnTo>
                  <a:lnTo>
                    <a:pt x="385465" y="34973"/>
                  </a:lnTo>
                  <a:lnTo>
                    <a:pt x="345557" y="16026"/>
                  </a:lnTo>
                  <a:lnTo>
                    <a:pt x="302218" y="4127"/>
                  </a:lnTo>
                  <a:lnTo>
                    <a:pt x="256170" y="0"/>
                  </a:lnTo>
                  <a:close/>
                </a:path>
                <a:path w="512444" h="441325" extrusionOk="0">
                  <a:moveTo>
                    <a:pt x="508594" y="292169"/>
                  </a:moveTo>
                  <a:lnTo>
                    <a:pt x="256170" y="292169"/>
                  </a:lnTo>
                  <a:lnTo>
                    <a:pt x="307250" y="299531"/>
                  </a:lnTo>
                  <a:lnTo>
                    <a:pt x="352594" y="320207"/>
                  </a:lnTo>
                  <a:lnTo>
                    <a:pt x="390109" y="352081"/>
                  </a:lnTo>
                  <a:lnTo>
                    <a:pt x="417703" y="393038"/>
                  </a:lnTo>
                  <a:lnTo>
                    <a:pt x="433285" y="440960"/>
                  </a:lnTo>
                  <a:lnTo>
                    <a:pt x="466156" y="402636"/>
                  </a:lnTo>
                  <a:lnTo>
                    <a:pt x="491051" y="358334"/>
                  </a:lnTo>
                  <a:lnTo>
                    <a:pt x="506827" y="309147"/>
                  </a:lnTo>
                  <a:lnTo>
                    <a:pt x="508594" y="292169"/>
                  </a:lnTo>
                  <a:close/>
                </a:path>
                <a:path w="512444" h="441325" extrusionOk="0">
                  <a:moveTo>
                    <a:pt x="437137" y="76165"/>
                  </a:moveTo>
                  <a:lnTo>
                    <a:pt x="256170" y="76165"/>
                  </a:lnTo>
                  <a:lnTo>
                    <a:pt x="291201" y="83235"/>
                  </a:lnTo>
                  <a:lnTo>
                    <a:pt x="319808" y="102517"/>
                  </a:lnTo>
                  <a:lnTo>
                    <a:pt x="339095" y="131117"/>
                  </a:lnTo>
                  <a:lnTo>
                    <a:pt x="346167" y="166141"/>
                  </a:lnTo>
                  <a:lnTo>
                    <a:pt x="339095" y="201173"/>
                  </a:lnTo>
                  <a:lnTo>
                    <a:pt x="319808" y="229791"/>
                  </a:lnTo>
                  <a:lnTo>
                    <a:pt x="291201" y="249091"/>
                  </a:lnTo>
                  <a:lnTo>
                    <a:pt x="256170" y="256170"/>
                  </a:lnTo>
                  <a:lnTo>
                    <a:pt x="512340" y="256170"/>
                  </a:lnTo>
                  <a:lnTo>
                    <a:pt x="508213" y="210122"/>
                  </a:lnTo>
                  <a:lnTo>
                    <a:pt x="496314" y="166782"/>
                  </a:lnTo>
                  <a:lnTo>
                    <a:pt x="477366" y="126874"/>
                  </a:lnTo>
                  <a:lnTo>
                    <a:pt x="452093" y="91121"/>
                  </a:lnTo>
                  <a:lnTo>
                    <a:pt x="437137" y="76165"/>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649" name="Google Shape;649;p44"/>
            <p:cNvSpPr txBox="1"/>
            <p:nvPr/>
          </p:nvSpPr>
          <p:spPr>
            <a:xfrm>
              <a:off x="1555217" y="3246300"/>
              <a:ext cx="1665300" cy="374700"/>
            </a:xfrm>
            <a:prstGeom prst="rect">
              <a:avLst/>
            </a:prstGeom>
            <a:noFill/>
            <a:ln>
              <a:noFill/>
            </a:ln>
          </p:spPr>
          <p:txBody>
            <a:bodyPr spcFirstLastPara="1" wrap="square" lIns="0" tIns="5200" rIns="0" bIns="0" anchor="t" anchorCtr="0">
              <a:spAutoFit/>
            </a:bodyPr>
            <a:lstStyle/>
            <a:p>
              <a:pPr marL="0" marR="0" lvl="0" indent="0" algn="l" rtl="0">
                <a:lnSpc>
                  <a:spcPct val="100000"/>
                </a:lnSpc>
                <a:spcBef>
                  <a:spcPts val="0"/>
                </a:spcBef>
                <a:spcAft>
                  <a:spcPts val="0"/>
                </a:spcAft>
                <a:buNone/>
              </a:pPr>
              <a:r>
                <a:rPr lang="en" sz="1200" b="1" u="sng">
                  <a:latin typeface="Proxima Nova"/>
                  <a:ea typeface="Proxima Nova"/>
                  <a:cs typeface="Proxima Nova"/>
                  <a:sym typeface="Proxima Nova"/>
                </a:rPr>
                <a:t>INDIVIDUAL ACTIVITY</a:t>
              </a:r>
              <a:r>
                <a:rPr lang="en" sz="1200" b="1">
                  <a:latin typeface="Proxima Nova"/>
                  <a:ea typeface="Proxima Nova"/>
                  <a:cs typeface="Proxima Nova"/>
                  <a:sym typeface="Proxima Nova"/>
                </a:rPr>
                <a:t>	</a:t>
              </a:r>
              <a:endParaRPr sz="1200" b="1">
                <a:latin typeface="Proxima Nova"/>
                <a:ea typeface="Proxima Nova"/>
                <a:cs typeface="Proxima Nova"/>
                <a:sym typeface="Proxima Nova"/>
              </a:endParaRPr>
            </a:p>
          </p:txBody>
        </p:sp>
      </p:grpSp>
      <p:sp>
        <p:nvSpPr>
          <p:cNvPr id="650" name="Google Shape;650;p44"/>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20</a:t>
            </a:fld>
            <a:endParaRPr sz="700">
              <a:latin typeface="Proxima Nova Semibold"/>
              <a:ea typeface="Proxima Nova Semibold"/>
              <a:cs typeface="Proxima Nova Semibold"/>
              <a:sym typeface="Proxima Nova Semibold"/>
            </a:endParaRPr>
          </a:p>
        </p:txBody>
      </p:sp>
      <p:grpSp>
        <p:nvGrpSpPr>
          <p:cNvPr id="651" name="Google Shape;651;p44"/>
          <p:cNvGrpSpPr/>
          <p:nvPr/>
        </p:nvGrpSpPr>
        <p:grpSpPr>
          <a:xfrm>
            <a:off x="167531" y="4852630"/>
            <a:ext cx="1505034" cy="174536"/>
            <a:chOff x="442904" y="4166938"/>
            <a:chExt cx="4030621" cy="467300"/>
          </a:xfrm>
        </p:grpSpPr>
        <p:pic>
          <p:nvPicPr>
            <p:cNvPr id="652" name="Google Shape;652;p44"/>
            <p:cNvPicPr preferRelativeResize="0"/>
            <p:nvPr/>
          </p:nvPicPr>
          <p:blipFill rotWithShape="1">
            <a:blip r:embed="rId3">
              <a:alphaModFix/>
            </a:blip>
            <a:srcRect/>
            <a:stretch/>
          </p:blipFill>
          <p:spPr>
            <a:xfrm>
              <a:off x="1848476" y="4166938"/>
              <a:ext cx="2625049" cy="467300"/>
            </a:xfrm>
            <a:prstGeom prst="rect">
              <a:avLst/>
            </a:prstGeom>
            <a:noFill/>
            <a:ln>
              <a:noFill/>
            </a:ln>
          </p:spPr>
        </p:pic>
        <p:grpSp>
          <p:nvGrpSpPr>
            <p:cNvPr id="653" name="Google Shape;653;p44"/>
            <p:cNvGrpSpPr/>
            <p:nvPr/>
          </p:nvGrpSpPr>
          <p:grpSpPr>
            <a:xfrm>
              <a:off x="442904" y="4326529"/>
              <a:ext cx="1033452" cy="205673"/>
              <a:chOff x="7504804" y="565304"/>
              <a:chExt cx="1033452" cy="205673"/>
            </a:xfrm>
          </p:grpSpPr>
          <p:sp>
            <p:nvSpPr>
              <p:cNvPr id="654" name="Google Shape;654;p44"/>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655" name="Google Shape;655;p44"/>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656" name="Google Shape;656;p44"/>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657" name="Google Shape;657;p44"/>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658" name="Google Shape;658;p44"/>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659" name="Google Shape;659;p44"/>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660" name="Google Shape;660;p44"/>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661" name="Google Shape;661;p44"/>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5BB9F"/>
        </a:solidFill>
        <a:effectLst/>
      </p:bgPr>
    </p:bg>
    <p:spTree>
      <p:nvGrpSpPr>
        <p:cNvPr id="1" name="Shape 665"/>
        <p:cNvGrpSpPr/>
        <p:nvPr/>
      </p:nvGrpSpPr>
      <p:grpSpPr>
        <a:xfrm>
          <a:off x="0" y="0"/>
          <a:ext cx="0" cy="0"/>
          <a:chOff x="0" y="0"/>
          <a:chExt cx="0" cy="0"/>
        </a:xfrm>
      </p:grpSpPr>
      <p:sp>
        <p:nvSpPr>
          <p:cNvPr id="666" name="Google Shape;666;p45"/>
          <p:cNvSpPr/>
          <p:nvPr/>
        </p:nvSpPr>
        <p:spPr>
          <a:xfrm>
            <a:off x="870623" y="0"/>
            <a:ext cx="719159" cy="822498"/>
          </a:xfrm>
          <a:custGeom>
            <a:avLst/>
            <a:gdLst/>
            <a:ahLst/>
            <a:cxnLst/>
            <a:rect l="l" t="t" r="r" b="b"/>
            <a:pathLst>
              <a:path w="1581150" h="1808480" extrusionOk="0">
                <a:moveTo>
                  <a:pt x="1406021" y="0"/>
                </a:moveTo>
                <a:lnTo>
                  <a:pt x="0" y="0"/>
                </a:lnTo>
                <a:lnTo>
                  <a:pt x="190032" y="1808089"/>
                </a:lnTo>
                <a:lnTo>
                  <a:pt x="1580691" y="1661925"/>
                </a:lnTo>
                <a:lnTo>
                  <a:pt x="1406021"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667" name="Google Shape;667;p45"/>
          <p:cNvSpPr/>
          <p:nvPr/>
        </p:nvSpPr>
        <p:spPr>
          <a:xfrm>
            <a:off x="852185" y="913027"/>
            <a:ext cx="955412" cy="699759"/>
          </a:xfrm>
          <a:custGeom>
            <a:avLst/>
            <a:gdLst/>
            <a:ahLst/>
            <a:cxnLst/>
            <a:rect l="l" t="t" r="r" b="b"/>
            <a:pathLst>
              <a:path w="2100579" h="1538604" extrusionOk="0">
                <a:moveTo>
                  <a:pt x="1960254" y="0"/>
                </a:moveTo>
                <a:lnTo>
                  <a:pt x="0" y="206035"/>
                </a:lnTo>
                <a:lnTo>
                  <a:pt x="140037" y="1538351"/>
                </a:lnTo>
                <a:lnTo>
                  <a:pt x="2100292" y="1332315"/>
                </a:lnTo>
                <a:lnTo>
                  <a:pt x="1960254"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668" name="Google Shape;668;p45"/>
          <p:cNvSpPr/>
          <p:nvPr/>
        </p:nvSpPr>
        <p:spPr>
          <a:xfrm>
            <a:off x="1900949" y="692374"/>
            <a:ext cx="726379" cy="958233"/>
          </a:xfrm>
          <a:custGeom>
            <a:avLst/>
            <a:gdLst/>
            <a:ahLst/>
            <a:cxnLst/>
            <a:rect l="l" t="t" r="r" b="b"/>
            <a:pathLst>
              <a:path w="1597025" h="2106929" extrusionOk="0">
                <a:moveTo>
                  <a:pt x="1390659" y="0"/>
                </a:moveTo>
                <a:lnTo>
                  <a:pt x="0" y="146163"/>
                </a:lnTo>
                <a:lnTo>
                  <a:pt x="206035" y="2106407"/>
                </a:lnTo>
                <a:lnTo>
                  <a:pt x="1596684" y="1960243"/>
                </a:lnTo>
                <a:lnTo>
                  <a:pt x="1390659"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669" name="Google Shape;669;p45"/>
          <p:cNvSpPr/>
          <p:nvPr/>
        </p:nvSpPr>
        <p:spPr>
          <a:xfrm>
            <a:off x="1683514" y="0"/>
            <a:ext cx="954835" cy="601856"/>
          </a:xfrm>
          <a:custGeom>
            <a:avLst/>
            <a:gdLst/>
            <a:ahLst/>
            <a:cxnLst/>
            <a:rect l="l" t="t" r="r" b="b"/>
            <a:pathLst>
              <a:path w="2099310" h="1323340" extrusionOk="0">
                <a:moveTo>
                  <a:pt x="1981898" y="0"/>
                </a:moveTo>
                <a:lnTo>
                  <a:pt x="0" y="0"/>
                </a:lnTo>
                <a:lnTo>
                  <a:pt x="139039" y="1322915"/>
                </a:lnTo>
                <a:lnTo>
                  <a:pt x="2099283" y="1116890"/>
                </a:lnTo>
                <a:lnTo>
                  <a:pt x="1981898"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670" name="Google Shape;670;p45"/>
          <p:cNvSpPr/>
          <p:nvPr/>
        </p:nvSpPr>
        <p:spPr>
          <a:xfrm>
            <a:off x="2820967" y="2015989"/>
            <a:ext cx="1263004" cy="1280532"/>
          </a:xfrm>
          <a:custGeom>
            <a:avLst/>
            <a:gdLst/>
            <a:ahLst/>
            <a:cxnLst/>
            <a:rect l="l" t="t" r="r" b="b"/>
            <a:pathLst>
              <a:path w="2776854" h="2815590" extrusionOk="0">
                <a:moveTo>
                  <a:pt x="1258684" y="1534820"/>
                </a:moveTo>
                <a:lnTo>
                  <a:pt x="446836" y="877392"/>
                </a:lnTo>
                <a:lnTo>
                  <a:pt x="0" y="1429194"/>
                </a:lnTo>
                <a:lnTo>
                  <a:pt x="811847" y="2086597"/>
                </a:lnTo>
                <a:lnTo>
                  <a:pt x="1258684" y="1534820"/>
                </a:lnTo>
                <a:close/>
              </a:path>
              <a:path w="2776854" h="2815590" extrusionOk="0">
                <a:moveTo>
                  <a:pt x="1918576" y="466394"/>
                </a:moveTo>
                <a:lnTo>
                  <a:pt x="1342631" y="0"/>
                </a:lnTo>
                <a:lnTo>
                  <a:pt x="685203" y="811847"/>
                </a:lnTo>
                <a:lnTo>
                  <a:pt x="1261148" y="1278242"/>
                </a:lnTo>
                <a:lnTo>
                  <a:pt x="1918576" y="466394"/>
                </a:lnTo>
                <a:close/>
              </a:path>
              <a:path w="2776854" h="2815590" extrusionOk="0">
                <a:moveTo>
                  <a:pt x="2091194" y="2003666"/>
                </a:moveTo>
                <a:lnTo>
                  <a:pt x="1515237" y="1537271"/>
                </a:lnTo>
                <a:lnTo>
                  <a:pt x="857821" y="2349131"/>
                </a:lnTo>
                <a:lnTo>
                  <a:pt x="1433766" y="2815526"/>
                </a:lnTo>
                <a:lnTo>
                  <a:pt x="2091194" y="2003666"/>
                </a:lnTo>
                <a:close/>
              </a:path>
              <a:path w="2776854" h="2815590" extrusionOk="0">
                <a:moveTo>
                  <a:pt x="2776385" y="1386332"/>
                </a:moveTo>
                <a:lnTo>
                  <a:pt x="1964537" y="728916"/>
                </a:lnTo>
                <a:lnTo>
                  <a:pt x="1517713" y="1280706"/>
                </a:lnTo>
                <a:lnTo>
                  <a:pt x="2329561" y="1938134"/>
                </a:lnTo>
                <a:lnTo>
                  <a:pt x="2776385" y="1386332"/>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671" name="Google Shape;671;p45"/>
          <p:cNvSpPr/>
          <p:nvPr/>
        </p:nvSpPr>
        <p:spPr>
          <a:xfrm>
            <a:off x="35998" y="2180681"/>
            <a:ext cx="392505" cy="512906"/>
          </a:xfrm>
          <a:custGeom>
            <a:avLst/>
            <a:gdLst/>
            <a:ahLst/>
            <a:cxnLst/>
            <a:rect l="l" t="t" r="r" b="b"/>
            <a:pathLst>
              <a:path w="862965" h="1127760" extrusionOk="0">
                <a:moveTo>
                  <a:pt x="127305" y="0"/>
                </a:moveTo>
                <a:lnTo>
                  <a:pt x="0" y="1036868"/>
                </a:lnTo>
                <a:lnTo>
                  <a:pt x="735579" y="1127190"/>
                </a:lnTo>
                <a:lnTo>
                  <a:pt x="862884" y="90321"/>
                </a:lnTo>
                <a:lnTo>
                  <a:pt x="127305"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672" name="Google Shape;672;p45"/>
          <p:cNvSpPr/>
          <p:nvPr/>
        </p:nvSpPr>
        <p:spPr>
          <a:xfrm>
            <a:off x="0" y="2739908"/>
            <a:ext cx="431495" cy="373705"/>
          </a:xfrm>
          <a:custGeom>
            <a:avLst/>
            <a:gdLst/>
            <a:ahLst/>
            <a:cxnLst/>
            <a:rect l="l" t="t" r="r" b="b"/>
            <a:pathLst>
              <a:path w="948690" h="821690" extrusionOk="0">
                <a:moveTo>
                  <a:pt x="0" y="0"/>
                </a:moveTo>
                <a:lnTo>
                  <a:pt x="0" y="715355"/>
                </a:lnTo>
                <a:lnTo>
                  <a:pt x="862065" y="821198"/>
                </a:lnTo>
                <a:lnTo>
                  <a:pt x="948597" y="116476"/>
                </a:lnTo>
                <a:lnTo>
                  <a:pt x="0"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673" name="Google Shape;673;p45"/>
          <p:cNvSpPr/>
          <p:nvPr/>
        </p:nvSpPr>
        <p:spPr>
          <a:xfrm>
            <a:off x="473097" y="2731998"/>
            <a:ext cx="392505" cy="512906"/>
          </a:xfrm>
          <a:custGeom>
            <a:avLst/>
            <a:gdLst/>
            <a:ahLst/>
            <a:cxnLst/>
            <a:rect l="l" t="t" r="r" b="b"/>
            <a:pathLst>
              <a:path w="862964" h="1127759" extrusionOk="0">
                <a:moveTo>
                  <a:pt x="127315" y="0"/>
                </a:moveTo>
                <a:lnTo>
                  <a:pt x="0" y="1036868"/>
                </a:lnTo>
                <a:lnTo>
                  <a:pt x="735590" y="1127190"/>
                </a:lnTo>
                <a:lnTo>
                  <a:pt x="862895" y="90321"/>
                </a:lnTo>
                <a:lnTo>
                  <a:pt x="127315"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674" name="Google Shape;674;p45"/>
          <p:cNvSpPr/>
          <p:nvPr/>
        </p:nvSpPr>
        <p:spPr>
          <a:xfrm>
            <a:off x="470118" y="2311936"/>
            <a:ext cx="511209" cy="378615"/>
          </a:xfrm>
          <a:custGeom>
            <a:avLst/>
            <a:gdLst/>
            <a:ahLst/>
            <a:cxnLst/>
            <a:rect l="l" t="t" r="r" b="b"/>
            <a:pathLst>
              <a:path w="1123950" h="832485" extrusionOk="0">
                <a:moveTo>
                  <a:pt x="86531" y="0"/>
                </a:moveTo>
                <a:lnTo>
                  <a:pt x="0" y="704721"/>
                </a:lnTo>
                <a:lnTo>
                  <a:pt x="1036868" y="832037"/>
                </a:lnTo>
                <a:lnTo>
                  <a:pt x="1123400" y="127305"/>
                </a:lnTo>
                <a:lnTo>
                  <a:pt x="86531"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675" name="Google Shape;675;p45"/>
          <p:cNvSpPr/>
          <p:nvPr/>
        </p:nvSpPr>
        <p:spPr>
          <a:xfrm>
            <a:off x="6505658" y="270450"/>
            <a:ext cx="1134191" cy="1159814"/>
          </a:xfrm>
          <a:custGeom>
            <a:avLst/>
            <a:gdLst/>
            <a:ahLst/>
            <a:cxnLst/>
            <a:rect l="l" t="t" r="r" b="b"/>
            <a:pathLst>
              <a:path w="2493644" h="2550160" extrusionOk="0">
                <a:moveTo>
                  <a:pt x="1073543" y="1329423"/>
                </a:moveTo>
                <a:lnTo>
                  <a:pt x="648639" y="375081"/>
                </a:lnTo>
                <a:lnTo>
                  <a:pt x="0" y="663879"/>
                </a:lnTo>
                <a:lnTo>
                  <a:pt x="424903" y="1618221"/>
                </a:lnTo>
                <a:lnTo>
                  <a:pt x="1073543" y="1329423"/>
                </a:lnTo>
                <a:close/>
              </a:path>
              <a:path w="2493644" h="2550160" extrusionOk="0">
                <a:moveTo>
                  <a:pt x="1602460" y="2125116"/>
                </a:moveTo>
                <a:lnTo>
                  <a:pt x="1301013" y="1448079"/>
                </a:lnTo>
                <a:lnTo>
                  <a:pt x="346671" y="1872996"/>
                </a:lnTo>
                <a:lnTo>
                  <a:pt x="648119" y="2550033"/>
                </a:lnTo>
                <a:lnTo>
                  <a:pt x="1602460" y="2125116"/>
                </a:lnTo>
                <a:close/>
              </a:path>
              <a:path w="2493644" h="2550160" extrusionOk="0">
                <a:moveTo>
                  <a:pt x="2146566" y="677037"/>
                </a:moveTo>
                <a:lnTo>
                  <a:pt x="1845119" y="0"/>
                </a:lnTo>
                <a:lnTo>
                  <a:pt x="890790" y="424891"/>
                </a:lnTo>
                <a:lnTo>
                  <a:pt x="1192225" y="1101928"/>
                </a:lnTo>
                <a:lnTo>
                  <a:pt x="2146566" y="677037"/>
                </a:lnTo>
                <a:close/>
              </a:path>
              <a:path w="2493644" h="2550160" extrusionOk="0">
                <a:moveTo>
                  <a:pt x="2493238" y="1886153"/>
                </a:moveTo>
                <a:lnTo>
                  <a:pt x="2068334" y="931811"/>
                </a:lnTo>
                <a:lnTo>
                  <a:pt x="1419707" y="1220609"/>
                </a:lnTo>
                <a:lnTo>
                  <a:pt x="1844598" y="2174938"/>
                </a:lnTo>
                <a:lnTo>
                  <a:pt x="2493238" y="1886153"/>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676" name="Google Shape;676;p45"/>
          <p:cNvSpPr/>
          <p:nvPr/>
        </p:nvSpPr>
        <p:spPr>
          <a:xfrm>
            <a:off x="5954353" y="3379780"/>
            <a:ext cx="948769" cy="711888"/>
          </a:xfrm>
          <a:custGeom>
            <a:avLst/>
            <a:gdLst/>
            <a:ahLst/>
            <a:cxnLst/>
            <a:rect l="l" t="t" r="r" b="b"/>
            <a:pathLst>
              <a:path w="2085975" h="1565275" extrusionOk="0">
                <a:moveTo>
                  <a:pt x="121870" y="0"/>
                </a:moveTo>
                <a:lnTo>
                  <a:pt x="0" y="1392994"/>
                </a:lnTo>
                <a:lnTo>
                  <a:pt x="1963542" y="1564779"/>
                </a:lnTo>
                <a:lnTo>
                  <a:pt x="2085423" y="171785"/>
                </a:lnTo>
                <a:lnTo>
                  <a:pt x="121870"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677" name="Google Shape;677;p45"/>
          <p:cNvSpPr/>
          <p:nvPr/>
        </p:nvSpPr>
        <p:spPr>
          <a:xfrm>
            <a:off x="5163622" y="3188552"/>
            <a:ext cx="685367" cy="946392"/>
          </a:xfrm>
          <a:custGeom>
            <a:avLst/>
            <a:gdLst/>
            <a:ahLst/>
            <a:cxnLst/>
            <a:rect l="l" t="t" r="r" b="b"/>
            <a:pathLst>
              <a:path w="1506854" h="2080895" extrusionOk="0">
                <a:moveTo>
                  <a:pt x="171785" y="0"/>
                </a:moveTo>
                <a:lnTo>
                  <a:pt x="0" y="1963552"/>
                </a:lnTo>
                <a:lnTo>
                  <a:pt x="1334556" y="2080303"/>
                </a:lnTo>
                <a:lnTo>
                  <a:pt x="1506341" y="116760"/>
                </a:lnTo>
                <a:lnTo>
                  <a:pt x="171785"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678" name="Google Shape;678;p45"/>
          <p:cNvSpPr/>
          <p:nvPr/>
        </p:nvSpPr>
        <p:spPr>
          <a:xfrm>
            <a:off x="4943473" y="4240245"/>
            <a:ext cx="948769" cy="711888"/>
          </a:xfrm>
          <a:custGeom>
            <a:avLst/>
            <a:gdLst/>
            <a:ahLst/>
            <a:cxnLst/>
            <a:rect l="l" t="t" r="r" b="b"/>
            <a:pathLst>
              <a:path w="2085975" h="1565275" extrusionOk="0">
                <a:moveTo>
                  <a:pt x="121881" y="0"/>
                </a:moveTo>
                <a:lnTo>
                  <a:pt x="0" y="1393004"/>
                </a:lnTo>
                <a:lnTo>
                  <a:pt x="1963552" y="1564790"/>
                </a:lnTo>
                <a:lnTo>
                  <a:pt x="2085423" y="171785"/>
                </a:lnTo>
                <a:lnTo>
                  <a:pt x="121881"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679" name="Google Shape;679;p45"/>
          <p:cNvSpPr/>
          <p:nvPr/>
        </p:nvSpPr>
        <p:spPr>
          <a:xfrm>
            <a:off x="5997586" y="4197016"/>
            <a:ext cx="685367" cy="946392"/>
          </a:xfrm>
          <a:custGeom>
            <a:avLst/>
            <a:gdLst/>
            <a:ahLst/>
            <a:cxnLst/>
            <a:rect l="l" t="t" r="r" b="b"/>
            <a:pathLst>
              <a:path w="1506855" h="2080895" extrusionOk="0">
                <a:moveTo>
                  <a:pt x="171785" y="0"/>
                </a:moveTo>
                <a:lnTo>
                  <a:pt x="0" y="1963542"/>
                </a:lnTo>
                <a:lnTo>
                  <a:pt x="1334556" y="2080303"/>
                </a:lnTo>
                <a:lnTo>
                  <a:pt x="1506341" y="116750"/>
                </a:lnTo>
                <a:lnTo>
                  <a:pt x="171785"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680" name="Google Shape;680;p45"/>
          <p:cNvSpPr/>
          <p:nvPr/>
        </p:nvSpPr>
        <p:spPr>
          <a:xfrm>
            <a:off x="8797565" y="892879"/>
            <a:ext cx="346582" cy="663948"/>
          </a:xfrm>
          <a:custGeom>
            <a:avLst/>
            <a:gdLst/>
            <a:ahLst/>
            <a:cxnLst/>
            <a:rect l="l" t="t" r="r" b="b"/>
            <a:pathLst>
              <a:path w="762000" h="1459864" extrusionOk="0">
                <a:moveTo>
                  <a:pt x="121870" y="0"/>
                </a:moveTo>
                <a:lnTo>
                  <a:pt x="0" y="1392994"/>
                </a:lnTo>
                <a:lnTo>
                  <a:pt x="761676" y="1459631"/>
                </a:lnTo>
                <a:lnTo>
                  <a:pt x="761676" y="55974"/>
                </a:lnTo>
                <a:lnTo>
                  <a:pt x="121870"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681" name="Google Shape;681;p45"/>
          <p:cNvSpPr/>
          <p:nvPr/>
        </p:nvSpPr>
        <p:spPr>
          <a:xfrm>
            <a:off x="8006835" y="701651"/>
            <a:ext cx="685367" cy="946392"/>
          </a:xfrm>
          <a:custGeom>
            <a:avLst/>
            <a:gdLst/>
            <a:ahLst/>
            <a:cxnLst/>
            <a:rect l="l" t="t" r="r" b="b"/>
            <a:pathLst>
              <a:path w="1506855" h="2080895" extrusionOk="0">
                <a:moveTo>
                  <a:pt x="171785" y="0"/>
                </a:moveTo>
                <a:lnTo>
                  <a:pt x="0" y="1963552"/>
                </a:lnTo>
                <a:lnTo>
                  <a:pt x="1334556" y="2080303"/>
                </a:lnTo>
                <a:lnTo>
                  <a:pt x="1506341" y="116760"/>
                </a:lnTo>
                <a:lnTo>
                  <a:pt x="171785"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682" name="Google Shape;682;p45"/>
          <p:cNvSpPr/>
          <p:nvPr/>
        </p:nvSpPr>
        <p:spPr>
          <a:xfrm>
            <a:off x="7786686" y="1753343"/>
            <a:ext cx="948769" cy="711888"/>
          </a:xfrm>
          <a:custGeom>
            <a:avLst/>
            <a:gdLst/>
            <a:ahLst/>
            <a:cxnLst/>
            <a:rect l="l" t="t" r="r" b="b"/>
            <a:pathLst>
              <a:path w="2085975" h="1565275" extrusionOk="0">
                <a:moveTo>
                  <a:pt x="121881" y="0"/>
                </a:moveTo>
                <a:lnTo>
                  <a:pt x="0" y="1393004"/>
                </a:lnTo>
                <a:lnTo>
                  <a:pt x="1963552" y="1564790"/>
                </a:lnTo>
                <a:lnTo>
                  <a:pt x="2085423" y="171785"/>
                </a:lnTo>
                <a:lnTo>
                  <a:pt x="121881"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683" name="Google Shape;683;p45"/>
          <p:cNvSpPr/>
          <p:nvPr/>
        </p:nvSpPr>
        <p:spPr>
          <a:xfrm>
            <a:off x="8840799" y="1710115"/>
            <a:ext cx="303260" cy="919823"/>
          </a:xfrm>
          <a:custGeom>
            <a:avLst/>
            <a:gdLst/>
            <a:ahLst/>
            <a:cxnLst/>
            <a:rect l="l" t="t" r="r" b="b"/>
            <a:pathLst>
              <a:path w="666750" h="2022475" extrusionOk="0">
                <a:moveTo>
                  <a:pt x="171785" y="0"/>
                </a:moveTo>
                <a:lnTo>
                  <a:pt x="0" y="1963542"/>
                </a:lnTo>
                <a:lnTo>
                  <a:pt x="666622" y="2021865"/>
                </a:lnTo>
                <a:lnTo>
                  <a:pt x="666622" y="43289"/>
                </a:lnTo>
                <a:lnTo>
                  <a:pt x="171785"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684" name="Google Shape;684;p45"/>
          <p:cNvSpPr txBox="1">
            <a:spLocks noGrp="1"/>
          </p:cNvSpPr>
          <p:nvPr>
            <p:ph type="title"/>
          </p:nvPr>
        </p:nvSpPr>
        <p:spPr>
          <a:xfrm>
            <a:off x="1168527" y="1633422"/>
            <a:ext cx="6807300" cy="1478700"/>
          </a:xfrm>
          <a:prstGeom prst="rect">
            <a:avLst/>
          </a:prstGeom>
          <a:solidFill>
            <a:srgbClr val="FDF3E9"/>
          </a:solidFill>
          <a:ln w="62825" cap="flat" cmpd="sng">
            <a:solidFill>
              <a:srgbClr val="DE6E4A"/>
            </a:solidFill>
            <a:prstDash val="solid"/>
            <a:round/>
            <a:headEnd type="none" w="sm" len="sm"/>
            <a:tailEnd type="none" w="sm" len="sm"/>
          </a:ln>
        </p:spPr>
        <p:txBody>
          <a:bodyPr spcFirstLastPara="1" wrap="square" lIns="0" tIns="875" rIns="0" bIns="0" anchor="t" anchorCtr="0">
            <a:spAutoFit/>
          </a:bodyPr>
          <a:lstStyle/>
          <a:p>
            <a:pPr marL="0" lvl="0" indent="0" algn="l" rtl="0">
              <a:lnSpc>
                <a:spcPct val="100000"/>
              </a:lnSpc>
              <a:spcBef>
                <a:spcPts val="0"/>
              </a:spcBef>
              <a:spcAft>
                <a:spcPts val="0"/>
              </a:spcAft>
              <a:buNone/>
            </a:pPr>
            <a:endParaRPr sz="3000">
              <a:latin typeface="Times New Roman"/>
              <a:ea typeface="Times New Roman"/>
              <a:cs typeface="Times New Roman"/>
              <a:sym typeface="Times New Roman"/>
            </a:endParaRPr>
          </a:p>
          <a:p>
            <a:pPr marL="0" lvl="0" indent="0" algn="ctr" rtl="0">
              <a:spcBef>
                <a:spcPts val="0"/>
              </a:spcBef>
              <a:spcAft>
                <a:spcPts val="0"/>
              </a:spcAft>
              <a:buNone/>
            </a:pPr>
            <a:r>
              <a:rPr lang="en" sz="2200">
                <a:solidFill>
                  <a:srgbClr val="000000"/>
                </a:solidFill>
              </a:rPr>
              <a:t>Turn to </a:t>
            </a:r>
            <a:r>
              <a:rPr lang="en" sz="2200">
                <a:solidFill>
                  <a:srgbClr val="000000"/>
                </a:solidFill>
                <a:latin typeface="Proxima Nova"/>
                <a:ea typeface="Proxima Nova"/>
                <a:cs typeface="Proxima Nova"/>
                <a:sym typeface="Proxima Nova"/>
              </a:rPr>
              <a:t>page 11</a:t>
            </a:r>
            <a:r>
              <a:rPr lang="en" sz="2200">
                <a:solidFill>
                  <a:srgbClr val="000000"/>
                </a:solidFill>
              </a:rPr>
              <a:t> and explore </a:t>
            </a:r>
            <a:endParaRPr sz="2200">
              <a:solidFill>
                <a:srgbClr val="000000"/>
              </a:solidFill>
            </a:endParaRPr>
          </a:p>
          <a:p>
            <a:pPr marL="0" lvl="0" indent="0" algn="ctr" rtl="0">
              <a:spcBef>
                <a:spcPts val="0"/>
              </a:spcBef>
              <a:spcAft>
                <a:spcPts val="0"/>
              </a:spcAft>
              <a:buNone/>
            </a:pPr>
            <a:r>
              <a:rPr lang="en" sz="2200">
                <a:solidFill>
                  <a:srgbClr val="000000"/>
                </a:solidFill>
              </a:rPr>
              <a:t>your personal privilege</a:t>
            </a:r>
            <a:endParaRPr sz="2200" b="0">
              <a:solidFill>
                <a:srgbClr val="000000"/>
              </a:solidFill>
              <a:latin typeface="Avenir"/>
              <a:ea typeface="Avenir"/>
              <a:cs typeface="Avenir"/>
              <a:sym typeface="Avenir"/>
            </a:endParaRPr>
          </a:p>
          <a:p>
            <a:pPr marL="1930400" marR="1079500" lvl="0" indent="-850900" algn="l" rtl="0">
              <a:lnSpc>
                <a:spcPct val="104400"/>
              </a:lnSpc>
              <a:spcBef>
                <a:spcPts val="0"/>
              </a:spcBef>
              <a:spcAft>
                <a:spcPts val="0"/>
              </a:spcAft>
              <a:buNone/>
            </a:pPr>
            <a:endParaRPr sz="2200" b="0">
              <a:solidFill>
                <a:srgbClr val="000000"/>
              </a:solidFill>
            </a:endParaRPr>
          </a:p>
        </p:txBody>
      </p:sp>
      <p:grpSp>
        <p:nvGrpSpPr>
          <p:cNvPr id="685" name="Google Shape;685;p45"/>
          <p:cNvGrpSpPr/>
          <p:nvPr/>
        </p:nvGrpSpPr>
        <p:grpSpPr>
          <a:xfrm>
            <a:off x="1225344" y="3377517"/>
            <a:ext cx="1995173" cy="374700"/>
            <a:chOff x="1225344" y="3246300"/>
            <a:chExt cx="1995173" cy="374700"/>
          </a:xfrm>
        </p:grpSpPr>
        <p:sp>
          <p:nvSpPr>
            <p:cNvPr id="686" name="Google Shape;686;p45"/>
            <p:cNvSpPr/>
            <p:nvPr/>
          </p:nvSpPr>
          <p:spPr>
            <a:xfrm>
              <a:off x="1225344" y="3250646"/>
              <a:ext cx="233162" cy="200803"/>
            </a:xfrm>
            <a:custGeom>
              <a:avLst/>
              <a:gdLst/>
              <a:ahLst/>
              <a:cxnLst/>
              <a:rect l="l" t="t" r="r" b="b"/>
              <a:pathLst>
                <a:path w="512444" h="441325" extrusionOk="0">
                  <a:moveTo>
                    <a:pt x="256170" y="0"/>
                  </a:moveTo>
                  <a:lnTo>
                    <a:pt x="210125" y="4127"/>
                  </a:lnTo>
                  <a:lnTo>
                    <a:pt x="166786" y="16026"/>
                  </a:lnTo>
                  <a:lnTo>
                    <a:pt x="126879" y="34973"/>
                  </a:lnTo>
                  <a:lnTo>
                    <a:pt x="91125" y="60246"/>
                  </a:lnTo>
                  <a:lnTo>
                    <a:pt x="60250" y="91121"/>
                  </a:lnTo>
                  <a:lnTo>
                    <a:pt x="34976" y="126874"/>
                  </a:lnTo>
                  <a:lnTo>
                    <a:pt x="16027" y="166782"/>
                  </a:lnTo>
                  <a:lnTo>
                    <a:pt x="4127" y="210122"/>
                  </a:lnTo>
                  <a:lnTo>
                    <a:pt x="0" y="256170"/>
                  </a:lnTo>
                  <a:lnTo>
                    <a:pt x="5514" y="309147"/>
                  </a:lnTo>
                  <a:lnTo>
                    <a:pt x="21293" y="358334"/>
                  </a:lnTo>
                  <a:lnTo>
                    <a:pt x="46192" y="402636"/>
                  </a:lnTo>
                  <a:lnTo>
                    <a:pt x="79065" y="440960"/>
                  </a:lnTo>
                  <a:lnTo>
                    <a:pt x="94642" y="393038"/>
                  </a:lnTo>
                  <a:lnTo>
                    <a:pt x="122236" y="352081"/>
                  </a:lnTo>
                  <a:lnTo>
                    <a:pt x="159751" y="320207"/>
                  </a:lnTo>
                  <a:lnTo>
                    <a:pt x="205094" y="299531"/>
                  </a:lnTo>
                  <a:lnTo>
                    <a:pt x="256170" y="292169"/>
                  </a:lnTo>
                  <a:lnTo>
                    <a:pt x="508594" y="292169"/>
                  </a:lnTo>
                  <a:lnTo>
                    <a:pt x="512340" y="256170"/>
                  </a:lnTo>
                  <a:lnTo>
                    <a:pt x="256170" y="256170"/>
                  </a:lnTo>
                  <a:lnTo>
                    <a:pt x="221138" y="249091"/>
                  </a:lnTo>
                  <a:lnTo>
                    <a:pt x="192532" y="229791"/>
                  </a:lnTo>
                  <a:lnTo>
                    <a:pt x="173245" y="201173"/>
                  </a:lnTo>
                  <a:lnTo>
                    <a:pt x="166172" y="166141"/>
                  </a:lnTo>
                  <a:lnTo>
                    <a:pt x="173245" y="131117"/>
                  </a:lnTo>
                  <a:lnTo>
                    <a:pt x="192532" y="102517"/>
                  </a:lnTo>
                  <a:lnTo>
                    <a:pt x="221138" y="83235"/>
                  </a:lnTo>
                  <a:lnTo>
                    <a:pt x="256170" y="76165"/>
                  </a:lnTo>
                  <a:lnTo>
                    <a:pt x="437137" y="76165"/>
                  </a:lnTo>
                  <a:lnTo>
                    <a:pt x="421218" y="60246"/>
                  </a:lnTo>
                  <a:lnTo>
                    <a:pt x="385465" y="34973"/>
                  </a:lnTo>
                  <a:lnTo>
                    <a:pt x="345557" y="16026"/>
                  </a:lnTo>
                  <a:lnTo>
                    <a:pt x="302218" y="4127"/>
                  </a:lnTo>
                  <a:lnTo>
                    <a:pt x="256170" y="0"/>
                  </a:lnTo>
                  <a:close/>
                </a:path>
                <a:path w="512444" h="441325" extrusionOk="0">
                  <a:moveTo>
                    <a:pt x="508594" y="292169"/>
                  </a:moveTo>
                  <a:lnTo>
                    <a:pt x="256170" y="292169"/>
                  </a:lnTo>
                  <a:lnTo>
                    <a:pt x="307250" y="299531"/>
                  </a:lnTo>
                  <a:lnTo>
                    <a:pt x="352594" y="320207"/>
                  </a:lnTo>
                  <a:lnTo>
                    <a:pt x="390109" y="352081"/>
                  </a:lnTo>
                  <a:lnTo>
                    <a:pt x="417703" y="393038"/>
                  </a:lnTo>
                  <a:lnTo>
                    <a:pt x="433285" y="440960"/>
                  </a:lnTo>
                  <a:lnTo>
                    <a:pt x="466156" y="402636"/>
                  </a:lnTo>
                  <a:lnTo>
                    <a:pt x="491051" y="358334"/>
                  </a:lnTo>
                  <a:lnTo>
                    <a:pt x="506827" y="309147"/>
                  </a:lnTo>
                  <a:lnTo>
                    <a:pt x="508594" y="292169"/>
                  </a:lnTo>
                  <a:close/>
                </a:path>
                <a:path w="512444" h="441325" extrusionOk="0">
                  <a:moveTo>
                    <a:pt x="437137" y="76165"/>
                  </a:moveTo>
                  <a:lnTo>
                    <a:pt x="256170" y="76165"/>
                  </a:lnTo>
                  <a:lnTo>
                    <a:pt x="291201" y="83235"/>
                  </a:lnTo>
                  <a:lnTo>
                    <a:pt x="319808" y="102517"/>
                  </a:lnTo>
                  <a:lnTo>
                    <a:pt x="339095" y="131117"/>
                  </a:lnTo>
                  <a:lnTo>
                    <a:pt x="346167" y="166141"/>
                  </a:lnTo>
                  <a:lnTo>
                    <a:pt x="339095" y="201173"/>
                  </a:lnTo>
                  <a:lnTo>
                    <a:pt x="319808" y="229791"/>
                  </a:lnTo>
                  <a:lnTo>
                    <a:pt x="291201" y="249091"/>
                  </a:lnTo>
                  <a:lnTo>
                    <a:pt x="256170" y="256170"/>
                  </a:lnTo>
                  <a:lnTo>
                    <a:pt x="512340" y="256170"/>
                  </a:lnTo>
                  <a:lnTo>
                    <a:pt x="508213" y="210122"/>
                  </a:lnTo>
                  <a:lnTo>
                    <a:pt x="496314" y="166782"/>
                  </a:lnTo>
                  <a:lnTo>
                    <a:pt x="477366" y="126874"/>
                  </a:lnTo>
                  <a:lnTo>
                    <a:pt x="452093" y="91121"/>
                  </a:lnTo>
                  <a:lnTo>
                    <a:pt x="437137" y="76165"/>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687" name="Google Shape;687;p45"/>
            <p:cNvSpPr txBox="1"/>
            <p:nvPr/>
          </p:nvSpPr>
          <p:spPr>
            <a:xfrm>
              <a:off x="1555217" y="3246300"/>
              <a:ext cx="1665300" cy="374700"/>
            </a:xfrm>
            <a:prstGeom prst="rect">
              <a:avLst/>
            </a:prstGeom>
            <a:noFill/>
            <a:ln>
              <a:noFill/>
            </a:ln>
          </p:spPr>
          <p:txBody>
            <a:bodyPr spcFirstLastPara="1" wrap="square" lIns="0" tIns="5200" rIns="0" bIns="0" anchor="t" anchorCtr="0">
              <a:spAutoFit/>
            </a:bodyPr>
            <a:lstStyle/>
            <a:p>
              <a:pPr marL="0" marR="0" lvl="0" indent="0" algn="l" rtl="0">
                <a:lnSpc>
                  <a:spcPct val="100000"/>
                </a:lnSpc>
                <a:spcBef>
                  <a:spcPts val="0"/>
                </a:spcBef>
                <a:spcAft>
                  <a:spcPts val="0"/>
                </a:spcAft>
                <a:buNone/>
              </a:pPr>
              <a:r>
                <a:rPr lang="en" sz="1200" b="1" u="sng">
                  <a:latin typeface="Proxima Nova"/>
                  <a:ea typeface="Proxima Nova"/>
                  <a:cs typeface="Proxima Nova"/>
                  <a:sym typeface="Proxima Nova"/>
                </a:rPr>
                <a:t>INDIVIDUAL ACTIVITY</a:t>
              </a:r>
              <a:r>
                <a:rPr lang="en" sz="1200" b="1">
                  <a:latin typeface="Proxima Nova"/>
                  <a:ea typeface="Proxima Nova"/>
                  <a:cs typeface="Proxima Nova"/>
                  <a:sym typeface="Proxima Nova"/>
                </a:rPr>
                <a:t>	</a:t>
              </a:r>
              <a:endParaRPr sz="1200" b="1">
                <a:latin typeface="Proxima Nova"/>
                <a:ea typeface="Proxima Nova"/>
                <a:cs typeface="Proxima Nova"/>
                <a:sym typeface="Proxima Nova"/>
              </a:endParaRPr>
            </a:p>
          </p:txBody>
        </p:sp>
      </p:grpSp>
      <p:sp>
        <p:nvSpPr>
          <p:cNvPr id="688" name="Google Shape;688;p45"/>
          <p:cNvSpPr txBox="1"/>
          <p:nvPr/>
        </p:nvSpPr>
        <p:spPr>
          <a:xfrm>
            <a:off x="3317250" y="3305342"/>
            <a:ext cx="300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Proxima Nova"/>
                <a:ea typeface="Proxima Nova"/>
                <a:cs typeface="Proxima Nova"/>
                <a:sym typeface="Proxima Nova"/>
              </a:rPr>
              <a:t>PAGE: 11–12	</a:t>
            </a:r>
            <a:endParaRPr sz="1200" b="1">
              <a:solidFill>
                <a:schemeClr val="dk1"/>
              </a:solidFill>
              <a:latin typeface="Proxima Nova"/>
              <a:ea typeface="Proxima Nova"/>
              <a:cs typeface="Proxima Nova"/>
              <a:sym typeface="Proxima Nova"/>
            </a:endParaRPr>
          </a:p>
        </p:txBody>
      </p:sp>
      <p:sp>
        <p:nvSpPr>
          <p:cNvPr id="689" name="Google Shape;689;p45"/>
          <p:cNvSpPr txBox="1"/>
          <p:nvPr/>
        </p:nvSpPr>
        <p:spPr>
          <a:xfrm>
            <a:off x="5892250" y="3299304"/>
            <a:ext cx="300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Proxima Nova"/>
                <a:ea typeface="Proxima Nova"/>
                <a:cs typeface="Proxima Nova"/>
                <a:sym typeface="Proxima Nova"/>
              </a:rPr>
              <a:t>5 MINUTES</a:t>
            </a:r>
            <a:endParaRPr sz="1200" b="1">
              <a:solidFill>
                <a:schemeClr val="dk1"/>
              </a:solidFill>
              <a:latin typeface="Proxima Nova"/>
              <a:ea typeface="Proxima Nova"/>
              <a:cs typeface="Proxima Nova"/>
              <a:sym typeface="Proxima Nova"/>
            </a:endParaRPr>
          </a:p>
        </p:txBody>
      </p:sp>
      <p:sp>
        <p:nvSpPr>
          <p:cNvPr id="690" name="Google Shape;690;p45"/>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21</a:t>
            </a:fld>
            <a:endParaRPr sz="700">
              <a:latin typeface="Proxima Nova Semibold"/>
              <a:ea typeface="Proxima Nova Semibold"/>
              <a:cs typeface="Proxima Nova Semibold"/>
              <a:sym typeface="Proxima Nova Semibold"/>
            </a:endParaRPr>
          </a:p>
        </p:txBody>
      </p:sp>
      <p:grpSp>
        <p:nvGrpSpPr>
          <p:cNvPr id="691" name="Google Shape;691;p45"/>
          <p:cNvGrpSpPr/>
          <p:nvPr/>
        </p:nvGrpSpPr>
        <p:grpSpPr>
          <a:xfrm>
            <a:off x="167531" y="4852630"/>
            <a:ext cx="1505034" cy="174536"/>
            <a:chOff x="442904" y="4166938"/>
            <a:chExt cx="4030621" cy="467300"/>
          </a:xfrm>
        </p:grpSpPr>
        <p:pic>
          <p:nvPicPr>
            <p:cNvPr id="692" name="Google Shape;692;p45"/>
            <p:cNvPicPr preferRelativeResize="0"/>
            <p:nvPr/>
          </p:nvPicPr>
          <p:blipFill rotWithShape="1">
            <a:blip r:embed="rId3">
              <a:alphaModFix/>
            </a:blip>
            <a:srcRect/>
            <a:stretch/>
          </p:blipFill>
          <p:spPr>
            <a:xfrm>
              <a:off x="1848476" y="4166938"/>
              <a:ext cx="2625049" cy="467300"/>
            </a:xfrm>
            <a:prstGeom prst="rect">
              <a:avLst/>
            </a:prstGeom>
            <a:noFill/>
            <a:ln>
              <a:noFill/>
            </a:ln>
          </p:spPr>
        </p:pic>
        <p:grpSp>
          <p:nvGrpSpPr>
            <p:cNvPr id="693" name="Google Shape;693;p45"/>
            <p:cNvGrpSpPr/>
            <p:nvPr/>
          </p:nvGrpSpPr>
          <p:grpSpPr>
            <a:xfrm>
              <a:off x="442904" y="4326529"/>
              <a:ext cx="1033452" cy="205673"/>
              <a:chOff x="7504804" y="565304"/>
              <a:chExt cx="1033452" cy="205673"/>
            </a:xfrm>
          </p:grpSpPr>
          <p:sp>
            <p:nvSpPr>
              <p:cNvPr id="694" name="Google Shape;694;p45"/>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695" name="Google Shape;695;p45"/>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696" name="Google Shape;696;p45"/>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697" name="Google Shape;697;p45"/>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698" name="Google Shape;698;p45"/>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699" name="Google Shape;699;p45"/>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00" name="Google Shape;700;p45"/>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701" name="Google Shape;701;p45"/>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DF3E9"/>
        </a:solidFill>
        <a:effectLst/>
      </p:bgPr>
    </p:bg>
    <p:spTree>
      <p:nvGrpSpPr>
        <p:cNvPr id="1" name="Shape 705"/>
        <p:cNvGrpSpPr/>
        <p:nvPr/>
      </p:nvGrpSpPr>
      <p:grpSpPr>
        <a:xfrm>
          <a:off x="0" y="0"/>
          <a:ext cx="0" cy="0"/>
          <a:chOff x="0" y="0"/>
          <a:chExt cx="0" cy="0"/>
        </a:xfrm>
      </p:grpSpPr>
      <p:sp>
        <p:nvSpPr>
          <p:cNvPr id="706" name="Google Shape;706;p46"/>
          <p:cNvSpPr/>
          <p:nvPr/>
        </p:nvSpPr>
        <p:spPr>
          <a:xfrm>
            <a:off x="1485675" y="1181024"/>
            <a:ext cx="6175194" cy="475894"/>
          </a:xfrm>
          <a:custGeom>
            <a:avLst/>
            <a:gdLst/>
            <a:ahLst/>
            <a:cxnLst/>
            <a:rect l="l" t="t" r="r" b="b"/>
            <a:pathLst>
              <a:path w="13571855" h="1487170" extrusionOk="0">
                <a:moveTo>
                  <a:pt x="0" y="1486865"/>
                </a:moveTo>
                <a:lnTo>
                  <a:pt x="13571251" y="1486865"/>
                </a:lnTo>
                <a:lnTo>
                  <a:pt x="13571251" y="0"/>
                </a:lnTo>
                <a:lnTo>
                  <a:pt x="0" y="0"/>
                </a:lnTo>
                <a:lnTo>
                  <a:pt x="0" y="148686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07" name="Google Shape;707;p46"/>
          <p:cNvSpPr txBox="1"/>
          <p:nvPr/>
        </p:nvSpPr>
        <p:spPr>
          <a:xfrm>
            <a:off x="1485676" y="1294348"/>
            <a:ext cx="6172800" cy="190200"/>
          </a:xfrm>
          <a:prstGeom prst="rect">
            <a:avLst/>
          </a:prstGeom>
          <a:noFill/>
          <a:ln>
            <a:noFill/>
          </a:ln>
        </p:spPr>
        <p:txBody>
          <a:bodyPr spcFirstLastPara="1" wrap="square" lIns="0" tIns="5475" rIns="0" bIns="0" anchor="t" anchorCtr="0">
            <a:spAutoFit/>
          </a:bodyPr>
          <a:lstStyle/>
          <a:p>
            <a:pPr marL="215900" marR="292100" lvl="0" indent="0" algn="l" rtl="0">
              <a:lnSpc>
                <a:spcPct val="112100"/>
              </a:lnSpc>
              <a:spcBef>
                <a:spcPts val="0"/>
              </a:spcBef>
              <a:spcAft>
                <a:spcPts val="0"/>
              </a:spcAft>
              <a:buNone/>
            </a:pPr>
            <a:r>
              <a:rPr lang="en" sz="1200" b="1">
                <a:latin typeface="Proxima Nova"/>
                <a:ea typeface="Proxima Nova"/>
                <a:cs typeface="Proxima Nova"/>
                <a:sym typeface="Proxima Nova"/>
              </a:rPr>
              <a:t>Goal:</a:t>
            </a:r>
            <a:r>
              <a:rPr lang="en" sz="1200" b="1">
                <a:latin typeface="Avenir"/>
                <a:ea typeface="Avenir"/>
                <a:cs typeface="Avenir"/>
                <a:sym typeface="Avenir"/>
              </a:rPr>
              <a:t> </a:t>
            </a:r>
            <a:r>
              <a:rPr lang="en" sz="1200">
                <a:latin typeface="Avenir"/>
                <a:ea typeface="Avenir"/>
                <a:cs typeface="Avenir"/>
                <a:sym typeface="Avenir"/>
              </a:rPr>
              <a:t>Reflect on areas of privilege that you often take for granted</a:t>
            </a:r>
            <a:endParaRPr sz="1200">
              <a:latin typeface="Avenir"/>
              <a:ea typeface="Avenir"/>
              <a:cs typeface="Avenir"/>
              <a:sym typeface="Avenir"/>
            </a:endParaRPr>
          </a:p>
        </p:txBody>
      </p:sp>
      <p:sp>
        <p:nvSpPr>
          <p:cNvPr id="708" name="Google Shape;708;p46"/>
          <p:cNvSpPr/>
          <p:nvPr/>
        </p:nvSpPr>
        <p:spPr>
          <a:xfrm>
            <a:off x="1485677" y="1152449"/>
            <a:ext cx="6175194" cy="28603"/>
          </a:xfrm>
          <a:custGeom>
            <a:avLst/>
            <a:gdLst/>
            <a:ahLst/>
            <a:cxnLst/>
            <a:rect l="l" t="t" r="r" b="b"/>
            <a:pathLst>
              <a:path w="13571855" h="62864" extrusionOk="0">
                <a:moveTo>
                  <a:pt x="0" y="62825"/>
                </a:moveTo>
                <a:lnTo>
                  <a:pt x="13571251" y="62825"/>
                </a:lnTo>
                <a:lnTo>
                  <a:pt x="13571251" y="0"/>
                </a:lnTo>
                <a:lnTo>
                  <a:pt x="0" y="0"/>
                </a:lnTo>
                <a:lnTo>
                  <a:pt x="0" y="62825"/>
                </a:lnTo>
                <a:close/>
              </a:path>
            </a:pathLst>
          </a:custGeom>
          <a:solidFill>
            <a:srgbClr val="DE6E4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09" name="Google Shape;709;p46"/>
          <p:cNvSpPr txBox="1">
            <a:spLocks noGrp="1"/>
          </p:cNvSpPr>
          <p:nvPr>
            <p:ph type="title"/>
          </p:nvPr>
        </p:nvSpPr>
        <p:spPr>
          <a:xfrm>
            <a:off x="1479900" y="563925"/>
            <a:ext cx="4675500" cy="438600"/>
          </a:xfrm>
          <a:prstGeom prst="rect">
            <a:avLst/>
          </a:prstGeom>
          <a:noFill/>
          <a:ln>
            <a:noFill/>
          </a:ln>
        </p:spPr>
        <p:txBody>
          <a:bodyPr spcFirstLastPara="1" wrap="square" lIns="0" tIns="7500" rIns="0" bIns="0" anchor="t" anchorCtr="0">
            <a:spAutoFit/>
          </a:bodyPr>
          <a:lstStyle/>
          <a:p>
            <a:pPr marL="0" lvl="0" indent="0" algn="l" rtl="0">
              <a:spcBef>
                <a:spcPts val="0"/>
              </a:spcBef>
              <a:spcAft>
                <a:spcPts val="0"/>
              </a:spcAft>
              <a:buClr>
                <a:schemeClr val="dk1"/>
              </a:buClr>
              <a:buFont typeface="Arial"/>
              <a:buNone/>
            </a:pPr>
            <a:r>
              <a:rPr lang="en" sz="2800" b="0">
                <a:solidFill>
                  <a:schemeClr val="dk1"/>
                </a:solidFill>
                <a:latin typeface="Oswald"/>
                <a:ea typeface="Oswald"/>
                <a:cs typeface="Oswald"/>
                <a:sym typeface="Oswald"/>
              </a:rPr>
              <a:t>Discussion about privilege</a:t>
            </a:r>
            <a:endParaRPr sz="2800">
              <a:latin typeface="Oswald"/>
              <a:ea typeface="Oswald"/>
              <a:cs typeface="Oswald"/>
              <a:sym typeface="Oswald"/>
            </a:endParaRPr>
          </a:p>
        </p:txBody>
      </p:sp>
      <p:sp>
        <p:nvSpPr>
          <p:cNvPr id="710" name="Google Shape;710;p46"/>
          <p:cNvSpPr txBox="1"/>
          <p:nvPr/>
        </p:nvSpPr>
        <p:spPr>
          <a:xfrm>
            <a:off x="1485676" y="3394543"/>
            <a:ext cx="6172800" cy="1489800"/>
          </a:xfrm>
          <a:prstGeom prst="rect">
            <a:avLst/>
          </a:prstGeom>
          <a:solidFill>
            <a:srgbClr val="FFFFFF"/>
          </a:solidFill>
          <a:ln>
            <a:noFill/>
          </a:ln>
        </p:spPr>
        <p:txBody>
          <a:bodyPr spcFirstLastPara="1" wrap="square" lIns="0" tIns="141525" rIns="0" bIns="0" anchor="t" anchorCtr="0">
            <a:spAutoFit/>
          </a:bodyPr>
          <a:lstStyle/>
          <a:p>
            <a:pPr marL="215900" marR="0" lvl="0" indent="0" algn="l" rtl="0">
              <a:lnSpc>
                <a:spcPct val="100000"/>
              </a:lnSpc>
              <a:spcBef>
                <a:spcPts val="0"/>
              </a:spcBef>
              <a:spcAft>
                <a:spcPts val="0"/>
              </a:spcAft>
              <a:buNone/>
            </a:pPr>
            <a:r>
              <a:rPr lang="en" sz="1200" b="1">
                <a:latin typeface="Proxima Nova"/>
                <a:ea typeface="Proxima Nova"/>
                <a:cs typeface="Proxima Nova"/>
                <a:sym typeface="Proxima Nova"/>
              </a:rPr>
              <a:t>Discussion prompts</a:t>
            </a:r>
            <a:endParaRPr sz="1200" b="1">
              <a:latin typeface="Proxima Nova"/>
              <a:ea typeface="Proxima Nova"/>
              <a:cs typeface="Proxima Nova"/>
              <a:sym typeface="Proxima Nova"/>
            </a:endParaRPr>
          </a:p>
          <a:p>
            <a:pPr marL="546100" marR="0" lvl="0" indent="-165100" algn="l" rtl="0">
              <a:lnSpc>
                <a:spcPct val="100000"/>
              </a:lnSpc>
              <a:spcBef>
                <a:spcPts val="400"/>
              </a:spcBef>
              <a:spcAft>
                <a:spcPts val="0"/>
              </a:spcAft>
              <a:buSzPts val="1200"/>
              <a:buFont typeface="Avenir"/>
              <a:buChar char="•"/>
            </a:pPr>
            <a:r>
              <a:rPr lang="en" sz="1200">
                <a:latin typeface="Avenir"/>
                <a:ea typeface="Avenir"/>
                <a:cs typeface="Avenir"/>
                <a:sym typeface="Avenir"/>
              </a:rPr>
              <a:t>What stood out to you about your own privilege?</a:t>
            </a:r>
            <a:endParaRPr sz="1200">
              <a:latin typeface="Avenir"/>
              <a:ea typeface="Avenir"/>
              <a:cs typeface="Avenir"/>
              <a:sym typeface="Avenir"/>
            </a:endParaRPr>
          </a:p>
          <a:p>
            <a:pPr marL="546100" marR="0" lvl="0" indent="-165100" algn="l" rtl="0">
              <a:lnSpc>
                <a:spcPct val="100000"/>
              </a:lnSpc>
              <a:spcBef>
                <a:spcPts val="500"/>
              </a:spcBef>
              <a:spcAft>
                <a:spcPts val="0"/>
              </a:spcAft>
              <a:buSzPts val="1200"/>
              <a:buFont typeface="Avenir"/>
              <a:buChar char="•"/>
            </a:pPr>
            <a:r>
              <a:rPr lang="en" sz="1200">
                <a:latin typeface="Avenir"/>
                <a:ea typeface="Avenir"/>
                <a:cs typeface="Avenir"/>
                <a:sym typeface="Avenir"/>
              </a:rPr>
              <a:t>What’s one area where you hold privilege that you take for granted? What in your life might be different without that privilege?</a:t>
            </a:r>
            <a:endParaRPr sz="1200">
              <a:latin typeface="Avenir"/>
              <a:ea typeface="Avenir"/>
              <a:cs typeface="Avenir"/>
              <a:sym typeface="Avenir"/>
            </a:endParaRPr>
          </a:p>
          <a:p>
            <a:pPr marL="546100" marR="0" lvl="0" indent="-165100" algn="l" rtl="0">
              <a:lnSpc>
                <a:spcPct val="100000"/>
              </a:lnSpc>
              <a:spcBef>
                <a:spcPts val="500"/>
              </a:spcBef>
              <a:spcAft>
                <a:spcPts val="0"/>
              </a:spcAft>
              <a:buSzPts val="1200"/>
              <a:buFont typeface="Avenir"/>
              <a:buChar char="•"/>
            </a:pPr>
            <a:r>
              <a:rPr lang="en" sz="1200">
                <a:latin typeface="Avenir"/>
                <a:ea typeface="Avenir"/>
                <a:cs typeface="Avenir"/>
                <a:sym typeface="Avenir"/>
              </a:rPr>
              <a:t>What is challenging to you when thinking about your own privilege?</a:t>
            </a:r>
            <a:endParaRPr sz="1200">
              <a:latin typeface="Avenir"/>
              <a:ea typeface="Avenir"/>
              <a:cs typeface="Avenir"/>
              <a:sym typeface="Avenir"/>
            </a:endParaRPr>
          </a:p>
          <a:p>
            <a:pPr marL="0" marR="0" lvl="0" indent="0" algn="l" rtl="0">
              <a:lnSpc>
                <a:spcPct val="100000"/>
              </a:lnSpc>
              <a:spcBef>
                <a:spcPts val="700"/>
              </a:spcBef>
              <a:spcAft>
                <a:spcPts val="0"/>
              </a:spcAft>
              <a:buNone/>
            </a:pPr>
            <a:endParaRPr sz="1000">
              <a:latin typeface="Avenir"/>
              <a:ea typeface="Avenir"/>
              <a:cs typeface="Avenir"/>
              <a:sym typeface="Avenir"/>
            </a:endParaRPr>
          </a:p>
        </p:txBody>
      </p:sp>
      <p:sp>
        <p:nvSpPr>
          <p:cNvPr id="711" name="Google Shape;711;p46"/>
          <p:cNvSpPr txBox="1"/>
          <p:nvPr/>
        </p:nvSpPr>
        <p:spPr>
          <a:xfrm>
            <a:off x="1485675" y="1724402"/>
            <a:ext cx="6172800" cy="1595700"/>
          </a:xfrm>
          <a:prstGeom prst="rect">
            <a:avLst/>
          </a:prstGeom>
          <a:solidFill>
            <a:srgbClr val="FFFFFF"/>
          </a:solidFill>
          <a:ln>
            <a:noFill/>
          </a:ln>
        </p:spPr>
        <p:txBody>
          <a:bodyPr spcFirstLastPara="1" wrap="square" lIns="0" tIns="157400" rIns="91425" bIns="0" anchor="t" anchorCtr="0">
            <a:spAutoFit/>
          </a:bodyPr>
          <a:lstStyle/>
          <a:p>
            <a:pPr marL="203200" marR="0" lvl="0" indent="0" algn="l" rtl="0">
              <a:lnSpc>
                <a:spcPct val="100000"/>
              </a:lnSpc>
              <a:spcBef>
                <a:spcPts val="0"/>
              </a:spcBef>
              <a:spcAft>
                <a:spcPts val="0"/>
              </a:spcAft>
              <a:buNone/>
            </a:pPr>
            <a:r>
              <a:rPr lang="en" sz="1200" b="1">
                <a:latin typeface="Proxima Nova"/>
                <a:ea typeface="Proxima Nova"/>
                <a:cs typeface="Proxima Nova"/>
                <a:sym typeface="Proxima Nova"/>
              </a:rPr>
              <a:t>Tips for practicing allyship in this space</a:t>
            </a:r>
            <a:endParaRPr sz="1200" b="1">
              <a:latin typeface="Proxima Nova"/>
              <a:ea typeface="Proxima Nova"/>
              <a:cs typeface="Proxima Nova"/>
              <a:sym typeface="Proxima Nova"/>
            </a:endParaRPr>
          </a:p>
          <a:p>
            <a:pPr marL="533400" marR="0" lvl="0" indent="-165100" algn="l" rtl="0">
              <a:lnSpc>
                <a:spcPct val="100000"/>
              </a:lnSpc>
              <a:spcBef>
                <a:spcPts val="700"/>
              </a:spcBef>
              <a:spcAft>
                <a:spcPts val="0"/>
              </a:spcAft>
              <a:buSzPts val="1200"/>
              <a:buFont typeface="Avenir"/>
              <a:buChar char="•"/>
            </a:pPr>
            <a:r>
              <a:rPr lang="en" sz="1200">
                <a:latin typeface="Avenir"/>
                <a:ea typeface="Avenir"/>
                <a:cs typeface="Avenir"/>
                <a:sym typeface="Avenir"/>
              </a:rPr>
              <a:t>Respect privacy—don’t ask others to share their personal experiences.</a:t>
            </a:r>
            <a:endParaRPr sz="1200">
              <a:latin typeface="Avenir"/>
              <a:ea typeface="Avenir"/>
              <a:cs typeface="Avenir"/>
              <a:sym typeface="Avenir"/>
            </a:endParaRPr>
          </a:p>
          <a:p>
            <a:pPr marL="533400" marR="0" lvl="0" indent="-165100" algn="l" rtl="0">
              <a:lnSpc>
                <a:spcPct val="100000"/>
              </a:lnSpc>
              <a:spcBef>
                <a:spcPts val="700"/>
              </a:spcBef>
              <a:spcAft>
                <a:spcPts val="0"/>
              </a:spcAft>
              <a:buSzPts val="1200"/>
              <a:buFont typeface="Avenir"/>
              <a:buChar char="•"/>
            </a:pPr>
            <a:r>
              <a:rPr lang="en" sz="1200">
                <a:latin typeface="Avenir"/>
                <a:ea typeface="Avenir"/>
                <a:cs typeface="Avenir"/>
                <a:sym typeface="Avenir"/>
              </a:rPr>
              <a:t>If someone wants to share, create space and don’t question or invalidate what they say.</a:t>
            </a:r>
            <a:endParaRPr sz="1200">
              <a:latin typeface="Avenir"/>
              <a:ea typeface="Avenir"/>
              <a:cs typeface="Avenir"/>
              <a:sym typeface="Avenir"/>
            </a:endParaRPr>
          </a:p>
          <a:p>
            <a:pPr marL="533400" marR="0" lvl="0" indent="-165100" algn="l" rtl="0">
              <a:lnSpc>
                <a:spcPct val="100000"/>
              </a:lnSpc>
              <a:spcBef>
                <a:spcPts val="700"/>
              </a:spcBef>
              <a:spcAft>
                <a:spcPts val="0"/>
              </a:spcAft>
              <a:buSzPts val="1200"/>
              <a:buFont typeface="Avenir"/>
              <a:buChar char="•"/>
            </a:pPr>
            <a:r>
              <a:rPr lang="en" sz="1200">
                <a:latin typeface="Avenir"/>
                <a:ea typeface="Avenir"/>
                <a:cs typeface="Avenir"/>
                <a:sym typeface="Avenir"/>
              </a:rPr>
              <a:t>Be particularly mindful of your a-ha moments during this discussion.</a:t>
            </a:r>
            <a:endParaRPr sz="1200">
              <a:latin typeface="Avenir"/>
              <a:ea typeface="Avenir"/>
              <a:cs typeface="Avenir"/>
              <a:sym typeface="Avenir"/>
            </a:endParaRPr>
          </a:p>
          <a:p>
            <a:pPr marL="0" marR="0" lvl="0" indent="0" algn="l" rtl="0">
              <a:lnSpc>
                <a:spcPct val="100000"/>
              </a:lnSpc>
              <a:spcBef>
                <a:spcPts val="700"/>
              </a:spcBef>
              <a:spcAft>
                <a:spcPts val="0"/>
              </a:spcAft>
              <a:buNone/>
            </a:pPr>
            <a:endParaRPr sz="1000">
              <a:latin typeface="Avenir"/>
              <a:ea typeface="Avenir"/>
              <a:cs typeface="Avenir"/>
              <a:sym typeface="Avenir"/>
            </a:endParaRPr>
          </a:p>
        </p:txBody>
      </p:sp>
      <p:sp>
        <p:nvSpPr>
          <p:cNvPr id="712" name="Google Shape;712;p46"/>
          <p:cNvSpPr txBox="1"/>
          <p:nvPr/>
        </p:nvSpPr>
        <p:spPr>
          <a:xfrm>
            <a:off x="1777975" y="257880"/>
            <a:ext cx="1638600" cy="174600"/>
          </a:xfrm>
          <a:prstGeom prst="rect">
            <a:avLst/>
          </a:prstGeom>
          <a:noFill/>
          <a:ln>
            <a:noFill/>
          </a:ln>
        </p:spPr>
        <p:txBody>
          <a:bodyPr spcFirstLastPara="1" wrap="square" lIns="0" tIns="5200" rIns="0" bIns="0" anchor="t" anchorCtr="0">
            <a:spAutoFit/>
          </a:bodyPr>
          <a:lstStyle/>
          <a:p>
            <a:pPr marL="0" marR="0" lvl="0" indent="0" algn="l" rtl="0">
              <a:lnSpc>
                <a:spcPct val="100000"/>
              </a:lnSpc>
              <a:spcBef>
                <a:spcPts val="0"/>
              </a:spcBef>
              <a:spcAft>
                <a:spcPts val="0"/>
              </a:spcAft>
              <a:buNone/>
            </a:pPr>
            <a:r>
              <a:rPr lang="en" sz="1100" b="1" u="sng">
                <a:latin typeface="Proxima Nova"/>
                <a:ea typeface="Proxima Nova"/>
                <a:cs typeface="Proxima Nova"/>
                <a:sym typeface="Proxima Nova"/>
              </a:rPr>
              <a:t>BREAKOUT DISCUSSION</a:t>
            </a:r>
            <a:endParaRPr sz="1100" b="1">
              <a:latin typeface="Proxima Nova"/>
              <a:ea typeface="Proxima Nova"/>
              <a:cs typeface="Proxima Nova"/>
              <a:sym typeface="Proxima Nova"/>
            </a:endParaRPr>
          </a:p>
        </p:txBody>
      </p:sp>
      <p:sp>
        <p:nvSpPr>
          <p:cNvPr id="713" name="Google Shape;713;p46"/>
          <p:cNvSpPr/>
          <p:nvPr/>
        </p:nvSpPr>
        <p:spPr>
          <a:xfrm>
            <a:off x="1485685" y="250735"/>
            <a:ext cx="202263" cy="202263"/>
          </a:xfrm>
          <a:custGeom>
            <a:avLst/>
            <a:gdLst/>
            <a:ahLst/>
            <a:cxnLst/>
            <a:rect l="l" t="t" r="r" b="b"/>
            <a:pathLst>
              <a:path w="521969" h="521970" extrusionOk="0">
                <a:moveTo>
                  <a:pt x="260798" y="0"/>
                </a:moveTo>
                <a:lnTo>
                  <a:pt x="213918" y="4202"/>
                </a:lnTo>
                <a:lnTo>
                  <a:pt x="169796" y="16318"/>
                </a:lnTo>
                <a:lnTo>
                  <a:pt x="129167" y="35610"/>
                </a:lnTo>
                <a:lnTo>
                  <a:pt x="92768" y="61342"/>
                </a:lnTo>
                <a:lnTo>
                  <a:pt x="61335" y="92776"/>
                </a:lnTo>
                <a:lnTo>
                  <a:pt x="35606" y="129176"/>
                </a:lnTo>
                <a:lnTo>
                  <a:pt x="16315" y="169804"/>
                </a:lnTo>
                <a:lnTo>
                  <a:pt x="4201" y="213924"/>
                </a:lnTo>
                <a:lnTo>
                  <a:pt x="0" y="260798"/>
                </a:lnTo>
                <a:lnTo>
                  <a:pt x="4201" y="307671"/>
                </a:lnTo>
                <a:lnTo>
                  <a:pt x="16315" y="351790"/>
                </a:lnTo>
                <a:lnTo>
                  <a:pt x="35606" y="392417"/>
                </a:lnTo>
                <a:lnTo>
                  <a:pt x="61335" y="428815"/>
                </a:lnTo>
                <a:lnTo>
                  <a:pt x="92768" y="460248"/>
                </a:lnTo>
                <a:lnTo>
                  <a:pt x="129167" y="485978"/>
                </a:lnTo>
                <a:lnTo>
                  <a:pt x="169796" y="505269"/>
                </a:lnTo>
                <a:lnTo>
                  <a:pt x="213918" y="517384"/>
                </a:lnTo>
                <a:lnTo>
                  <a:pt x="260798" y="521586"/>
                </a:lnTo>
                <a:lnTo>
                  <a:pt x="307677" y="517384"/>
                </a:lnTo>
                <a:lnTo>
                  <a:pt x="351800" y="505269"/>
                </a:lnTo>
                <a:lnTo>
                  <a:pt x="392429" y="485978"/>
                </a:lnTo>
                <a:lnTo>
                  <a:pt x="428828" y="460248"/>
                </a:lnTo>
                <a:lnTo>
                  <a:pt x="460261" y="428815"/>
                </a:lnTo>
                <a:lnTo>
                  <a:pt x="485990" y="392417"/>
                </a:lnTo>
                <a:lnTo>
                  <a:pt x="505280" y="351790"/>
                </a:lnTo>
                <a:lnTo>
                  <a:pt x="517394" y="307671"/>
                </a:lnTo>
                <a:lnTo>
                  <a:pt x="521596" y="260798"/>
                </a:lnTo>
                <a:lnTo>
                  <a:pt x="517394" y="213924"/>
                </a:lnTo>
                <a:lnTo>
                  <a:pt x="505280" y="169804"/>
                </a:lnTo>
                <a:lnTo>
                  <a:pt x="485990" y="129176"/>
                </a:lnTo>
                <a:lnTo>
                  <a:pt x="460261" y="92776"/>
                </a:lnTo>
                <a:lnTo>
                  <a:pt x="428828" y="61342"/>
                </a:lnTo>
                <a:lnTo>
                  <a:pt x="392429" y="35610"/>
                </a:lnTo>
                <a:lnTo>
                  <a:pt x="351800" y="16318"/>
                </a:lnTo>
                <a:lnTo>
                  <a:pt x="307677" y="4202"/>
                </a:lnTo>
                <a:lnTo>
                  <a:pt x="260798"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pic>
        <p:nvPicPr>
          <p:cNvPr id="714" name="Google Shape;714;p46"/>
          <p:cNvPicPr preferRelativeResize="0"/>
          <p:nvPr/>
        </p:nvPicPr>
        <p:blipFill rotWithShape="1">
          <a:blip r:embed="rId3">
            <a:alphaModFix/>
          </a:blip>
          <a:srcRect/>
          <a:stretch/>
        </p:blipFill>
        <p:spPr>
          <a:xfrm>
            <a:off x="1559821" y="280715"/>
            <a:ext cx="53377" cy="53386"/>
          </a:xfrm>
          <a:prstGeom prst="rect">
            <a:avLst/>
          </a:prstGeom>
          <a:noFill/>
          <a:ln>
            <a:noFill/>
          </a:ln>
        </p:spPr>
      </p:pic>
      <p:pic>
        <p:nvPicPr>
          <p:cNvPr id="715" name="Google Shape;715;p46"/>
          <p:cNvPicPr preferRelativeResize="0"/>
          <p:nvPr/>
        </p:nvPicPr>
        <p:blipFill rotWithShape="1">
          <a:blip r:embed="rId3">
            <a:alphaModFix/>
          </a:blip>
          <a:srcRect/>
          <a:stretch/>
        </p:blipFill>
        <p:spPr>
          <a:xfrm>
            <a:off x="1517316" y="348267"/>
            <a:ext cx="53377" cy="53386"/>
          </a:xfrm>
          <a:prstGeom prst="rect">
            <a:avLst/>
          </a:prstGeom>
          <a:noFill/>
          <a:ln>
            <a:noFill/>
          </a:ln>
        </p:spPr>
      </p:pic>
      <p:pic>
        <p:nvPicPr>
          <p:cNvPr id="716" name="Google Shape;716;p46"/>
          <p:cNvPicPr preferRelativeResize="0"/>
          <p:nvPr/>
        </p:nvPicPr>
        <p:blipFill rotWithShape="1">
          <a:blip r:embed="rId3">
            <a:alphaModFix/>
          </a:blip>
          <a:srcRect/>
          <a:stretch/>
        </p:blipFill>
        <p:spPr>
          <a:xfrm>
            <a:off x="1602325" y="348267"/>
            <a:ext cx="53377" cy="53386"/>
          </a:xfrm>
          <a:prstGeom prst="rect">
            <a:avLst/>
          </a:prstGeom>
          <a:noFill/>
          <a:ln>
            <a:noFill/>
          </a:ln>
        </p:spPr>
      </p:pic>
      <p:sp>
        <p:nvSpPr>
          <p:cNvPr id="717" name="Google Shape;717;p46"/>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22</a:t>
            </a:fld>
            <a:endParaRPr sz="700">
              <a:latin typeface="Proxima Nova Semibold"/>
              <a:ea typeface="Proxima Nova Semibold"/>
              <a:cs typeface="Proxima Nova Semibold"/>
              <a:sym typeface="Proxima Nova Semibold"/>
            </a:endParaRPr>
          </a:p>
        </p:txBody>
      </p:sp>
      <p:grpSp>
        <p:nvGrpSpPr>
          <p:cNvPr id="718" name="Google Shape;718;p46"/>
          <p:cNvGrpSpPr/>
          <p:nvPr/>
        </p:nvGrpSpPr>
        <p:grpSpPr>
          <a:xfrm>
            <a:off x="167531" y="4852630"/>
            <a:ext cx="1505034" cy="174536"/>
            <a:chOff x="442904" y="4166938"/>
            <a:chExt cx="4030621" cy="467300"/>
          </a:xfrm>
        </p:grpSpPr>
        <p:pic>
          <p:nvPicPr>
            <p:cNvPr id="719" name="Google Shape;719;p46"/>
            <p:cNvPicPr preferRelativeResize="0"/>
            <p:nvPr/>
          </p:nvPicPr>
          <p:blipFill rotWithShape="1">
            <a:blip r:embed="rId4">
              <a:alphaModFix/>
            </a:blip>
            <a:srcRect/>
            <a:stretch/>
          </p:blipFill>
          <p:spPr>
            <a:xfrm>
              <a:off x="1848476" y="4166938"/>
              <a:ext cx="2625049" cy="467300"/>
            </a:xfrm>
            <a:prstGeom prst="rect">
              <a:avLst/>
            </a:prstGeom>
            <a:noFill/>
            <a:ln>
              <a:noFill/>
            </a:ln>
          </p:spPr>
        </p:pic>
        <p:grpSp>
          <p:nvGrpSpPr>
            <p:cNvPr id="720" name="Google Shape;720;p46"/>
            <p:cNvGrpSpPr/>
            <p:nvPr/>
          </p:nvGrpSpPr>
          <p:grpSpPr>
            <a:xfrm>
              <a:off x="442904" y="4326529"/>
              <a:ext cx="1033452" cy="205673"/>
              <a:chOff x="7504804" y="565304"/>
              <a:chExt cx="1033452" cy="205673"/>
            </a:xfrm>
          </p:grpSpPr>
          <p:sp>
            <p:nvSpPr>
              <p:cNvPr id="721" name="Google Shape;721;p46"/>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22" name="Google Shape;722;p46"/>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23" name="Google Shape;723;p46"/>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24" name="Google Shape;724;p46"/>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25" name="Google Shape;725;p46"/>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26" name="Google Shape;726;p46"/>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27" name="Google Shape;727;p46"/>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728" name="Google Shape;728;p46"/>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5BB9F"/>
        </a:solidFill>
        <a:effectLst/>
      </p:bgPr>
    </p:bg>
    <p:spTree>
      <p:nvGrpSpPr>
        <p:cNvPr id="1" name="Shape 732"/>
        <p:cNvGrpSpPr/>
        <p:nvPr/>
      </p:nvGrpSpPr>
      <p:grpSpPr>
        <a:xfrm>
          <a:off x="0" y="0"/>
          <a:ext cx="0" cy="0"/>
          <a:chOff x="0" y="0"/>
          <a:chExt cx="0" cy="0"/>
        </a:xfrm>
      </p:grpSpPr>
      <p:sp>
        <p:nvSpPr>
          <p:cNvPr id="733" name="Google Shape;733;p47"/>
          <p:cNvSpPr/>
          <p:nvPr/>
        </p:nvSpPr>
        <p:spPr>
          <a:xfrm>
            <a:off x="870623" y="0"/>
            <a:ext cx="719159" cy="822498"/>
          </a:xfrm>
          <a:custGeom>
            <a:avLst/>
            <a:gdLst/>
            <a:ahLst/>
            <a:cxnLst/>
            <a:rect l="l" t="t" r="r" b="b"/>
            <a:pathLst>
              <a:path w="1581150" h="1808480" extrusionOk="0">
                <a:moveTo>
                  <a:pt x="1406021" y="0"/>
                </a:moveTo>
                <a:lnTo>
                  <a:pt x="0" y="0"/>
                </a:lnTo>
                <a:lnTo>
                  <a:pt x="190032" y="1808089"/>
                </a:lnTo>
                <a:lnTo>
                  <a:pt x="1580691" y="1661925"/>
                </a:lnTo>
                <a:lnTo>
                  <a:pt x="1406021"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34" name="Google Shape;734;p47"/>
          <p:cNvSpPr/>
          <p:nvPr/>
        </p:nvSpPr>
        <p:spPr>
          <a:xfrm>
            <a:off x="852185" y="913027"/>
            <a:ext cx="955412" cy="699759"/>
          </a:xfrm>
          <a:custGeom>
            <a:avLst/>
            <a:gdLst/>
            <a:ahLst/>
            <a:cxnLst/>
            <a:rect l="l" t="t" r="r" b="b"/>
            <a:pathLst>
              <a:path w="2100579" h="1538604" extrusionOk="0">
                <a:moveTo>
                  <a:pt x="1960254" y="0"/>
                </a:moveTo>
                <a:lnTo>
                  <a:pt x="0" y="206035"/>
                </a:lnTo>
                <a:lnTo>
                  <a:pt x="140037" y="1538351"/>
                </a:lnTo>
                <a:lnTo>
                  <a:pt x="2100292" y="1332315"/>
                </a:lnTo>
                <a:lnTo>
                  <a:pt x="1960254"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35" name="Google Shape;735;p47"/>
          <p:cNvSpPr/>
          <p:nvPr/>
        </p:nvSpPr>
        <p:spPr>
          <a:xfrm>
            <a:off x="1900949" y="692374"/>
            <a:ext cx="726379" cy="958233"/>
          </a:xfrm>
          <a:custGeom>
            <a:avLst/>
            <a:gdLst/>
            <a:ahLst/>
            <a:cxnLst/>
            <a:rect l="l" t="t" r="r" b="b"/>
            <a:pathLst>
              <a:path w="1597025" h="2106929" extrusionOk="0">
                <a:moveTo>
                  <a:pt x="1390659" y="0"/>
                </a:moveTo>
                <a:lnTo>
                  <a:pt x="0" y="146163"/>
                </a:lnTo>
                <a:lnTo>
                  <a:pt x="206035" y="2106407"/>
                </a:lnTo>
                <a:lnTo>
                  <a:pt x="1596684" y="1960243"/>
                </a:lnTo>
                <a:lnTo>
                  <a:pt x="1390659"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36" name="Google Shape;736;p47"/>
          <p:cNvSpPr/>
          <p:nvPr/>
        </p:nvSpPr>
        <p:spPr>
          <a:xfrm>
            <a:off x="1683514" y="0"/>
            <a:ext cx="954835" cy="601856"/>
          </a:xfrm>
          <a:custGeom>
            <a:avLst/>
            <a:gdLst/>
            <a:ahLst/>
            <a:cxnLst/>
            <a:rect l="l" t="t" r="r" b="b"/>
            <a:pathLst>
              <a:path w="2099310" h="1323340" extrusionOk="0">
                <a:moveTo>
                  <a:pt x="1981898" y="0"/>
                </a:moveTo>
                <a:lnTo>
                  <a:pt x="0" y="0"/>
                </a:lnTo>
                <a:lnTo>
                  <a:pt x="139039" y="1322915"/>
                </a:lnTo>
                <a:lnTo>
                  <a:pt x="2099283" y="1116890"/>
                </a:lnTo>
                <a:lnTo>
                  <a:pt x="1981898"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37" name="Google Shape;737;p47"/>
          <p:cNvSpPr/>
          <p:nvPr/>
        </p:nvSpPr>
        <p:spPr>
          <a:xfrm>
            <a:off x="2820967" y="2015989"/>
            <a:ext cx="1263004" cy="1280532"/>
          </a:xfrm>
          <a:custGeom>
            <a:avLst/>
            <a:gdLst/>
            <a:ahLst/>
            <a:cxnLst/>
            <a:rect l="l" t="t" r="r" b="b"/>
            <a:pathLst>
              <a:path w="2776854" h="2815590" extrusionOk="0">
                <a:moveTo>
                  <a:pt x="1258684" y="1534820"/>
                </a:moveTo>
                <a:lnTo>
                  <a:pt x="446836" y="877392"/>
                </a:lnTo>
                <a:lnTo>
                  <a:pt x="0" y="1429194"/>
                </a:lnTo>
                <a:lnTo>
                  <a:pt x="811847" y="2086597"/>
                </a:lnTo>
                <a:lnTo>
                  <a:pt x="1258684" y="1534820"/>
                </a:lnTo>
                <a:close/>
              </a:path>
              <a:path w="2776854" h="2815590" extrusionOk="0">
                <a:moveTo>
                  <a:pt x="1918576" y="466394"/>
                </a:moveTo>
                <a:lnTo>
                  <a:pt x="1342631" y="0"/>
                </a:lnTo>
                <a:lnTo>
                  <a:pt x="685203" y="811847"/>
                </a:lnTo>
                <a:lnTo>
                  <a:pt x="1261148" y="1278242"/>
                </a:lnTo>
                <a:lnTo>
                  <a:pt x="1918576" y="466394"/>
                </a:lnTo>
                <a:close/>
              </a:path>
              <a:path w="2776854" h="2815590" extrusionOk="0">
                <a:moveTo>
                  <a:pt x="2091194" y="2003666"/>
                </a:moveTo>
                <a:lnTo>
                  <a:pt x="1515237" y="1537271"/>
                </a:lnTo>
                <a:lnTo>
                  <a:pt x="857821" y="2349131"/>
                </a:lnTo>
                <a:lnTo>
                  <a:pt x="1433766" y="2815526"/>
                </a:lnTo>
                <a:lnTo>
                  <a:pt x="2091194" y="2003666"/>
                </a:lnTo>
                <a:close/>
              </a:path>
              <a:path w="2776854" h="2815590" extrusionOk="0">
                <a:moveTo>
                  <a:pt x="2776385" y="1386332"/>
                </a:moveTo>
                <a:lnTo>
                  <a:pt x="1964537" y="728916"/>
                </a:lnTo>
                <a:lnTo>
                  <a:pt x="1517713" y="1280706"/>
                </a:lnTo>
                <a:lnTo>
                  <a:pt x="2329561" y="1938134"/>
                </a:lnTo>
                <a:lnTo>
                  <a:pt x="2776385" y="1386332"/>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38" name="Google Shape;738;p47"/>
          <p:cNvSpPr/>
          <p:nvPr/>
        </p:nvSpPr>
        <p:spPr>
          <a:xfrm>
            <a:off x="35998" y="2180681"/>
            <a:ext cx="392505" cy="512906"/>
          </a:xfrm>
          <a:custGeom>
            <a:avLst/>
            <a:gdLst/>
            <a:ahLst/>
            <a:cxnLst/>
            <a:rect l="l" t="t" r="r" b="b"/>
            <a:pathLst>
              <a:path w="862965" h="1127760" extrusionOk="0">
                <a:moveTo>
                  <a:pt x="127305" y="0"/>
                </a:moveTo>
                <a:lnTo>
                  <a:pt x="0" y="1036868"/>
                </a:lnTo>
                <a:lnTo>
                  <a:pt x="735579" y="1127190"/>
                </a:lnTo>
                <a:lnTo>
                  <a:pt x="862884" y="90321"/>
                </a:lnTo>
                <a:lnTo>
                  <a:pt x="127305"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39" name="Google Shape;739;p47"/>
          <p:cNvSpPr/>
          <p:nvPr/>
        </p:nvSpPr>
        <p:spPr>
          <a:xfrm>
            <a:off x="0" y="2739908"/>
            <a:ext cx="431495" cy="373705"/>
          </a:xfrm>
          <a:custGeom>
            <a:avLst/>
            <a:gdLst/>
            <a:ahLst/>
            <a:cxnLst/>
            <a:rect l="l" t="t" r="r" b="b"/>
            <a:pathLst>
              <a:path w="948690" h="821690" extrusionOk="0">
                <a:moveTo>
                  <a:pt x="0" y="0"/>
                </a:moveTo>
                <a:lnTo>
                  <a:pt x="0" y="715355"/>
                </a:lnTo>
                <a:lnTo>
                  <a:pt x="862065" y="821198"/>
                </a:lnTo>
                <a:lnTo>
                  <a:pt x="948597" y="116476"/>
                </a:lnTo>
                <a:lnTo>
                  <a:pt x="0"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40" name="Google Shape;740;p47"/>
          <p:cNvSpPr/>
          <p:nvPr/>
        </p:nvSpPr>
        <p:spPr>
          <a:xfrm>
            <a:off x="473097" y="2731998"/>
            <a:ext cx="392505" cy="512906"/>
          </a:xfrm>
          <a:custGeom>
            <a:avLst/>
            <a:gdLst/>
            <a:ahLst/>
            <a:cxnLst/>
            <a:rect l="l" t="t" r="r" b="b"/>
            <a:pathLst>
              <a:path w="862964" h="1127759" extrusionOk="0">
                <a:moveTo>
                  <a:pt x="127315" y="0"/>
                </a:moveTo>
                <a:lnTo>
                  <a:pt x="0" y="1036868"/>
                </a:lnTo>
                <a:lnTo>
                  <a:pt x="735590" y="1127190"/>
                </a:lnTo>
                <a:lnTo>
                  <a:pt x="862895" y="90321"/>
                </a:lnTo>
                <a:lnTo>
                  <a:pt x="127315"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41" name="Google Shape;741;p47"/>
          <p:cNvSpPr/>
          <p:nvPr/>
        </p:nvSpPr>
        <p:spPr>
          <a:xfrm>
            <a:off x="470118" y="2311936"/>
            <a:ext cx="511209" cy="378615"/>
          </a:xfrm>
          <a:custGeom>
            <a:avLst/>
            <a:gdLst/>
            <a:ahLst/>
            <a:cxnLst/>
            <a:rect l="l" t="t" r="r" b="b"/>
            <a:pathLst>
              <a:path w="1123950" h="832485" extrusionOk="0">
                <a:moveTo>
                  <a:pt x="86531" y="0"/>
                </a:moveTo>
                <a:lnTo>
                  <a:pt x="0" y="704721"/>
                </a:lnTo>
                <a:lnTo>
                  <a:pt x="1036868" y="832037"/>
                </a:lnTo>
                <a:lnTo>
                  <a:pt x="1123400" y="127305"/>
                </a:lnTo>
                <a:lnTo>
                  <a:pt x="86531"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42" name="Google Shape;742;p47"/>
          <p:cNvSpPr/>
          <p:nvPr/>
        </p:nvSpPr>
        <p:spPr>
          <a:xfrm>
            <a:off x="6505658" y="270450"/>
            <a:ext cx="1134191" cy="1159814"/>
          </a:xfrm>
          <a:custGeom>
            <a:avLst/>
            <a:gdLst/>
            <a:ahLst/>
            <a:cxnLst/>
            <a:rect l="l" t="t" r="r" b="b"/>
            <a:pathLst>
              <a:path w="2493644" h="2550160" extrusionOk="0">
                <a:moveTo>
                  <a:pt x="1073543" y="1329423"/>
                </a:moveTo>
                <a:lnTo>
                  <a:pt x="648639" y="375081"/>
                </a:lnTo>
                <a:lnTo>
                  <a:pt x="0" y="663879"/>
                </a:lnTo>
                <a:lnTo>
                  <a:pt x="424903" y="1618221"/>
                </a:lnTo>
                <a:lnTo>
                  <a:pt x="1073543" y="1329423"/>
                </a:lnTo>
                <a:close/>
              </a:path>
              <a:path w="2493644" h="2550160" extrusionOk="0">
                <a:moveTo>
                  <a:pt x="1602460" y="2125116"/>
                </a:moveTo>
                <a:lnTo>
                  <a:pt x="1301013" y="1448079"/>
                </a:lnTo>
                <a:lnTo>
                  <a:pt x="346671" y="1872996"/>
                </a:lnTo>
                <a:lnTo>
                  <a:pt x="648119" y="2550033"/>
                </a:lnTo>
                <a:lnTo>
                  <a:pt x="1602460" y="2125116"/>
                </a:lnTo>
                <a:close/>
              </a:path>
              <a:path w="2493644" h="2550160" extrusionOk="0">
                <a:moveTo>
                  <a:pt x="2146566" y="677037"/>
                </a:moveTo>
                <a:lnTo>
                  <a:pt x="1845119" y="0"/>
                </a:lnTo>
                <a:lnTo>
                  <a:pt x="890790" y="424891"/>
                </a:lnTo>
                <a:lnTo>
                  <a:pt x="1192225" y="1101928"/>
                </a:lnTo>
                <a:lnTo>
                  <a:pt x="2146566" y="677037"/>
                </a:lnTo>
                <a:close/>
              </a:path>
              <a:path w="2493644" h="2550160" extrusionOk="0">
                <a:moveTo>
                  <a:pt x="2493238" y="1886153"/>
                </a:moveTo>
                <a:lnTo>
                  <a:pt x="2068334" y="931811"/>
                </a:lnTo>
                <a:lnTo>
                  <a:pt x="1419707" y="1220609"/>
                </a:lnTo>
                <a:lnTo>
                  <a:pt x="1844598" y="2174938"/>
                </a:lnTo>
                <a:lnTo>
                  <a:pt x="2493238" y="1886153"/>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43" name="Google Shape;743;p47"/>
          <p:cNvSpPr/>
          <p:nvPr/>
        </p:nvSpPr>
        <p:spPr>
          <a:xfrm>
            <a:off x="5954353" y="3379780"/>
            <a:ext cx="948769" cy="711888"/>
          </a:xfrm>
          <a:custGeom>
            <a:avLst/>
            <a:gdLst/>
            <a:ahLst/>
            <a:cxnLst/>
            <a:rect l="l" t="t" r="r" b="b"/>
            <a:pathLst>
              <a:path w="2085975" h="1565275" extrusionOk="0">
                <a:moveTo>
                  <a:pt x="121870" y="0"/>
                </a:moveTo>
                <a:lnTo>
                  <a:pt x="0" y="1392994"/>
                </a:lnTo>
                <a:lnTo>
                  <a:pt x="1963542" y="1564779"/>
                </a:lnTo>
                <a:lnTo>
                  <a:pt x="2085423" y="171785"/>
                </a:lnTo>
                <a:lnTo>
                  <a:pt x="121870"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44" name="Google Shape;744;p47"/>
          <p:cNvSpPr/>
          <p:nvPr/>
        </p:nvSpPr>
        <p:spPr>
          <a:xfrm>
            <a:off x="5163622" y="3188552"/>
            <a:ext cx="685367" cy="946392"/>
          </a:xfrm>
          <a:custGeom>
            <a:avLst/>
            <a:gdLst/>
            <a:ahLst/>
            <a:cxnLst/>
            <a:rect l="l" t="t" r="r" b="b"/>
            <a:pathLst>
              <a:path w="1506854" h="2080895" extrusionOk="0">
                <a:moveTo>
                  <a:pt x="171785" y="0"/>
                </a:moveTo>
                <a:lnTo>
                  <a:pt x="0" y="1963552"/>
                </a:lnTo>
                <a:lnTo>
                  <a:pt x="1334556" y="2080303"/>
                </a:lnTo>
                <a:lnTo>
                  <a:pt x="1506341" y="116760"/>
                </a:lnTo>
                <a:lnTo>
                  <a:pt x="171785"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45" name="Google Shape;745;p47"/>
          <p:cNvSpPr/>
          <p:nvPr/>
        </p:nvSpPr>
        <p:spPr>
          <a:xfrm>
            <a:off x="4943473" y="4240245"/>
            <a:ext cx="948769" cy="711888"/>
          </a:xfrm>
          <a:custGeom>
            <a:avLst/>
            <a:gdLst/>
            <a:ahLst/>
            <a:cxnLst/>
            <a:rect l="l" t="t" r="r" b="b"/>
            <a:pathLst>
              <a:path w="2085975" h="1565275" extrusionOk="0">
                <a:moveTo>
                  <a:pt x="121881" y="0"/>
                </a:moveTo>
                <a:lnTo>
                  <a:pt x="0" y="1393004"/>
                </a:lnTo>
                <a:lnTo>
                  <a:pt x="1963552" y="1564790"/>
                </a:lnTo>
                <a:lnTo>
                  <a:pt x="2085423" y="171785"/>
                </a:lnTo>
                <a:lnTo>
                  <a:pt x="121881"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46" name="Google Shape;746;p47"/>
          <p:cNvSpPr/>
          <p:nvPr/>
        </p:nvSpPr>
        <p:spPr>
          <a:xfrm>
            <a:off x="5997586" y="4197016"/>
            <a:ext cx="685367" cy="946392"/>
          </a:xfrm>
          <a:custGeom>
            <a:avLst/>
            <a:gdLst/>
            <a:ahLst/>
            <a:cxnLst/>
            <a:rect l="l" t="t" r="r" b="b"/>
            <a:pathLst>
              <a:path w="1506855" h="2080895" extrusionOk="0">
                <a:moveTo>
                  <a:pt x="171785" y="0"/>
                </a:moveTo>
                <a:lnTo>
                  <a:pt x="0" y="1963542"/>
                </a:lnTo>
                <a:lnTo>
                  <a:pt x="1334556" y="2080303"/>
                </a:lnTo>
                <a:lnTo>
                  <a:pt x="1506341" y="116750"/>
                </a:lnTo>
                <a:lnTo>
                  <a:pt x="171785"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47" name="Google Shape;747;p47"/>
          <p:cNvSpPr/>
          <p:nvPr/>
        </p:nvSpPr>
        <p:spPr>
          <a:xfrm>
            <a:off x="8797565" y="892879"/>
            <a:ext cx="346582" cy="663948"/>
          </a:xfrm>
          <a:custGeom>
            <a:avLst/>
            <a:gdLst/>
            <a:ahLst/>
            <a:cxnLst/>
            <a:rect l="l" t="t" r="r" b="b"/>
            <a:pathLst>
              <a:path w="762000" h="1459864" extrusionOk="0">
                <a:moveTo>
                  <a:pt x="121870" y="0"/>
                </a:moveTo>
                <a:lnTo>
                  <a:pt x="0" y="1392994"/>
                </a:lnTo>
                <a:lnTo>
                  <a:pt x="761676" y="1459631"/>
                </a:lnTo>
                <a:lnTo>
                  <a:pt x="761676" y="55974"/>
                </a:lnTo>
                <a:lnTo>
                  <a:pt x="121870"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48" name="Google Shape;748;p47"/>
          <p:cNvSpPr/>
          <p:nvPr/>
        </p:nvSpPr>
        <p:spPr>
          <a:xfrm>
            <a:off x="8006835" y="701651"/>
            <a:ext cx="685367" cy="946392"/>
          </a:xfrm>
          <a:custGeom>
            <a:avLst/>
            <a:gdLst/>
            <a:ahLst/>
            <a:cxnLst/>
            <a:rect l="l" t="t" r="r" b="b"/>
            <a:pathLst>
              <a:path w="1506855" h="2080895" extrusionOk="0">
                <a:moveTo>
                  <a:pt x="171785" y="0"/>
                </a:moveTo>
                <a:lnTo>
                  <a:pt x="0" y="1963552"/>
                </a:lnTo>
                <a:lnTo>
                  <a:pt x="1334556" y="2080303"/>
                </a:lnTo>
                <a:lnTo>
                  <a:pt x="1506341" y="116760"/>
                </a:lnTo>
                <a:lnTo>
                  <a:pt x="171785"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49" name="Google Shape;749;p47"/>
          <p:cNvSpPr/>
          <p:nvPr/>
        </p:nvSpPr>
        <p:spPr>
          <a:xfrm>
            <a:off x="7786686" y="1753343"/>
            <a:ext cx="948769" cy="711888"/>
          </a:xfrm>
          <a:custGeom>
            <a:avLst/>
            <a:gdLst/>
            <a:ahLst/>
            <a:cxnLst/>
            <a:rect l="l" t="t" r="r" b="b"/>
            <a:pathLst>
              <a:path w="2085975" h="1565275" extrusionOk="0">
                <a:moveTo>
                  <a:pt x="121881" y="0"/>
                </a:moveTo>
                <a:lnTo>
                  <a:pt x="0" y="1393004"/>
                </a:lnTo>
                <a:lnTo>
                  <a:pt x="1963552" y="1564790"/>
                </a:lnTo>
                <a:lnTo>
                  <a:pt x="2085423" y="171785"/>
                </a:lnTo>
                <a:lnTo>
                  <a:pt x="121881"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50" name="Google Shape;750;p47"/>
          <p:cNvSpPr/>
          <p:nvPr/>
        </p:nvSpPr>
        <p:spPr>
          <a:xfrm>
            <a:off x="8840799" y="1710115"/>
            <a:ext cx="303260" cy="919823"/>
          </a:xfrm>
          <a:custGeom>
            <a:avLst/>
            <a:gdLst/>
            <a:ahLst/>
            <a:cxnLst/>
            <a:rect l="l" t="t" r="r" b="b"/>
            <a:pathLst>
              <a:path w="666750" h="2022475" extrusionOk="0">
                <a:moveTo>
                  <a:pt x="171785" y="0"/>
                </a:moveTo>
                <a:lnTo>
                  <a:pt x="0" y="1963542"/>
                </a:lnTo>
                <a:lnTo>
                  <a:pt x="666622" y="2021865"/>
                </a:lnTo>
                <a:lnTo>
                  <a:pt x="666622" y="43289"/>
                </a:lnTo>
                <a:lnTo>
                  <a:pt x="171785"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51" name="Google Shape;751;p47"/>
          <p:cNvSpPr txBox="1">
            <a:spLocks noGrp="1"/>
          </p:cNvSpPr>
          <p:nvPr>
            <p:ph type="title"/>
          </p:nvPr>
        </p:nvSpPr>
        <p:spPr>
          <a:xfrm>
            <a:off x="1168527" y="1804860"/>
            <a:ext cx="6807300" cy="1156500"/>
          </a:xfrm>
          <a:prstGeom prst="rect">
            <a:avLst/>
          </a:prstGeom>
          <a:solidFill>
            <a:srgbClr val="FDF3E9"/>
          </a:solidFill>
          <a:ln w="62825" cap="flat" cmpd="sng">
            <a:solidFill>
              <a:srgbClr val="DE6E4A"/>
            </a:solidFill>
            <a:prstDash val="solid"/>
            <a:round/>
            <a:headEnd type="none" w="sm" len="sm"/>
            <a:tailEnd type="none" w="sm" len="sm"/>
          </a:ln>
        </p:spPr>
        <p:txBody>
          <a:bodyPr spcFirstLastPara="1" wrap="square" lIns="0" tIns="2025" rIns="0" bIns="0" anchor="t" anchorCtr="0">
            <a:spAutoFit/>
          </a:bodyPr>
          <a:lstStyle/>
          <a:p>
            <a:pPr marL="0" lvl="0" indent="0" algn="l" rtl="0">
              <a:lnSpc>
                <a:spcPct val="100000"/>
              </a:lnSpc>
              <a:spcBef>
                <a:spcPts val="0"/>
              </a:spcBef>
              <a:spcAft>
                <a:spcPts val="0"/>
              </a:spcAft>
              <a:buNone/>
            </a:pPr>
            <a:endParaRPr sz="3100">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en" sz="2200" b="0">
                <a:solidFill>
                  <a:srgbClr val="000000"/>
                </a:solidFill>
                <a:latin typeface="Avenir"/>
                <a:ea typeface="Avenir"/>
                <a:cs typeface="Avenir"/>
                <a:sym typeface="Avenir"/>
              </a:rPr>
              <a:t>Turn to </a:t>
            </a:r>
            <a:r>
              <a:rPr lang="en" sz="2200">
                <a:solidFill>
                  <a:srgbClr val="000000"/>
                </a:solidFill>
                <a:latin typeface="Proxima Nova"/>
                <a:ea typeface="Proxima Nova"/>
                <a:cs typeface="Proxima Nova"/>
                <a:sym typeface="Proxima Nova"/>
              </a:rPr>
              <a:t>page 14</a:t>
            </a:r>
            <a:r>
              <a:rPr lang="en" sz="2200">
                <a:solidFill>
                  <a:srgbClr val="000000"/>
                </a:solidFill>
              </a:rPr>
              <a:t> </a:t>
            </a:r>
            <a:r>
              <a:rPr lang="en" sz="2200" b="0">
                <a:solidFill>
                  <a:srgbClr val="000000"/>
                </a:solidFill>
                <a:latin typeface="Avenir"/>
                <a:ea typeface="Avenir"/>
                <a:cs typeface="Avenir"/>
                <a:sym typeface="Avenir"/>
              </a:rPr>
              <a:t>and discuss the prompts</a:t>
            </a:r>
            <a:endParaRPr sz="2200" b="0">
              <a:solidFill>
                <a:srgbClr val="000000"/>
              </a:solidFill>
              <a:latin typeface="Avenir"/>
              <a:ea typeface="Avenir"/>
              <a:cs typeface="Avenir"/>
              <a:sym typeface="Avenir"/>
            </a:endParaRPr>
          </a:p>
          <a:p>
            <a:pPr marL="0" lvl="0" indent="0" algn="ctr" rtl="0">
              <a:lnSpc>
                <a:spcPct val="100000"/>
              </a:lnSpc>
              <a:spcBef>
                <a:spcPts val="0"/>
              </a:spcBef>
              <a:spcAft>
                <a:spcPts val="0"/>
              </a:spcAft>
              <a:buNone/>
            </a:pPr>
            <a:endParaRPr sz="2200" b="0">
              <a:solidFill>
                <a:srgbClr val="000000"/>
              </a:solidFill>
            </a:endParaRPr>
          </a:p>
        </p:txBody>
      </p:sp>
      <p:sp>
        <p:nvSpPr>
          <p:cNvPr id="752" name="Google Shape;752;p47"/>
          <p:cNvSpPr txBox="1"/>
          <p:nvPr/>
        </p:nvSpPr>
        <p:spPr>
          <a:xfrm>
            <a:off x="1555226" y="3202125"/>
            <a:ext cx="1927800" cy="189900"/>
          </a:xfrm>
          <a:prstGeom prst="rect">
            <a:avLst/>
          </a:prstGeom>
          <a:noFill/>
          <a:ln>
            <a:noFill/>
          </a:ln>
        </p:spPr>
        <p:txBody>
          <a:bodyPr spcFirstLastPara="1" wrap="square" lIns="0" tIns="5200" rIns="0" bIns="0" anchor="t" anchorCtr="0">
            <a:spAutoFit/>
          </a:bodyPr>
          <a:lstStyle/>
          <a:p>
            <a:pPr marL="0" marR="0" lvl="0" indent="0" algn="l" rtl="0">
              <a:lnSpc>
                <a:spcPct val="100000"/>
              </a:lnSpc>
              <a:spcBef>
                <a:spcPts val="0"/>
              </a:spcBef>
              <a:spcAft>
                <a:spcPts val="0"/>
              </a:spcAft>
              <a:buNone/>
            </a:pPr>
            <a:r>
              <a:rPr lang="en" sz="1200" b="1" u="sng">
                <a:latin typeface="Proxima Nova"/>
                <a:ea typeface="Proxima Nova"/>
                <a:cs typeface="Proxima Nova"/>
                <a:sym typeface="Proxima Nova"/>
              </a:rPr>
              <a:t>BREAKOUT DISCUSSION</a:t>
            </a:r>
            <a:endParaRPr sz="1200" b="1">
              <a:latin typeface="Proxima Nova"/>
              <a:ea typeface="Proxima Nova"/>
              <a:cs typeface="Proxima Nova"/>
              <a:sym typeface="Proxima Nova"/>
            </a:endParaRPr>
          </a:p>
        </p:txBody>
      </p:sp>
      <p:sp>
        <p:nvSpPr>
          <p:cNvPr id="753" name="Google Shape;753;p47"/>
          <p:cNvSpPr txBox="1"/>
          <p:nvPr/>
        </p:nvSpPr>
        <p:spPr>
          <a:xfrm>
            <a:off x="3317250" y="3118450"/>
            <a:ext cx="300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Proxima Nova"/>
                <a:ea typeface="Proxima Nova"/>
                <a:cs typeface="Proxima Nova"/>
                <a:sym typeface="Proxima Nova"/>
              </a:rPr>
              <a:t>PAGE: 14	</a:t>
            </a:r>
            <a:endParaRPr sz="1200" b="1">
              <a:solidFill>
                <a:schemeClr val="dk1"/>
              </a:solidFill>
              <a:latin typeface="Proxima Nova"/>
              <a:ea typeface="Proxima Nova"/>
              <a:cs typeface="Proxima Nova"/>
              <a:sym typeface="Proxima Nova"/>
            </a:endParaRPr>
          </a:p>
        </p:txBody>
      </p:sp>
      <p:sp>
        <p:nvSpPr>
          <p:cNvPr id="754" name="Google Shape;754;p47"/>
          <p:cNvSpPr txBox="1"/>
          <p:nvPr/>
        </p:nvSpPr>
        <p:spPr>
          <a:xfrm>
            <a:off x="5892250" y="3112413"/>
            <a:ext cx="300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Proxima Nova"/>
                <a:ea typeface="Proxima Nova"/>
                <a:cs typeface="Proxima Nova"/>
                <a:sym typeface="Proxima Nova"/>
              </a:rPr>
              <a:t>15 MINUTES</a:t>
            </a:r>
            <a:endParaRPr sz="1200" b="1">
              <a:solidFill>
                <a:schemeClr val="dk1"/>
              </a:solidFill>
              <a:latin typeface="Proxima Nova"/>
              <a:ea typeface="Proxima Nova"/>
              <a:cs typeface="Proxima Nova"/>
              <a:sym typeface="Proxima Nova"/>
            </a:endParaRPr>
          </a:p>
        </p:txBody>
      </p:sp>
      <p:grpSp>
        <p:nvGrpSpPr>
          <p:cNvPr id="755" name="Google Shape;755;p47"/>
          <p:cNvGrpSpPr/>
          <p:nvPr/>
        </p:nvGrpSpPr>
        <p:grpSpPr>
          <a:xfrm>
            <a:off x="1211361" y="3193824"/>
            <a:ext cx="237392" cy="237392"/>
            <a:chOff x="2680544" y="7234559"/>
            <a:chExt cx="521969" cy="521970"/>
          </a:xfrm>
        </p:grpSpPr>
        <p:sp>
          <p:nvSpPr>
            <p:cNvPr id="756" name="Google Shape;756;p47"/>
            <p:cNvSpPr/>
            <p:nvPr/>
          </p:nvSpPr>
          <p:spPr>
            <a:xfrm>
              <a:off x="2680544" y="7234559"/>
              <a:ext cx="521969" cy="521970"/>
            </a:xfrm>
            <a:custGeom>
              <a:avLst/>
              <a:gdLst/>
              <a:ahLst/>
              <a:cxnLst/>
              <a:rect l="l" t="t" r="r" b="b"/>
              <a:pathLst>
                <a:path w="521969" h="521970" extrusionOk="0">
                  <a:moveTo>
                    <a:pt x="260798" y="0"/>
                  </a:moveTo>
                  <a:lnTo>
                    <a:pt x="213918" y="4202"/>
                  </a:lnTo>
                  <a:lnTo>
                    <a:pt x="169796" y="16318"/>
                  </a:lnTo>
                  <a:lnTo>
                    <a:pt x="129167" y="35610"/>
                  </a:lnTo>
                  <a:lnTo>
                    <a:pt x="92768" y="61342"/>
                  </a:lnTo>
                  <a:lnTo>
                    <a:pt x="61335" y="92776"/>
                  </a:lnTo>
                  <a:lnTo>
                    <a:pt x="35606" y="129176"/>
                  </a:lnTo>
                  <a:lnTo>
                    <a:pt x="16315" y="169804"/>
                  </a:lnTo>
                  <a:lnTo>
                    <a:pt x="4201" y="213924"/>
                  </a:lnTo>
                  <a:lnTo>
                    <a:pt x="0" y="260798"/>
                  </a:lnTo>
                  <a:lnTo>
                    <a:pt x="4201" y="307671"/>
                  </a:lnTo>
                  <a:lnTo>
                    <a:pt x="16315" y="351790"/>
                  </a:lnTo>
                  <a:lnTo>
                    <a:pt x="35606" y="392417"/>
                  </a:lnTo>
                  <a:lnTo>
                    <a:pt x="61335" y="428815"/>
                  </a:lnTo>
                  <a:lnTo>
                    <a:pt x="92768" y="460248"/>
                  </a:lnTo>
                  <a:lnTo>
                    <a:pt x="129167" y="485978"/>
                  </a:lnTo>
                  <a:lnTo>
                    <a:pt x="169796" y="505269"/>
                  </a:lnTo>
                  <a:lnTo>
                    <a:pt x="213918" y="517384"/>
                  </a:lnTo>
                  <a:lnTo>
                    <a:pt x="260798" y="521586"/>
                  </a:lnTo>
                  <a:lnTo>
                    <a:pt x="307677" y="517384"/>
                  </a:lnTo>
                  <a:lnTo>
                    <a:pt x="351800" y="505269"/>
                  </a:lnTo>
                  <a:lnTo>
                    <a:pt x="392429" y="485978"/>
                  </a:lnTo>
                  <a:lnTo>
                    <a:pt x="428828" y="460248"/>
                  </a:lnTo>
                  <a:lnTo>
                    <a:pt x="460261" y="428815"/>
                  </a:lnTo>
                  <a:lnTo>
                    <a:pt x="485990" y="392417"/>
                  </a:lnTo>
                  <a:lnTo>
                    <a:pt x="505280" y="351790"/>
                  </a:lnTo>
                  <a:lnTo>
                    <a:pt x="517394" y="307671"/>
                  </a:lnTo>
                  <a:lnTo>
                    <a:pt x="521596" y="260798"/>
                  </a:lnTo>
                  <a:lnTo>
                    <a:pt x="517394" y="213924"/>
                  </a:lnTo>
                  <a:lnTo>
                    <a:pt x="505280" y="169804"/>
                  </a:lnTo>
                  <a:lnTo>
                    <a:pt x="485990" y="129176"/>
                  </a:lnTo>
                  <a:lnTo>
                    <a:pt x="460261" y="92776"/>
                  </a:lnTo>
                  <a:lnTo>
                    <a:pt x="428828" y="61342"/>
                  </a:lnTo>
                  <a:lnTo>
                    <a:pt x="392429" y="35610"/>
                  </a:lnTo>
                  <a:lnTo>
                    <a:pt x="351800" y="16318"/>
                  </a:lnTo>
                  <a:lnTo>
                    <a:pt x="307677" y="4202"/>
                  </a:lnTo>
                  <a:lnTo>
                    <a:pt x="260798"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pic>
          <p:nvPicPr>
            <p:cNvPr id="757" name="Google Shape;757;p47"/>
            <p:cNvPicPr preferRelativeResize="0"/>
            <p:nvPr/>
          </p:nvPicPr>
          <p:blipFill rotWithShape="1">
            <a:blip r:embed="rId3">
              <a:alphaModFix/>
            </a:blip>
            <a:srcRect/>
            <a:stretch/>
          </p:blipFill>
          <p:spPr>
            <a:xfrm>
              <a:off x="2872308" y="7312108"/>
              <a:ext cx="138069" cy="138090"/>
            </a:xfrm>
            <a:prstGeom prst="rect">
              <a:avLst/>
            </a:prstGeom>
            <a:noFill/>
            <a:ln>
              <a:noFill/>
            </a:ln>
          </p:spPr>
        </p:pic>
        <p:pic>
          <p:nvPicPr>
            <p:cNvPr id="758" name="Google Shape;758;p47"/>
            <p:cNvPicPr preferRelativeResize="0"/>
            <p:nvPr/>
          </p:nvPicPr>
          <p:blipFill rotWithShape="1">
            <a:blip r:embed="rId3">
              <a:alphaModFix/>
            </a:blip>
            <a:srcRect/>
            <a:stretch/>
          </p:blipFill>
          <p:spPr>
            <a:xfrm>
              <a:off x="2762364" y="7486841"/>
              <a:ext cx="138069" cy="138090"/>
            </a:xfrm>
            <a:prstGeom prst="rect">
              <a:avLst/>
            </a:prstGeom>
            <a:noFill/>
            <a:ln>
              <a:noFill/>
            </a:ln>
          </p:spPr>
        </p:pic>
        <p:pic>
          <p:nvPicPr>
            <p:cNvPr id="759" name="Google Shape;759;p47"/>
            <p:cNvPicPr preferRelativeResize="0"/>
            <p:nvPr/>
          </p:nvPicPr>
          <p:blipFill rotWithShape="1">
            <a:blip r:embed="rId3">
              <a:alphaModFix/>
            </a:blip>
            <a:srcRect/>
            <a:stretch/>
          </p:blipFill>
          <p:spPr>
            <a:xfrm>
              <a:off x="2982252" y="7486841"/>
              <a:ext cx="138069" cy="138090"/>
            </a:xfrm>
            <a:prstGeom prst="rect">
              <a:avLst/>
            </a:prstGeom>
            <a:noFill/>
            <a:ln>
              <a:noFill/>
            </a:ln>
          </p:spPr>
        </p:pic>
      </p:grpSp>
      <p:sp>
        <p:nvSpPr>
          <p:cNvPr id="760" name="Google Shape;760;p47"/>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23</a:t>
            </a:fld>
            <a:endParaRPr sz="700">
              <a:latin typeface="Proxima Nova Semibold"/>
              <a:ea typeface="Proxima Nova Semibold"/>
              <a:cs typeface="Proxima Nova Semibold"/>
              <a:sym typeface="Proxima Nova Semibold"/>
            </a:endParaRPr>
          </a:p>
        </p:txBody>
      </p:sp>
      <p:grpSp>
        <p:nvGrpSpPr>
          <p:cNvPr id="761" name="Google Shape;761;p47"/>
          <p:cNvGrpSpPr/>
          <p:nvPr/>
        </p:nvGrpSpPr>
        <p:grpSpPr>
          <a:xfrm>
            <a:off x="167531" y="4852630"/>
            <a:ext cx="1505034" cy="174536"/>
            <a:chOff x="442904" y="4166938"/>
            <a:chExt cx="4030621" cy="467300"/>
          </a:xfrm>
        </p:grpSpPr>
        <p:pic>
          <p:nvPicPr>
            <p:cNvPr id="762" name="Google Shape;762;p47"/>
            <p:cNvPicPr preferRelativeResize="0"/>
            <p:nvPr/>
          </p:nvPicPr>
          <p:blipFill rotWithShape="1">
            <a:blip r:embed="rId4">
              <a:alphaModFix/>
            </a:blip>
            <a:srcRect/>
            <a:stretch/>
          </p:blipFill>
          <p:spPr>
            <a:xfrm>
              <a:off x="1848476" y="4166938"/>
              <a:ext cx="2625049" cy="467300"/>
            </a:xfrm>
            <a:prstGeom prst="rect">
              <a:avLst/>
            </a:prstGeom>
            <a:noFill/>
            <a:ln>
              <a:noFill/>
            </a:ln>
          </p:spPr>
        </p:pic>
        <p:grpSp>
          <p:nvGrpSpPr>
            <p:cNvPr id="763" name="Google Shape;763;p47"/>
            <p:cNvGrpSpPr/>
            <p:nvPr/>
          </p:nvGrpSpPr>
          <p:grpSpPr>
            <a:xfrm>
              <a:off x="442904" y="4326529"/>
              <a:ext cx="1033452" cy="205673"/>
              <a:chOff x="7504804" y="565304"/>
              <a:chExt cx="1033452" cy="205673"/>
            </a:xfrm>
          </p:grpSpPr>
          <p:sp>
            <p:nvSpPr>
              <p:cNvPr id="764" name="Google Shape;764;p47"/>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65" name="Google Shape;765;p47"/>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66" name="Google Shape;766;p47"/>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67" name="Google Shape;767;p47"/>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68" name="Google Shape;768;p47"/>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69" name="Google Shape;769;p47"/>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70" name="Google Shape;770;p47"/>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771" name="Google Shape;771;p47"/>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C5E4E0">
            <a:alpha val="49800"/>
          </a:srgbClr>
        </a:solidFill>
        <a:effectLst/>
      </p:bgPr>
    </p:bg>
    <p:spTree>
      <p:nvGrpSpPr>
        <p:cNvPr id="1" name="Shape 775"/>
        <p:cNvGrpSpPr/>
        <p:nvPr/>
      </p:nvGrpSpPr>
      <p:grpSpPr>
        <a:xfrm>
          <a:off x="0" y="0"/>
          <a:ext cx="0" cy="0"/>
          <a:chOff x="0" y="0"/>
          <a:chExt cx="0" cy="0"/>
        </a:xfrm>
      </p:grpSpPr>
      <p:grpSp>
        <p:nvGrpSpPr>
          <p:cNvPr id="776" name="Google Shape;776;p48"/>
          <p:cNvGrpSpPr/>
          <p:nvPr/>
        </p:nvGrpSpPr>
        <p:grpSpPr>
          <a:xfrm>
            <a:off x="4150766" y="578091"/>
            <a:ext cx="3924187" cy="3797377"/>
            <a:chOff x="8994483" y="1597688"/>
            <a:chExt cx="8628380" cy="8349553"/>
          </a:xfrm>
        </p:grpSpPr>
        <p:sp>
          <p:nvSpPr>
            <p:cNvPr id="777" name="Google Shape;777;p48"/>
            <p:cNvSpPr/>
            <p:nvPr/>
          </p:nvSpPr>
          <p:spPr>
            <a:xfrm>
              <a:off x="9675098" y="2680301"/>
              <a:ext cx="7266940" cy="7266940"/>
            </a:xfrm>
            <a:custGeom>
              <a:avLst/>
              <a:gdLst/>
              <a:ahLst/>
              <a:cxnLst/>
              <a:rect l="l" t="t" r="r" b="b"/>
              <a:pathLst>
                <a:path w="7266940" h="7266940" extrusionOk="0">
                  <a:moveTo>
                    <a:pt x="3633397" y="7266794"/>
                  </a:moveTo>
                  <a:lnTo>
                    <a:pt x="3681870" y="7266477"/>
                  </a:lnTo>
                  <a:lnTo>
                    <a:pt x="3730192" y="7265530"/>
                  </a:lnTo>
                  <a:lnTo>
                    <a:pt x="3778357" y="7263955"/>
                  </a:lnTo>
                  <a:lnTo>
                    <a:pt x="3826363" y="7261758"/>
                  </a:lnTo>
                  <a:lnTo>
                    <a:pt x="3874204" y="7258941"/>
                  </a:lnTo>
                  <a:lnTo>
                    <a:pt x="3921878" y="7255509"/>
                  </a:lnTo>
                  <a:lnTo>
                    <a:pt x="3969380" y="7251466"/>
                  </a:lnTo>
                  <a:lnTo>
                    <a:pt x="4016706" y="7246816"/>
                  </a:lnTo>
                  <a:lnTo>
                    <a:pt x="4063852" y="7241562"/>
                  </a:lnTo>
                  <a:lnTo>
                    <a:pt x="4110815" y="7235709"/>
                  </a:lnTo>
                  <a:lnTo>
                    <a:pt x="4157590" y="7229260"/>
                  </a:lnTo>
                  <a:lnTo>
                    <a:pt x="4204174" y="7222220"/>
                  </a:lnTo>
                  <a:lnTo>
                    <a:pt x="4250563" y="7214592"/>
                  </a:lnTo>
                  <a:lnTo>
                    <a:pt x="4296752" y="7206380"/>
                  </a:lnTo>
                  <a:lnTo>
                    <a:pt x="4342738" y="7197588"/>
                  </a:lnTo>
                  <a:lnTo>
                    <a:pt x="4388517" y="7188221"/>
                  </a:lnTo>
                  <a:lnTo>
                    <a:pt x="4434085" y="7178281"/>
                  </a:lnTo>
                  <a:lnTo>
                    <a:pt x="4479438" y="7167774"/>
                  </a:lnTo>
                  <a:lnTo>
                    <a:pt x="4524572" y="7156702"/>
                  </a:lnTo>
                  <a:lnTo>
                    <a:pt x="4569483" y="7145070"/>
                  </a:lnTo>
                  <a:lnTo>
                    <a:pt x="4614168" y="7132881"/>
                  </a:lnTo>
                  <a:lnTo>
                    <a:pt x="4658622" y="7120141"/>
                  </a:lnTo>
                  <a:lnTo>
                    <a:pt x="4702841" y="7106851"/>
                  </a:lnTo>
                  <a:lnTo>
                    <a:pt x="4746822" y="7093018"/>
                  </a:lnTo>
                  <a:lnTo>
                    <a:pt x="4790560" y="7078643"/>
                  </a:lnTo>
                  <a:lnTo>
                    <a:pt x="4834052" y="7063732"/>
                  </a:lnTo>
                  <a:lnTo>
                    <a:pt x="4877294" y="7048288"/>
                  </a:lnTo>
                  <a:lnTo>
                    <a:pt x="4920281" y="7032316"/>
                  </a:lnTo>
                  <a:lnTo>
                    <a:pt x="4963011" y="7015818"/>
                  </a:lnTo>
                  <a:lnTo>
                    <a:pt x="5005478" y="6998800"/>
                  </a:lnTo>
                  <a:lnTo>
                    <a:pt x="5047680" y="6981264"/>
                  </a:lnTo>
                  <a:lnTo>
                    <a:pt x="5089611" y="6963215"/>
                  </a:lnTo>
                  <a:lnTo>
                    <a:pt x="5131269" y="6944657"/>
                  </a:lnTo>
                  <a:lnTo>
                    <a:pt x="5172649" y="6925594"/>
                  </a:lnTo>
                  <a:lnTo>
                    <a:pt x="5213747" y="6906029"/>
                  </a:lnTo>
                  <a:lnTo>
                    <a:pt x="5254560" y="6885967"/>
                  </a:lnTo>
                  <a:lnTo>
                    <a:pt x="5295083" y="6865411"/>
                  </a:lnTo>
                  <a:lnTo>
                    <a:pt x="5335313" y="6844366"/>
                  </a:lnTo>
                  <a:lnTo>
                    <a:pt x="5375245" y="6822835"/>
                  </a:lnTo>
                  <a:lnTo>
                    <a:pt x="5414877" y="6800822"/>
                  </a:lnTo>
                  <a:lnTo>
                    <a:pt x="5454203" y="6778332"/>
                  </a:lnTo>
                  <a:lnTo>
                    <a:pt x="5493219" y="6755367"/>
                  </a:lnTo>
                  <a:lnTo>
                    <a:pt x="5531923" y="6731933"/>
                  </a:lnTo>
                  <a:lnTo>
                    <a:pt x="5570310" y="6708032"/>
                  </a:lnTo>
                  <a:lnTo>
                    <a:pt x="5608376" y="6683669"/>
                  </a:lnTo>
                  <a:lnTo>
                    <a:pt x="5646117" y="6658848"/>
                  </a:lnTo>
                  <a:lnTo>
                    <a:pt x="5683529" y="6633573"/>
                  </a:lnTo>
                  <a:lnTo>
                    <a:pt x="5720609" y="6607848"/>
                  </a:lnTo>
                  <a:lnTo>
                    <a:pt x="5757352" y="6581676"/>
                  </a:lnTo>
                  <a:lnTo>
                    <a:pt x="5793755" y="6555061"/>
                  </a:lnTo>
                  <a:lnTo>
                    <a:pt x="5829813" y="6528008"/>
                  </a:lnTo>
                  <a:lnTo>
                    <a:pt x="5865523" y="6500520"/>
                  </a:lnTo>
                  <a:lnTo>
                    <a:pt x="5900880" y="6472601"/>
                  </a:lnTo>
                  <a:lnTo>
                    <a:pt x="5935881" y="6444256"/>
                  </a:lnTo>
                  <a:lnTo>
                    <a:pt x="5970523" y="6415488"/>
                  </a:lnTo>
                  <a:lnTo>
                    <a:pt x="6004800" y="6386300"/>
                  </a:lnTo>
                  <a:lnTo>
                    <a:pt x="6038709" y="6356698"/>
                  </a:lnTo>
                  <a:lnTo>
                    <a:pt x="6072246" y="6326684"/>
                  </a:lnTo>
                  <a:lnTo>
                    <a:pt x="6105407" y="6296264"/>
                  </a:lnTo>
                  <a:lnTo>
                    <a:pt x="6138189" y="6265440"/>
                  </a:lnTo>
                  <a:lnTo>
                    <a:pt x="6170587" y="6234216"/>
                  </a:lnTo>
                  <a:lnTo>
                    <a:pt x="6202597" y="6202597"/>
                  </a:lnTo>
                  <a:lnTo>
                    <a:pt x="6234216" y="6170587"/>
                  </a:lnTo>
                  <a:lnTo>
                    <a:pt x="6265440" y="6138189"/>
                  </a:lnTo>
                  <a:lnTo>
                    <a:pt x="6296264" y="6105407"/>
                  </a:lnTo>
                  <a:lnTo>
                    <a:pt x="6326684" y="6072246"/>
                  </a:lnTo>
                  <a:lnTo>
                    <a:pt x="6356698" y="6038709"/>
                  </a:lnTo>
                  <a:lnTo>
                    <a:pt x="6386300" y="6004800"/>
                  </a:lnTo>
                  <a:lnTo>
                    <a:pt x="6415488" y="5970523"/>
                  </a:lnTo>
                  <a:lnTo>
                    <a:pt x="6444256" y="5935881"/>
                  </a:lnTo>
                  <a:lnTo>
                    <a:pt x="6472601" y="5900880"/>
                  </a:lnTo>
                  <a:lnTo>
                    <a:pt x="6500520" y="5865523"/>
                  </a:lnTo>
                  <a:lnTo>
                    <a:pt x="6528008" y="5829813"/>
                  </a:lnTo>
                  <a:lnTo>
                    <a:pt x="6555061" y="5793755"/>
                  </a:lnTo>
                  <a:lnTo>
                    <a:pt x="6581676" y="5757352"/>
                  </a:lnTo>
                  <a:lnTo>
                    <a:pt x="6607848" y="5720609"/>
                  </a:lnTo>
                  <a:lnTo>
                    <a:pt x="6633573" y="5683529"/>
                  </a:lnTo>
                  <a:lnTo>
                    <a:pt x="6658848" y="5646117"/>
                  </a:lnTo>
                  <a:lnTo>
                    <a:pt x="6683669" y="5608376"/>
                  </a:lnTo>
                  <a:lnTo>
                    <a:pt x="6708032" y="5570310"/>
                  </a:lnTo>
                  <a:lnTo>
                    <a:pt x="6731933" y="5531923"/>
                  </a:lnTo>
                  <a:lnTo>
                    <a:pt x="6755367" y="5493219"/>
                  </a:lnTo>
                  <a:lnTo>
                    <a:pt x="6778332" y="5454203"/>
                  </a:lnTo>
                  <a:lnTo>
                    <a:pt x="6800822" y="5414877"/>
                  </a:lnTo>
                  <a:lnTo>
                    <a:pt x="6822835" y="5375245"/>
                  </a:lnTo>
                  <a:lnTo>
                    <a:pt x="6844366" y="5335313"/>
                  </a:lnTo>
                  <a:lnTo>
                    <a:pt x="6865411" y="5295083"/>
                  </a:lnTo>
                  <a:lnTo>
                    <a:pt x="6885967" y="5254560"/>
                  </a:lnTo>
                  <a:lnTo>
                    <a:pt x="6906029" y="5213747"/>
                  </a:lnTo>
                  <a:lnTo>
                    <a:pt x="6925594" y="5172649"/>
                  </a:lnTo>
                  <a:lnTo>
                    <a:pt x="6944657" y="5131269"/>
                  </a:lnTo>
                  <a:lnTo>
                    <a:pt x="6963215" y="5089611"/>
                  </a:lnTo>
                  <a:lnTo>
                    <a:pt x="6981264" y="5047680"/>
                  </a:lnTo>
                  <a:lnTo>
                    <a:pt x="6998800" y="5005478"/>
                  </a:lnTo>
                  <a:lnTo>
                    <a:pt x="7015818" y="4963011"/>
                  </a:lnTo>
                  <a:lnTo>
                    <a:pt x="7032316" y="4920281"/>
                  </a:lnTo>
                  <a:lnTo>
                    <a:pt x="7048288" y="4877294"/>
                  </a:lnTo>
                  <a:lnTo>
                    <a:pt x="7063732" y="4834052"/>
                  </a:lnTo>
                  <a:lnTo>
                    <a:pt x="7078643" y="4790560"/>
                  </a:lnTo>
                  <a:lnTo>
                    <a:pt x="7093018" y="4746822"/>
                  </a:lnTo>
                  <a:lnTo>
                    <a:pt x="7106851" y="4702841"/>
                  </a:lnTo>
                  <a:lnTo>
                    <a:pt x="7120141" y="4658622"/>
                  </a:lnTo>
                  <a:lnTo>
                    <a:pt x="7132881" y="4614168"/>
                  </a:lnTo>
                  <a:lnTo>
                    <a:pt x="7145070" y="4569483"/>
                  </a:lnTo>
                  <a:lnTo>
                    <a:pt x="7156702" y="4524572"/>
                  </a:lnTo>
                  <a:lnTo>
                    <a:pt x="7167774" y="4479438"/>
                  </a:lnTo>
                  <a:lnTo>
                    <a:pt x="7178281" y="4434085"/>
                  </a:lnTo>
                  <a:lnTo>
                    <a:pt x="7188221" y="4388517"/>
                  </a:lnTo>
                  <a:lnTo>
                    <a:pt x="7197588" y="4342738"/>
                  </a:lnTo>
                  <a:lnTo>
                    <a:pt x="7206380" y="4296752"/>
                  </a:lnTo>
                  <a:lnTo>
                    <a:pt x="7214592" y="4250563"/>
                  </a:lnTo>
                  <a:lnTo>
                    <a:pt x="7222220" y="4204174"/>
                  </a:lnTo>
                  <a:lnTo>
                    <a:pt x="7229260" y="4157590"/>
                  </a:lnTo>
                  <a:lnTo>
                    <a:pt x="7235709" y="4110815"/>
                  </a:lnTo>
                  <a:lnTo>
                    <a:pt x="7241562" y="4063852"/>
                  </a:lnTo>
                  <a:lnTo>
                    <a:pt x="7246816" y="4016706"/>
                  </a:lnTo>
                  <a:lnTo>
                    <a:pt x="7251466" y="3969380"/>
                  </a:lnTo>
                  <a:lnTo>
                    <a:pt x="7255509" y="3921878"/>
                  </a:lnTo>
                  <a:lnTo>
                    <a:pt x="7258941" y="3874204"/>
                  </a:lnTo>
                  <a:lnTo>
                    <a:pt x="7261758" y="3826363"/>
                  </a:lnTo>
                  <a:lnTo>
                    <a:pt x="7263955" y="3778357"/>
                  </a:lnTo>
                  <a:lnTo>
                    <a:pt x="7265530" y="3730192"/>
                  </a:lnTo>
                  <a:lnTo>
                    <a:pt x="7266477" y="3681870"/>
                  </a:lnTo>
                  <a:lnTo>
                    <a:pt x="7266794" y="3633397"/>
                  </a:lnTo>
                  <a:lnTo>
                    <a:pt x="7266477" y="3584923"/>
                  </a:lnTo>
                  <a:lnTo>
                    <a:pt x="7265530" y="3536601"/>
                  </a:lnTo>
                  <a:lnTo>
                    <a:pt x="7263955" y="3488436"/>
                  </a:lnTo>
                  <a:lnTo>
                    <a:pt x="7261758" y="3440431"/>
                  </a:lnTo>
                  <a:lnTo>
                    <a:pt x="7258941" y="3392589"/>
                  </a:lnTo>
                  <a:lnTo>
                    <a:pt x="7255509" y="3344916"/>
                  </a:lnTo>
                  <a:lnTo>
                    <a:pt x="7251466" y="3297414"/>
                  </a:lnTo>
                  <a:lnTo>
                    <a:pt x="7246816" y="3250088"/>
                  </a:lnTo>
                  <a:lnTo>
                    <a:pt x="7241562" y="3202941"/>
                  </a:lnTo>
                  <a:lnTo>
                    <a:pt x="7235709" y="3155979"/>
                  </a:lnTo>
                  <a:lnTo>
                    <a:pt x="7229260" y="3109203"/>
                  </a:lnTo>
                  <a:lnTo>
                    <a:pt x="7222220" y="3062619"/>
                  </a:lnTo>
                  <a:lnTo>
                    <a:pt x="7214592" y="3016231"/>
                  </a:lnTo>
                  <a:lnTo>
                    <a:pt x="7206380" y="2970042"/>
                  </a:lnTo>
                  <a:lnTo>
                    <a:pt x="7197588" y="2924055"/>
                  </a:lnTo>
                  <a:lnTo>
                    <a:pt x="7188221" y="2878277"/>
                  </a:lnTo>
                  <a:lnTo>
                    <a:pt x="7178281" y="2832709"/>
                  </a:lnTo>
                  <a:lnTo>
                    <a:pt x="7167774" y="2787356"/>
                  </a:lnTo>
                  <a:lnTo>
                    <a:pt x="7156702" y="2742222"/>
                  </a:lnTo>
                  <a:lnTo>
                    <a:pt x="7145070" y="2697310"/>
                  </a:lnTo>
                  <a:lnTo>
                    <a:pt x="7132881" y="2652626"/>
                  </a:lnTo>
                  <a:lnTo>
                    <a:pt x="7120141" y="2608172"/>
                  </a:lnTo>
                  <a:lnTo>
                    <a:pt x="7106851" y="2563953"/>
                  </a:lnTo>
                  <a:lnTo>
                    <a:pt x="7093018" y="2519972"/>
                  </a:lnTo>
                  <a:lnTo>
                    <a:pt x="7078643" y="2476233"/>
                  </a:lnTo>
                  <a:lnTo>
                    <a:pt x="7063732" y="2432741"/>
                  </a:lnTo>
                  <a:lnTo>
                    <a:pt x="7048288" y="2389500"/>
                  </a:lnTo>
                  <a:lnTo>
                    <a:pt x="7032316" y="2346512"/>
                  </a:lnTo>
                  <a:lnTo>
                    <a:pt x="7015818" y="2303783"/>
                  </a:lnTo>
                  <a:lnTo>
                    <a:pt x="6998800" y="2261315"/>
                  </a:lnTo>
                  <a:lnTo>
                    <a:pt x="6981264" y="2219114"/>
                  </a:lnTo>
                  <a:lnTo>
                    <a:pt x="6963215" y="2177182"/>
                  </a:lnTo>
                  <a:lnTo>
                    <a:pt x="6944657" y="2135524"/>
                  </a:lnTo>
                  <a:lnTo>
                    <a:pt x="6925594" y="2094144"/>
                  </a:lnTo>
                  <a:lnTo>
                    <a:pt x="6906029" y="2053046"/>
                  </a:lnTo>
                  <a:lnTo>
                    <a:pt x="6885967" y="2012233"/>
                  </a:lnTo>
                  <a:lnTo>
                    <a:pt x="6865411" y="1971710"/>
                  </a:lnTo>
                  <a:lnTo>
                    <a:pt x="6844366" y="1931480"/>
                  </a:lnTo>
                  <a:lnTo>
                    <a:pt x="6822835" y="1891548"/>
                  </a:lnTo>
                  <a:lnTo>
                    <a:pt x="6800822" y="1851917"/>
                  </a:lnTo>
                  <a:lnTo>
                    <a:pt x="6778332" y="1812591"/>
                  </a:lnTo>
                  <a:lnTo>
                    <a:pt x="6755367" y="1773574"/>
                  </a:lnTo>
                  <a:lnTo>
                    <a:pt x="6731933" y="1734870"/>
                  </a:lnTo>
                  <a:lnTo>
                    <a:pt x="6708032" y="1696483"/>
                  </a:lnTo>
                  <a:lnTo>
                    <a:pt x="6683669" y="1658418"/>
                  </a:lnTo>
                  <a:lnTo>
                    <a:pt x="6658848" y="1620676"/>
                  </a:lnTo>
                  <a:lnTo>
                    <a:pt x="6633573" y="1583264"/>
                  </a:lnTo>
                  <a:lnTo>
                    <a:pt x="6607848" y="1546184"/>
                  </a:lnTo>
                  <a:lnTo>
                    <a:pt x="6581676" y="1509441"/>
                  </a:lnTo>
                  <a:lnTo>
                    <a:pt x="6555061" y="1473039"/>
                  </a:lnTo>
                  <a:lnTo>
                    <a:pt x="6528008" y="1436981"/>
                  </a:lnTo>
                  <a:lnTo>
                    <a:pt x="6500520" y="1401271"/>
                  </a:lnTo>
                  <a:lnTo>
                    <a:pt x="6472601" y="1365913"/>
                  </a:lnTo>
                  <a:lnTo>
                    <a:pt x="6444256" y="1330912"/>
                  </a:lnTo>
                  <a:lnTo>
                    <a:pt x="6415488" y="1296271"/>
                  </a:lnTo>
                  <a:lnTo>
                    <a:pt x="6386300" y="1261994"/>
                  </a:lnTo>
                  <a:lnTo>
                    <a:pt x="6356698" y="1228085"/>
                  </a:lnTo>
                  <a:lnTo>
                    <a:pt x="6326684" y="1194547"/>
                  </a:lnTo>
                  <a:lnTo>
                    <a:pt x="6296264" y="1161386"/>
                  </a:lnTo>
                  <a:lnTo>
                    <a:pt x="6265440" y="1128604"/>
                  </a:lnTo>
                  <a:lnTo>
                    <a:pt x="6234216" y="1096207"/>
                  </a:lnTo>
                  <a:lnTo>
                    <a:pt x="6202597" y="1064196"/>
                  </a:lnTo>
                  <a:lnTo>
                    <a:pt x="6170587" y="1032577"/>
                  </a:lnTo>
                  <a:lnTo>
                    <a:pt x="6138189" y="1001354"/>
                  </a:lnTo>
                  <a:lnTo>
                    <a:pt x="6105407" y="970530"/>
                  </a:lnTo>
                  <a:lnTo>
                    <a:pt x="6072246" y="940109"/>
                  </a:lnTo>
                  <a:lnTo>
                    <a:pt x="6038709" y="910096"/>
                  </a:lnTo>
                  <a:lnTo>
                    <a:pt x="6004800" y="880493"/>
                  </a:lnTo>
                  <a:lnTo>
                    <a:pt x="5970523" y="851306"/>
                  </a:lnTo>
                  <a:lnTo>
                    <a:pt x="5935881" y="822538"/>
                  </a:lnTo>
                  <a:lnTo>
                    <a:pt x="5900880" y="794192"/>
                  </a:lnTo>
                  <a:lnTo>
                    <a:pt x="5865523" y="766274"/>
                  </a:lnTo>
                  <a:lnTo>
                    <a:pt x="5829813" y="738786"/>
                  </a:lnTo>
                  <a:lnTo>
                    <a:pt x="5793755" y="711732"/>
                  </a:lnTo>
                  <a:lnTo>
                    <a:pt x="5757352" y="685118"/>
                  </a:lnTo>
                  <a:lnTo>
                    <a:pt x="5720609" y="658946"/>
                  </a:lnTo>
                  <a:lnTo>
                    <a:pt x="5683529" y="633220"/>
                  </a:lnTo>
                  <a:lnTo>
                    <a:pt x="5646117" y="607945"/>
                  </a:lnTo>
                  <a:lnTo>
                    <a:pt x="5608376" y="583124"/>
                  </a:lnTo>
                  <a:lnTo>
                    <a:pt x="5570310" y="558761"/>
                  </a:lnTo>
                  <a:lnTo>
                    <a:pt x="5531923" y="534861"/>
                  </a:lnTo>
                  <a:lnTo>
                    <a:pt x="5493219" y="511426"/>
                  </a:lnTo>
                  <a:lnTo>
                    <a:pt x="5454203" y="488462"/>
                  </a:lnTo>
                  <a:lnTo>
                    <a:pt x="5414877" y="465971"/>
                  </a:lnTo>
                  <a:lnTo>
                    <a:pt x="5375245" y="443959"/>
                  </a:lnTo>
                  <a:lnTo>
                    <a:pt x="5335313" y="422428"/>
                  </a:lnTo>
                  <a:lnTo>
                    <a:pt x="5295083" y="401382"/>
                  </a:lnTo>
                  <a:lnTo>
                    <a:pt x="5254560" y="380827"/>
                  </a:lnTo>
                  <a:lnTo>
                    <a:pt x="5213747" y="360764"/>
                  </a:lnTo>
                  <a:lnTo>
                    <a:pt x="5172649" y="341200"/>
                  </a:lnTo>
                  <a:lnTo>
                    <a:pt x="5131269" y="322136"/>
                  </a:lnTo>
                  <a:lnTo>
                    <a:pt x="5089611" y="303578"/>
                  </a:lnTo>
                  <a:lnTo>
                    <a:pt x="5047680" y="285530"/>
                  </a:lnTo>
                  <a:lnTo>
                    <a:pt x="5005478" y="267994"/>
                  </a:lnTo>
                  <a:lnTo>
                    <a:pt x="4963011" y="250975"/>
                  </a:lnTo>
                  <a:lnTo>
                    <a:pt x="4920281" y="234478"/>
                  </a:lnTo>
                  <a:lnTo>
                    <a:pt x="4877294" y="218505"/>
                  </a:lnTo>
                  <a:lnTo>
                    <a:pt x="4834052" y="203061"/>
                  </a:lnTo>
                  <a:lnTo>
                    <a:pt x="4790560" y="188150"/>
                  </a:lnTo>
                  <a:lnTo>
                    <a:pt x="4746822" y="173776"/>
                  </a:lnTo>
                  <a:lnTo>
                    <a:pt x="4702841" y="159942"/>
                  </a:lnTo>
                  <a:lnTo>
                    <a:pt x="4658622" y="146653"/>
                  </a:lnTo>
                  <a:lnTo>
                    <a:pt x="4614168" y="133912"/>
                  </a:lnTo>
                  <a:lnTo>
                    <a:pt x="4569483" y="121724"/>
                  </a:lnTo>
                  <a:lnTo>
                    <a:pt x="4524572" y="110092"/>
                  </a:lnTo>
                  <a:lnTo>
                    <a:pt x="4479438" y="99020"/>
                  </a:lnTo>
                  <a:lnTo>
                    <a:pt x="4434085" y="88512"/>
                  </a:lnTo>
                  <a:lnTo>
                    <a:pt x="4388517" y="78573"/>
                  </a:lnTo>
                  <a:lnTo>
                    <a:pt x="4342738" y="69205"/>
                  </a:lnTo>
                  <a:lnTo>
                    <a:pt x="4296752" y="60413"/>
                  </a:lnTo>
                  <a:lnTo>
                    <a:pt x="4250563" y="52202"/>
                  </a:lnTo>
                  <a:lnTo>
                    <a:pt x="4204174" y="44574"/>
                  </a:lnTo>
                  <a:lnTo>
                    <a:pt x="4157590" y="37533"/>
                  </a:lnTo>
                  <a:lnTo>
                    <a:pt x="4110815" y="31084"/>
                  </a:lnTo>
                  <a:lnTo>
                    <a:pt x="4063852" y="25231"/>
                  </a:lnTo>
                  <a:lnTo>
                    <a:pt x="4016706" y="19978"/>
                  </a:lnTo>
                  <a:lnTo>
                    <a:pt x="3969380" y="15327"/>
                  </a:lnTo>
                  <a:lnTo>
                    <a:pt x="3921878" y="11284"/>
                  </a:lnTo>
                  <a:lnTo>
                    <a:pt x="3874204" y="7852"/>
                  </a:lnTo>
                  <a:lnTo>
                    <a:pt x="3826363" y="5036"/>
                  </a:lnTo>
                  <a:lnTo>
                    <a:pt x="3778357" y="2838"/>
                  </a:lnTo>
                  <a:lnTo>
                    <a:pt x="3730192" y="1264"/>
                  </a:lnTo>
                  <a:lnTo>
                    <a:pt x="3681870" y="316"/>
                  </a:lnTo>
                  <a:lnTo>
                    <a:pt x="3633397" y="0"/>
                  </a:lnTo>
                  <a:lnTo>
                    <a:pt x="3584923" y="316"/>
                  </a:lnTo>
                  <a:lnTo>
                    <a:pt x="3536601" y="1264"/>
                  </a:lnTo>
                  <a:lnTo>
                    <a:pt x="3488436" y="2838"/>
                  </a:lnTo>
                  <a:lnTo>
                    <a:pt x="3440431" y="5036"/>
                  </a:lnTo>
                  <a:lnTo>
                    <a:pt x="3392589" y="7852"/>
                  </a:lnTo>
                  <a:lnTo>
                    <a:pt x="3344916" y="11284"/>
                  </a:lnTo>
                  <a:lnTo>
                    <a:pt x="3297414" y="15327"/>
                  </a:lnTo>
                  <a:lnTo>
                    <a:pt x="3250088" y="19978"/>
                  </a:lnTo>
                  <a:lnTo>
                    <a:pt x="3202941" y="25231"/>
                  </a:lnTo>
                  <a:lnTo>
                    <a:pt x="3155979" y="31084"/>
                  </a:lnTo>
                  <a:lnTo>
                    <a:pt x="3109203" y="37533"/>
                  </a:lnTo>
                  <a:lnTo>
                    <a:pt x="3062619" y="44574"/>
                  </a:lnTo>
                  <a:lnTo>
                    <a:pt x="3016231" y="52202"/>
                  </a:lnTo>
                  <a:lnTo>
                    <a:pt x="2970042" y="60413"/>
                  </a:lnTo>
                  <a:lnTo>
                    <a:pt x="2924055" y="69205"/>
                  </a:lnTo>
                  <a:lnTo>
                    <a:pt x="2878277" y="78573"/>
                  </a:lnTo>
                  <a:lnTo>
                    <a:pt x="2832709" y="88512"/>
                  </a:lnTo>
                  <a:lnTo>
                    <a:pt x="2787356" y="99020"/>
                  </a:lnTo>
                  <a:lnTo>
                    <a:pt x="2742222" y="110092"/>
                  </a:lnTo>
                  <a:lnTo>
                    <a:pt x="2697310" y="121724"/>
                  </a:lnTo>
                  <a:lnTo>
                    <a:pt x="2652626" y="133912"/>
                  </a:lnTo>
                  <a:lnTo>
                    <a:pt x="2608172" y="146653"/>
                  </a:lnTo>
                  <a:lnTo>
                    <a:pt x="2563953" y="159942"/>
                  </a:lnTo>
                  <a:lnTo>
                    <a:pt x="2519972" y="173776"/>
                  </a:lnTo>
                  <a:lnTo>
                    <a:pt x="2476233" y="188150"/>
                  </a:lnTo>
                  <a:lnTo>
                    <a:pt x="2432741" y="203061"/>
                  </a:lnTo>
                  <a:lnTo>
                    <a:pt x="2389500" y="218505"/>
                  </a:lnTo>
                  <a:lnTo>
                    <a:pt x="2346512" y="234478"/>
                  </a:lnTo>
                  <a:lnTo>
                    <a:pt x="2303783" y="250975"/>
                  </a:lnTo>
                  <a:lnTo>
                    <a:pt x="2261315" y="267994"/>
                  </a:lnTo>
                  <a:lnTo>
                    <a:pt x="2219114" y="285530"/>
                  </a:lnTo>
                  <a:lnTo>
                    <a:pt x="2177182" y="303578"/>
                  </a:lnTo>
                  <a:lnTo>
                    <a:pt x="2135524" y="322136"/>
                  </a:lnTo>
                  <a:lnTo>
                    <a:pt x="2094144" y="341200"/>
                  </a:lnTo>
                  <a:lnTo>
                    <a:pt x="2053046" y="360764"/>
                  </a:lnTo>
                  <a:lnTo>
                    <a:pt x="2012233" y="380827"/>
                  </a:lnTo>
                  <a:lnTo>
                    <a:pt x="1971710" y="401382"/>
                  </a:lnTo>
                  <a:lnTo>
                    <a:pt x="1931480" y="422428"/>
                  </a:lnTo>
                  <a:lnTo>
                    <a:pt x="1891548" y="443959"/>
                  </a:lnTo>
                  <a:lnTo>
                    <a:pt x="1851917" y="465971"/>
                  </a:lnTo>
                  <a:lnTo>
                    <a:pt x="1812591" y="488462"/>
                  </a:lnTo>
                  <a:lnTo>
                    <a:pt x="1773574" y="511426"/>
                  </a:lnTo>
                  <a:lnTo>
                    <a:pt x="1734870" y="534861"/>
                  </a:lnTo>
                  <a:lnTo>
                    <a:pt x="1696483" y="558761"/>
                  </a:lnTo>
                  <a:lnTo>
                    <a:pt x="1658418" y="583124"/>
                  </a:lnTo>
                  <a:lnTo>
                    <a:pt x="1620676" y="607945"/>
                  </a:lnTo>
                  <a:lnTo>
                    <a:pt x="1583264" y="633220"/>
                  </a:lnTo>
                  <a:lnTo>
                    <a:pt x="1546184" y="658946"/>
                  </a:lnTo>
                  <a:lnTo>
                    <a:pt x="1509441" y="685118"/>
                  </a:lnTo>
                  <a:lnTo>
                    <a:pt x="1473039" y="711732"/>
                  </a:lnTo>
                  <a:lnTo>
                    <a:pt x="1436981" y="738786"/>
                  </a:lnTo>
                  <a:lnTo>
                    <a:pt x="1401271" y="766274"/>
                  </a:lnTo>
                  <a:lnTo>
                    <a:pt x="1365913" y="794192"/>
                  </a:lnTo>
                  <a:lnTo>
                    <a:pt x="1330912" y="822538"/>
                  </a:lnTo>
                  <a:lnTo>
                    <a:pt x="1296271" y="851306"/>
                  </a:lnTo>
                  <a:lnTo>
                    <a:pt x="1261994" y="880493"/>
                  </a:lnTo>
                  <a:lnTo>
                    <a:pt x="1228085" y="910096"/>
                  </a:lnTo>
                  <a:lnTo>
                    <a:pt x="1194547" y="940109"/>
                  </a:lnTo>
                  <a:lnTo>
                    <a:pt x="1161386" y="970530"/>
                  </a:lnTo>
                  <a:lnTo>
                    <a:pt x="1128604" y="1001354"/>
                  </a:lnTo>
                  <a:lnTo>
                    <a:pt x="1096207" y="1032577"/>
                  </a:lnTo>
                  <a:lnTo>
                    <a:pt x="1064196" y="1064196"/>
                  </a:lnTo>
                  <a:lnTo>
                    <a:pt x="1032577" y="1096207"/>
                  </a:lnTo>
                  <a:lnTo>
                    <a:pt x="1001354" y="1128604"/>
                  </a:lnTo>
                  <a:lnTo>
                    <a:pt x="970530" y="1161386"/>
                  </a:lnTo>
                  <a:lnTo>
                    <a:pt x="940109" y="1194547"/>
                  </a:lnTo>
                  <a:lnTo>
                    <a:pt x="910096" y="1228085"/>
                  </a:lnTo>
                  <a:lnTo>
                    <a:pt x="880493" y="1261994"/>
                  </a:lnTo>
                  <a:lnTo>
                    <a:pt x="851306" y="1296271"/>
                  </a:lnTo>
                  <a:lnTo>
                    <a:pt x="822538" y="1330912"/>
                  </a:lnTo>
                  <a:lnTo>
                    <a:pt x="794192" y="1365913"/>
                  </a:lnTo>
                  <a:lnTo>
                    <a:pt x="766274" y="1401271"/>
                  </a:lnTo>
                  <a:lnTo>
                    <a:pt x="738786" y="1436981"/>
                  </a:lnTo>
                  <a:lnTo>
                    <a:pt x="711732" y="1473039"/>
                  </a:lnTo>
                  <a:lnTo>
                    <a:pt x="685118" y="1509441"/>
                  </a:lnTo>
                  <a:lnTo>
                    <a:pt x="658946" y="1546184"/>
                  </a:lnTo>
                  <a:lnTo>
                    <a:pt x="633220" y="1583264"/>
                  </a:lnTo>
                  <a:lnTo>
                    <a:pt x="607945" y="1620676"/>
                  </a:lnTo>
                  <a:lnTo>
                    <a:pt x="583124" y="1658418"/>
                  </a:lnTo>
                  <a:lnTo>
                    <a:pt x="558761" y="1696483"/>
                  </a:lnTo>
                  <a:lnTo>
                    <a:pt x="534861" y="1734870"/>
                  </a:lnTo>
                  <a:lnTo>
                    <a:pt x="511426" y="1773574"/>
                  </a:lnTo>
                  <a:lnTo>
                    <a:pt x="488462" y="1812591"/>
                  </a:lnTo>
                  <a:lnTo>
                    <a:pt x="465971" y="1851917"/>
                  </a:lnTo>
                  <a:lnTo>
                    <a:pt x="443959" y="1891548"/>
                  </a:lnTo>
                  <a:lnTo>
                    <a:pt x="422428" y="1931480"/>
                  </a:lnTo>
                  <a:lnTo>
                    <a:pt x="401382" y="1971710"/>
                  </a:lnTo>
                  <a:lnTo>
                    <a:pt x="380827" y="2012233"/>
                  </a:lnTo>
                  <a:lnTo>
                    <a:pt x="360764" y="2053046"/>
                  </a:lnTo>
                  <a:lnTo>
                    <a:pt x="341200" y="2094144"/>
                  </a:lnTo>
                  <a:lnTo>
                    <a:pt x="322136" y="2135524"/>
                  </a:lnTo>
                  <a:lnTo>
                    <a:pt x="303578" y="2177182"/>
                  </a:lnTo>
                  <a:lnTo>
                    <a:pt x="285530" y="2219114"/>
                  </a:lnTo>
                  <a:lnTo>
                    <a:pt x="267994" y="2261315"/>
                  </a:lnTo>
                  <a:lnTo>
                    <a:pt x="250975" y="2303783"/>
                  </a:lnTo>
                  <a:lnTo>
                    <a:pt x="234478" y="2346512"/>
                  </a:lnTo>
                  <a:lnTo>
                    <a:pt x="218505" y="2389500"/>
                  </a:lnTo>
                  <a:lnTo>
                    <a:pt x="203061" y="2432741"/>
                  </a:lnTo>
                  <a:lnTo>
                    <a:pt x="188150" y="2476233"/>
                  </a:lnTo>
                  <a:lnTo>
                    <a:pt x="173776" y="2519972"/>
                  </a:lnTo>
                  <a:lnTo>
                    <a:pt x="159942" y="2563953"/>
                  </a:lnTo>
                  <a:lnTo>
                    <a:pt x="146653" y="2608172"/>
                  </a:lnTo>
                  <a:lnTo>
                    <a:pt x="133912" y="2652626"/>
                  </a:lnTo>
                  <a:lnTo>
                    <a:pt x="121724" y="2697310"/>
                  </a:lnTo>
                  <a:lnTo>
                    <a:pt x="110092" y="2742222"/>
                  </a:lnTo>
                  <a:lnTo>
                    <a:pt x="99020" y="2787356"/>
                  </a:lnTo>
                  <a:lnTo>
                    <a:pt x="88512" y="2832709"/>
                  </a:lnTo>
                  <a:lnTo>
                    <a:pt x="78573" y="2878277"/>
                  </a:lnTo>
                  <a:lnTo>
                    <a:pt x="69205" y="2924055"/>
                  </a:lnTo>
                  <a:lnTo>
                    <a:pt x="60413" y="2970042"/>
                  </a:lnTo>
                  <a:lnTo>
                    <a:pt x="52202" y="3016231"/>
                  </a:lnTo>
                  <a:lnTo>
                    <a:pt x="44574" y="3062619"/>
                  </a:lnTo>
                  <a:lnTo>
                    <a:pt x="37533" y="3109203"/>
                  </a:lnTo>
                  <a:lnTo>
                    <a:pt x="31084" y="3155979"/>
                  </a:lnTo>
                  <a:lnTo>
                    <a:pt x="25231" y="3202941"/>
                  </a:lnTo>
                  <a:lnTo>
                    <a:pt x="19978" y="3250088"/>
                  </a:lnTo>
                  <a:lnTo>
                    <a:pt x="15327" y="3297414"/>
                  </a:lnTo>
                  <a:lnTo>
                    <a:pt x="11284" y="3344916"/>
                  </a:lnTo>
                  <a:lnTo>
                    <a:pt x="7852" y="3392589"/>
                  </a:lnTo>
                  <a:lnTo>
                    <a:pt x="5036" y="3440431"/>
                  </a:lnTo>
                  <a:lnTo>
                    <a:pt x="2838" y="3488436"/>
                  </a:lnTo>
                  <a:lnTo>
                    <a:pt x="1264" y="3536601"/>
                  </a:lnTo>
                  <a:lnTo>
                    <a:pt x="316" y="3584923"/>
                  </a:lnTo>
                  <a:lnTo>
                    <a:pt x="0" y="3633397"/>
                  </a:lnTo>
                  <a:lnTo>
                    <a:pt x="316" y="3681870"/>
                  </a:lnTo>
                  <a:lnTo>
                    <a:pt x="1264" y="3730192"/>
                  </a:lnTo>
                  <a:lnTo>
                    <a:pt x="2838" y="3778357"/>
                  </a:lnTo>
                  <a:lnTo>
                    <a:pt x="5036" y="3826363"/>
                  </a:lnTo>
                  <a:lnTo>
                    <a:pt x="7852" y="3874204"/>
                  </a:lnTo>
                  <a:lnTo>
                    <a:pt x="11284" y="3921878"/>
                  </a:lnTo>
                  <a:lnTo>
                    <a:pt x="15327" y="3969380"/>
                  </a:lnTo>
                  <a:lnTo>
                    <a:pt x="19978" y="4016706"/>
                  </a:lnTo>
                  <a:lnTo>
                    <a:pt x="25231" y="4063852"/>
                  </a:lnTo>
                  <a:lnTo>
                    <a:pt x="31084" y="4110815"/>
                  </a:lnTo>
                  <a:lnTo>
                    <a:pt x="37533" y="4157590"/>
                  </a:lnTo>
                  <a:lnTo>
                    <a:pt x="44574" y="4204174"/>
                  </a:lnTo>
                  <a:lnTo>
                    <a:pt x="52202" y="4250563"/>
                  </a:lnTo>
                  <a:lnTo>
                    <a:pt x="60413" y="4296752"/>
                  </a:lnTo>
                  <a:lnTo>
                    <a:pt x="69205" y="4342738"/>
                  </a:lnTo>
                  <a:lnTo>
                    <a:pt x="78573" y="4388517"/>
                  </a:lnTo>
                  <a:lnTo>
                    <a:pt x="88512" y="4434085"/>
                  </a:lnTo>
                  <a:lnTo>
                    <a:pt x="99020" y="4479438"/>
                  </a:lnTo>
                  <a:lnTo>
                    <a:pt x="110092" y="4524572"/>
                  </a:lnTo>
                  <a:lnTo>
                    <a:pt x="121724" y="4569483"/>
                  </a:lnTo>
                  <a:lnTo>
                    <a:pt x="133912" y="4614168"/>
                  </a:lnTo>
                  <a:lnTo>
                    <a:pt x="146653" y="4658622"/>
                  </a:lnTo>
                  <a:lnTo>
                    <a:pt x="159942" y="4702841"/>
                  </a:lnTo>
                  <a:lnTo>
                    <a:pt x="173776" y="4746822"/>
                  </a:lnTo>
                  <a:lnTo>
                    <a:pt x="188150" y="4790560"/>
                  </a:lnTo>
                  <a:lnTo>
                    <a:pt x="203061" y="4834052"/>
                  </a:lnTo>
                  <a:lnTo>
                    <a:pt x="218505" y="4877294"/>
                  </a:lnTo>
                  <a:lnTo>
                    <a:pt x="234478" y="4920281"/>
                  </a:lnTo>
                  <a:lnTo>
                    <a:pt x="250975" y="4963011"/>
                  </a:lnTo>
                  <a:lnTo>
                    <a:pt x="267994" y="5005478"/>
                  </a:lnTo>
                  <a:lnTo>
                    <a:pt x="285530" y="5047680"/>
                  </a:lnTo>
                  <a:lnTo>
                    <a:pt x="303578" y="5089611"/>
                  </a:lnTo>
                  <a:lnTo>
                    <a:pt x="322136" y="5131269"/>
                  </a:lnTo>
                  <a:lnTo>
                    <a:pt x="341200" y="5172649"/>
                  </a:lnTo>
                  <a:lnTo>
                    <a:pt x="360764" y="5213747"/>
                  </a:lnTo>
                  <a:lnTo>
                    <a:pt x="380827" y="5254560"/>
                  </a:lnTo>
                  <a:lnTo>
                    <a:pt x="401382" y="5295083"/>
                  </a:lnTo>
                  <a:lnTo>
                    <a:pt x="422428" y="5335313"/>
                  </a:lnTo>
                  <a:lnTo>
                    <a:pt x="443959" y="5375245"/>
                  </a:lnTo>
                  <a:lnTo>
                    <a:pt x="465971" y="5414877"/>
                  </a:lnTo>
                  <a:lnTo>
                    <a:pt x="488462" y="5454203"/>
                  </a:lnTo>
                  <a:lnTo>
                    <a:pt x="511426" y="5493219"/>
                  </a:lnTo>
                  <a:lnTo>
                    <a:pt x="534861" y="5531923"/>
                  </a:lnTo>
                  <a:lnTo>
                    <a:pt x="558761" y="5570310"/>
                  </a:lnTo>
                  <a:lnTo>
                    <a:pt x="583124" y="5608376"/>
                  </a:lnTo>
                  <a:lnTo>
                    <a:pt x="607945" y="5646117"/>
                  </a:lnTo>
                  <a:lnTo>
                    <a:pt x="633220" y="5683529"/>
                  </a:lnTo>
                  <a:lnTo>
                    <a:pt x="658946" y="5720609"/>
                  </a:lnTo>
                  <a:lnTo>
                    <a:pt x="685118" y="5757352"/>
                  </a:lnTo>
                  <a:lnTo>
                    <a:pt x="711732" y="5793755"/>
                  </a:lnTo>
                  <a:lnTo>
                    <a:pt x="738786" y="5829813"/>
                  </a:lnTo>
                  <a:lnTo>
                    <a:pt x="766274" y="5865523"/>
                  </a:lnTo>
                  <a:lnTo>
                    <a:pt x="794192" y="5900880"/>
                  </a:lnTo>
                  <a:lnTo>
                    <a:pt x="822538" y="5935881"/>
                  </a:lnTo>
                  <a:lnTo>
                    <a:pt x="851306" y="5970523"/>
                  </a:lnTo>
                  <a:lnTo>
                    <a:pt x="880493" y="6004800"/>
                  </a:lnTo>
                  <a:lnTo>
                    <a:pt x="910096" y="6038709"/>
                  </a:lnTo>
                  <a:lnTo>
                    <a:pt x="940109" y="6072246"/>
                  </a:lnTo>
                  <a:lnTo>
                    <a:pt x="970530" y="6105407"/>
                  </a:lnTo>
                  <a:lnTo>
                    <a:pt x="1001354" y="6138189"/>
                  </a:lnTo>
                  <a:lnTo>
                    <a:pt x="1032577" y="6170587"/>
                  </a:lnTo>
                  <a:lnTo>
                    <a:pt x="1064196" y="6202597"/>
                  </a:lnTo>
                  <a:lnTo>
                    <a:pt x="1096207" y="6234216"/>
                  </a:lnTo>
                  <a:lnTo>
                    <a:pt x="1128604" y="6265440"/>
                  </a:lnTo>
                  <a:lnTo>
                    <a:pt x="1161386" y="6296264"/>
                  </a:lnTo>
                  <a:lnTo>
                    <a:pt x="1194547" y="6326684"/>
                  </a:lnTo>
                  <a:lnTo>
                    <a:pt x="1228085" y="6356698"/>
                  </a:lnTo>
                  <a:lnTo>
                    <a:pt x="1261994" y="6386300"/>
                  </a:lnTo>
                  <a:lnTo>
                    <a:pt x="1296271" y="6415488"/>
                  </a:lnTo>
                  <a:lnTo>
                    <a:pt x="1330912" y="6444256"/>
                  </a:lnTo>
                  <a:lnTo>
                    <a:pt x="1365913" y="6472601"/>
                  </a:lnTo>
                  <a:lnTo>
                    <a:pt x="1401271" y="6500520"/>
                  </a:lnTo>
                  <a:lnTo>
                    <a:pt x="1436981" y="6528008"/>
                  </a:lnTo>
                  <a:lnTo>
                    <a:pt x="1473039" y="6555061"/>
                  </a:lnTo>
                  <a:lnTo>
                    <a:pt x="1509441" y="6581676"/>
                  </a:lnTo>
                  <a:lnTo>
                    <a:pt x="1546184" y="6607848"/>
                  </a:lnTo>
                  <a:lnTo>
                    <a:pt x="1583264" y="6633573"/>
                  </a:lnTo>
                  <a:lnTo>
                    <a:pt x="1620676" y="6658848"/>
                  </a:lnTo>
                  <a:lnTo>
                    <a:pt x="1658418" y="6683669"/>
                  </a:lnTo>
                  <a:lnTo>
                    <a:pt x="1696483" y="6708032"/>
                  </a:lnTo>
                  <a:lnTo>
                    <a:pt x="1734870" y="6731933"/>
                  </a:lnTo>
                  <a:lnTo>
                    <a:pt x="1773574" y="6755367"/>
                  </a:lnTo>
                  <a:lnTo>
                    <a:pt x="1812591" y="6778332"/>
                  </a:lnTo>
                  <a:lnTo>
                    <a:pt x="1851917" y="6800822"/>
                  </a:lnTo>
                  <a:lnTo>
                    <a:pt x="1891548" y="6822835"/>
                  </a:lnTo>
                  <a:lnTo>
                    <a:pt x="1931480" y="6844366"/>
                  </a:lnTo>
                  <a:lnTo>
                    <a:pt x="1971710" y="6865411"/>
                  </a:lnTo>
                  <a:lnTo>
                    <a:pt x="2012233" y="6885967"/>
                  </a:lnTo>
                  <a:lnTo>
                    <a:pt x="2053046" y="6906029"/>
                  </a:lnTo>
                  <a:lnTo>
                    <a:pt x="2094144" y="6925594"/>
                  </a:lnTo>
                  <a:lnTo>
                    <a:pt x="2135524" y="6944657"/>
                  </a:lnTo>
                  <a:lnTo>
                    <a:pt x="2177182" y="6963215"/>
                  </a:lnTo>
                  <a:lnTo>
                    <a:pt x="2219114" y="6981264"/>
                  </a:lnTo>
                  <a:lnTo>
                    <a:pt x="2261315" y="6998800"/>
                  </a:lnTo>
                  <a:lnTo>
                    <a:pt x="2303783" y="7015818"/>
                  </a:lnTo>
                  <a:lnTo>
                    <a:pt x="2346512" y="7032316"/>
                  </a:lnTo>
                  <a:lnTo>
                    <a:pt x="2389500" y="7048288"/>
                  </a:lnTo>
                  <a:lnTo>
                    <a:pt x="2432741" y="7063732"/>
                  </a:lnTo>
                  <a:lnTo>
                    <a:pt x="2476233" y="7078643"/>
                  </a:lnTo>
                  <a:lnTo>
                    <a:pt x="2519972" y="7093018"/>
                  </a:lnTo>
                  <a:lnTo>
                    <a:pt x="2563953" y="7106851"/>
                  </a:lnTo>
                  <a:lnTo>
                    <a:pt x="2608172" y="7120141"/>
                  </a:lnTo>
                  <a:lnTo>
                    <a:pt x="2652626" y="7132881"/>
                  </a:lnTo>
                  <a:lnTo>
                    <a:pt x="2697310" y="7145070"/>
                  </a:lnTo>
                  <a:lnTo>
                    <a:pt x="2742222" y="7156702"/>
                  </a:lnTo>
                  <a:lnTo>
                    <a:pt x="2787356" y="7167774"/>
                  </a:lnTo>
                  <a:lnTo>
                    <a:pt x="2832709" y="7178281"/>
                  </a:lnTo>
                  <a:lnTo>
                    <a:pt x="2878277" y="7188221"/>
                  </a:lnTo>
                  <a:lnTo>
                    <a:pt x="2924055" y="7197588"/>
                  </a:lnTo>
                  <a:lnTo>
                    <a:pt x="2970042" y="7206380"/>
                  </a:lnTo>
                  <a:lnTo>
                    <a:pt x="3016231" y="7214592"/>
                  </a:lnTo>
                  <a:lnTo>
                    <a:pt x="3062619" y="7222220"/>
                  </a:lnTo>
                  <a:lnTo>
                    <a:pt x="3109203" y="7229260"/>
                  </a:lnTo>
                  <a:lnTo>
                    <a:pt x="3155979" y="7235709"/>
                  </a:lnTo>
                  <a:lnTo>
                    <a:pt x="3202941" y="7241562"/>
                  </a:lnTo>
                  <a:lnTo>
                    <a:pt x="3250088" y="7246816"/>
                  </a:lnTo>
                  <a:lnTo>
                    <a:pt x="3297414" y="7251466"/>
                  </a:lnTo>
                  <a:lnTo>
                    <a:pt x="3344916" y="7255509"/>
                  </a:lnTo>
                  <a:lnTo>
                    <a:pt x="3392589" y="7258941"/>
                  </a:lnTo>
                  <a:lnTo>
                    <a:pt x="3440431" y="7261758"/>
                  </a:lnTo>
                  <a:lnTo>
                    <a:pt x="3488436" y="7263955"/>
                  </a:lnTo>
                  <a:lnTo>
                    <a:pt x="3536601" y="7265530"/>
                  </a:lnTo>
                  <a:lnTo>
                    <a:pt x="3584923" y="7266477"/>
                  </a:lnTo>
                  <a:lnTo>
                    <a:pt x="3633397" y="7266794"/>
                  </a:lnTo>
                  <a:close/>
                </a:path>
              </a:pathLst>
            </a:custGeom>
            <a:noFill/>
            <a:ln w="136100" cap="flat" cmpd="sng">
              <a:solidFill>
                <a:srgbClr val="0E4D4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78" name="Google Shape;778;p48"/>
            <p:cNvSpPr/>
            <p:nvPr/>
          </p:nvSpPr>
          <p:spPr>
            <a:xfrm>
              <a:off x="13224728" y="4188354"/>
              <a:ext cx="167640" cy="1225550"/>
            </a:xfrm>
            <a:custGeom>
              <a:avLst/>
              <a:gdLst/>
              <a:ahLst/>
              <a:cxnLst/>
              <a:rect l="l" t="t" r="r" b="b"/>
              <a:pathLst>
                <a:path w="167640" h="1225550" extrusionOk="0">
                  <a:moveTo>
                    <a:pt x="0" y="1225093"/>
                  </a:moveTo>
                  <a:lnTo>
                    <a:pt x="167534" y="1225093"/>
                  </a:lnTo>
                  <a:lnTo>
                    <a:pt x="167534" y="0"/>
                  </a:lnTo>
                  <a:lnTo>
                    <a:pt x="0" y="0"/>
                  </a:lnTo>
                  <a:lnTo>
                    <a:pt x="0" y="1225093"/>
                  </a:lnTo>
                  <a:close/>
                </a:path>
              </a:pathLst>
            </a:custGeom>
            <a:solidFill>
              <a:srgbClr val="0E4D4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79" name="Google Shape;779;p48"/>
            <p:cNvSpPr/>
            <p:nvPr/>
          </p:nvSpPr>
          <p:spPr>
            <a:xfrm>
              <a:off x="10499041" y="6313698"/>
              <a:ext cx="2809875" cy="1683385"/>
            </a:xfrm>
            <a:custGeom>
              <a:avLst/>
              <a:gdLst/>
              <a:ahLst/>
              <a:cxnLst/>
              <a:rect l="l" t="t" r="r" b="b"/>
              <a:pathLst>
                <a:path w="2809875" h="1683384" extrusionOk="0">
                  <a:moveTo>
                    <a:pt x="2809453" y="0"/>
                  </a:moveTo>
                  <a:lnTo>
                    <a:pt x="0" y="1683215"/>
                  </a:lnTo>
                </a:path>
              </a:pathLst>
            </a:custGeom>
            <a:noFill/>
            <a:ln w="167525" cap="flat" cmpd="sng">
              <a:solidFill>
                <a:srgbClr val="0E4D4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80" name="Google Shape;780;p48"/>
            <p:cNvSpPr/>
            <p:nvPr/>
          </p:nvSpPr>
          <p:spPr>
            <a:xfrm>
              <a:off x="13308491" y="6313697"/>
              <a:ext cx="2809875" cy="1683385"/>
            </a:xfrm>
            <a:custGeom>
              <a:avLst/>
              <a:gdLst/>
              <a:ahLst/>
              <a:cxnLst/>
              <a:rect l="l" t="t" r="r" b="b"/>
              <a:pathLst>
                <a:path w="2809875" h="1683384" extrusionOk="0">
                  <a:moveTo>
                    <a:pt x="2809453" y="1683215"/>
                  </a:moveTo>
                  <a:lnTo>
                    <a:pt x="0" y="0"/>
                  </a:lnTo>
                </a:path>
              </a:pathLst>
            </a:custGeom>
            <a:noFill/>
            <a:ln w="167525" cap="flat" cmpd="sng">
              <a:solidFill>
                <a:srgbClr val="0E4D4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81" name="Google Shape;781;p48"/>
            <p:cNvSpPr/>
            <p:nvPr/>
          </p:nvSpPr>
          <p:spPr>
            <a:xfrm>
              <a:off x="11803954" y="1597688"/>
              <a:ext cx="3009265" cy="3009265"/>
            </a:xfrm>
            <a:custGeom>
              <a:avLst/>
              <a:gdLst/>
              <a:ahLst/>
              <a:cxnLst/>
              <a:rect l="l" t="t" r="r" b="b"/>
              <a:pathLst>
                <a:path w="3009265" h="3009265" extrusionOk="0">
                  <a:moveTo>
                    <a:pt x="1504540" y="0"/>
                  </a:moveTo>
                  <a:lnTo>
                    <a:pt x="1455847" y="773"/>
                  </a:lnTo>
                  <a:lnTo>
                    <a:pt x="1407540" y="3076"/>
                  </a:lnTo>
                  <a:lnTo>
                    <a:pt x="1359642" y="6887"/>
                  </a:lnTo>
                  <a:lnTo>
                    <a:pt x="1312178" y="12182"/>
                  </a:lnTo>
                  <a:lnTo>
                    <a:pt x="1265170" y="18937"/>
                  </a:lnTo>
                  <a:lnTo>
                    <a:pt x="1218641" y="27129"/>
                  </a:lnTo>
                  <a:lnTo>
                    <a:pt x="1172616" y="36735"/>
                  </a:lnTo>
                  <a:lnTo>
                    <a:pt x="1127117" y="47731"/>
                  </a:lnTo>
                  <a:lnTo>
                    <a:pt x="1082168" y="60095"/>
                  </a:lnTo>
                  <a:lnTo>
                    <a:pt x="1037792" y="73802"/>
                  </a:lnTo>
                  <a:lnTo>
                    <a:pt x="994012" y="88830"/>
                  </a:lnTo>
                  <a:lnTo>
                    <a:pt x="950853" y="105154"/>
                  </a:lnTo>
                  <a:lnTo>
                    <a:pt x="908336" y="122752"/>
                  </a:lnTo>
                  <a:lnTo>
                    <a:pt x="866486" y="141601"/>
                  </a:lnTo>
                  <a:lnTo>
                    <a:pt x="825326" y="161677"/>
                  </a:lnTo>
                  <a:lnTo>
                    <a:pt x="784879" y="182956"/>
                  </a:lnTo>
                  <a:lnTo>
                    <a:pt x="745168" y="205415"/>
                  </a:lnTo>
                  <a:lnTo>
                    <a:pt x="706218" y="229031"/>
                  </a:lnTo>
                  <a:lnTo>
                    <a:pt x="668050" y="253781"/>
                  </a:lnTo>
                  <a:lnTo>
                    <a:pt x="630690" y="279641"/>
                  </a:lnTo>
                  <a:lnTo>
                    <a:pt x="594159" y="306588"/>
                  </a:lnTo>
                  <a:lnTo>
                    <a:pt x="558482" y="334598"/>
                  </a:lnTo>
                  <a:lnTo>
                    <a:pt x="523681" y="363649"/>
                  </a:lnTo>
                  <a:lnTo>
                    <a:pt x="489780" y="393716"/>
                  </a:lnTo>
                  <a:lnTo>
                    <a:pt x="456803" y="424776"/>
                  </a:lnTo>
                  <a:lnTo>
                    <a:pt x="424773" y="456807"/>
                  </a:lnTo>
                  <a:lnTo>
                    <a:pt x="393712" y="489785"/>
                  </a:lnTo>
                  <a:lnTo>
                    <a:pt x="363645" y="523685"/>
                  </a:lnTo>
                  <a:lnTo>
                    <a:pt x="334595" y="558486"/>
                  </a:lnTo>
                  <a:lnTo>
                    <a:pt x="306585" y="594164"/>
                  </a:lnTo>
                  <a:lnTo>
                    <a:pt x="279638" y="630694"/>
                  </a:lnTo>
                  <a:lnTo>
                    <a:pt x="253778" y="668055"/>
                  </a:lnTo>
                  <a:lnTo>
                    <a:pt x="229029" y="706222"/>
                  </a:lnTo>
                  <a:lnTo>
                    <a:pt x="205413" y="745173"/>
                  </a:lnTo>
                  <a:lnTo>
                    <a:pt x="182954" y="784883"/>
                  </a:lnTo>
                  <a:lnTo>
                    <a:pt x="161675" y="825330"/>
                  </a:lnTo>
                  <a:lnTo>
                    <a:pt x="141599" y="866490"/>
                  </a:lnTo>
                  <a:lnTo>
                    <a:pt x="122751" y="908340"/>
                  </a:lnTo>
                  <a:lnTo>
                    <a:pt x="105153" y="950857"/>
                  </a:lnTo>
                  <a:lnTo>
                    <a:pt x="88828" y="994017"/>
                  </a:lnTo>
                  <a:lnTo>
                    <a:pt x="73801" y="1037796"/>
                  </a:lnTo>
                  <a:lnTo>
                    <a:pt x="60094" y="1082172"/>
                  </a:lnTo>
                  <a:lnTo>
                    <a:pt x="47731" y="1127121"/>
                  </a:lnTo>
                  <a:lnTo>
                    <a:pt x="36734" y="1172619"/>
                  </a:lnTo>
                  <a:lnTo>
                    <a:pt x="27129" y="1218644"/>
                  </a:lnTo>
                  <a:lnTo>
                    <a:pt x="18936" y="1265172"/>
                  </a:lnTo>
                  <a:lnTo>
                    <a:pt x="12181" y="1312180"/>
                  </a:lnTo>
                  <a:lnTo>
                    <a:pt x="6887" y="1359644"/>
                  </a:lnTo>
                  <a:lnTo>
                    <a:pt x="3076" y="1407541"/>
                  </a:lnTo>
                  <a:lnTo>
                    <a:pt x="773" y="1455847"/>
                  </a:lnTo>
                  <a:lnTo>
                    <a:pt x="0" y="1504540"/>
                  </a:lnTo>
                  <a:lnTo>
                    <a:pt x="773" y="1553233"/>
                  </a:lnTo>
                  <a:lnTo>
                    <a:pt x="3076" y="1601541"/>
                  </a:lnTo>
                  <a:lnTo>
                    <a:pt x="6887" y="1649438"/>
                  </a:lnTo>
                  <a:lnTo>
                    <a:pt x="12181" y="1696902"/>
                  </a:lnTo>
                  <a:lnTo>
                    <a:pt x="18936" y="1743911"/>
                  </a:lnTo>
                  <a:lnTo>
                    <a:pt x="27129" y="1790439"/>
                  </a:lnTo>
                  <a:lnTo>
                    <a:pt x="36734" y="1836465"/>
                  </a:lnTo>
                  <a:lnTo>
                    <a:pt x="47731" y="1881964"/>
                  </a:lnTo>
                  <a:lnTo>
                    <a:pt x="60094" y="1926913"/>
                  </a:lnTo>
                  <a:lnTo>
                    <a:pt x="73801" y="1971289"/>
                  </a:lnTo>
                  <a:lnTo>
                    <a:pt x="88828" y="2015069"/>
                  </a:lnTo>
                  <a:lnTo>
                    <a:pt x="105153" y="2058229"/>
                  </a:lnTo>
                  <a:lnTo>
                    <a:pt x="122751" y="2100746"/>
                  </a:lnTo>
                  <a:lnTo>
                    <a:pt x="141599" y="2142596"/>
                  </a:lnTo>
                  <a:lnTo>
                    <a:pt x="161675" y="2183757"/>
                  </a:lnTo>
                  <a:lnTo>
                    <a:pt x="182954" y="2224204"/>
                  </a:lnTo>
                  <a:lnTo>
                    <a:pt x="205413" y="2263915"/>
                  </a:lnTo>
                  <a:lnTo>
                    <a:pt x="229029" y="2302865"/>
                  </a:lnTo>
                  <a:lnTo>
                    <a:pt x="253778" y="2341033"/>
                  </a:lnTo>
                  <a:lnTo>
                    <a:pt x="279638" y="2378394"/>
                  </a:lnTo>
                  <a:lnTo>
                    <a:pt x="306585" y="2414925"/>
                  </a:lnTo>
                  <a:lnTo>
                    <a:pt x="334595" y="2450603"/>
                  </a:lnTo>
                  <a:lnTo>
                    <a:pt x="363645" y="2485404"/>
                  </a:lnTo>
                  <a:lnTo>
                    <a:pt x="393712" y="2519305"/>
                  </a:lnTo>
                  <a:lnTo>
                    <a:pt x="424773" y="2552282"/>
                  </a:lnTo>
                  <a:lnTo>
                    <a:pt x="456803" y="2584313"/>
                  </a:lnTo>
                  <a:lnTo>
                    <a:pt x="489780" y="2615374"/>
                  </a:lnTo>
                  <a:lnTo>
                    <a:pt x="523681" y="2645441"/>
                  </a:lnTo>
                  <a:lnTo>
                    <a:pt x="558482" y="2674492"/>
                  </a:lnTo>
                  <a:lnTo>
                    <a:pt x="594159" y="2702502"/>
                  </a:lnTo>
                  <a:lnTo>
                    <a:pt x="630690" y="2729449"/>
                  </a:lnTo>
                  <a:lnTo>
                    <a:pt x="668050" y="2755309"/>
                  </a:lnTo>
                  <a:lnTo>
                    <a:pt x="706218" y="2780059"/>
                  </a:lnTo>
                  <a:lnTo>
                    <a:pt x="745168" y="2803675"/>
                  </a:lnTo>
                  <a:lnTo>
                    <a:pt x="784879" y="2826135"/>
                  </a:lnTo>
                  <a:lnTo>
                    <a:pt x="825326" y="2847414"/>
                  </a:lnTo>
                  <a:lnTo>
                    <a:pt x="866486" y="2867489"/>
                  </a:lnTo>
                  <a:lnTo>
                    <a:pt x="908336" y="2886338"/>
                  </a:lnTo>
                  <a:lnTo>
                    <a:pt x="950853" y="2903936"/>
                  </a:lnTo>
                  <a:lnTo>
                    <a:pt x="994012" y="2920261"/>
                  </a:lnTo>
                  <a:lnTo>
                    <a:pt x="1037792" y="2935289"/>
                  </a:lnTo>
                  <a:lnTo>
                    <a:pt x="1082168" y="2948996"/>
                  </a:lnTo>
                  <a:lnTo>
                    <a:pt x="1127117" y="2961359"/>
                  </a:lnTo>
                  <a:lnTo>
                    <a:pt x="1172616" y="2972356"/>
                  </a:lnTo>
                  <a:lnTo>
                    <a:pt x="1218641" y="2981962"/>
                  </a:lnTo>
                  <a:lnTo>
                    <a:pt x="1265170" y="2990154"/>
                  </a:lnTo>
                  <a:lnTo>
                    <a:pt x="1312178" y="2996909"/>
                  </a:lnTo>
                  <a:lnTo>
                    <a:pt x="1359642" y="3002204"/>
                  </a:lnTo>
                  <a:lnTo>
                    <a:pt x="1407540" y="3006014"/>
                  </a:lnTo>
                  <a:lnTo>
                    <a:pt x="1455847" y="3008318"/>
                  </a:lnTo>
                  <a:lnTo>
                    <a:pt x="1504540" y="3009091"/>
                  </a:lnTo>
                  <a:lnTo>
                    <a:pt x="1553233" y="3008318"/>
                  </a:lnTo>
                  <a:lnTo>
                    <a:pt x="1601540" y="3006014"/>
                  </a:lnTo>
                  <a:lnTo>
                    <a:pt x="1649438" y="3002204"/>
                  </a:lnTo>
                  <a:lnTo>
                    <a:pt x="1696902" y="2996909"/>
                  </a:lnTo>
                  <a:lnTo>
                    <a:pt x="1743910" y="2990154"/>
                  </a:lnTo>
                  <a:lnTo>
                    <a:pt x="1790439" y="2981962"/>
                  </a:lnTo>
                  <a:lnTo>
                    <a:pt x="1836464" y="2972356"/>
                  </a:lnTo>
                  <a:lnTo>
                    <a:pt x="1881963" y="2961359"/>
                  </a:lnTo>
                  <a:lnTo>
                    <a:pt x="1926912" y="2948996"/>
                  </a:lnTo>
                  <a:lnTo>
                    <a:pt x="1971288" y="2935289"/>
                  </a:lnTo>
                  <a:lnTo>
                    <a:pt x="2015068" y="2920261"/>
                  </a:lnTo>
                  <a:lnTo>
                    <a:pt x="2058227" y="2903936"/>
                  </a:lnTo>
                  <a:lnTo>
                    <a:pt x="2100744" y="2886338"/>
                  </a:lnTo>
                  <a:lnTo>
                    <a:pt x="2142594" y="2867489"/>
                  </a:lnTo>
                  <a:lnTo>
                    <a:pt x="2183754" y="2847414"/>
                  </a:lnTo>
                  <a:lnTo>
                    <a:pt x="2224201" y="2826135"/>
                  </a:lnTo>
                  <a:lnTo>
                    <a:pt x="2263912" y="2803675"/>
                  </a:lnTo>
                  <a:lnTo>
                    <a:pt x="2302862" y="2780059"/>
                  </a:lnTo>
                  <a:lnTo>
                    <a:pt x="2341030" y="2755309"/>
                  </a:lnTo>
                  <a:lnTo>
                    <a:pt x="2378390" y="2729449"/>
                  </a:lnTo>
                  <a:lnTo>
                    <a:pt x="2414921" y="2702502"/>
                  </a:lnTo>
                  <a:lnTo>
                    <a:pt x="2450598" y="2674492"/>
                  </a:lnTo>
                  <a:lnTo>
                    <a:pt x="2485399" y="2645441"/>
                  </a:lnTo>
                  <a:lnTo>
                    <a:pt x="2519300" y="2615374"/>
                  </a:lnTo>
                  <a:lnTo>
                    <a:pt x="2552277" y="2584313"/>
                  </a:lnTo>
                  <a:lnTo>
                    <a:pt x="2584308" y="2552282"/>
                  </a:lnTo>
                  <a:lnTo>
                    <a:pt x="2615368" y="2519305"/>
                  </a:lnTo>
                  <a:lnTo>
                    <a:pt x="2645435" y="2485404"/>
                  </a:lnTo>
                  <a:lnTo>
                    <a:pt x="2674485" y="2450603"/>
                  </a:lnTo>
                  <a:lnTo>
                    <a:pt x="2702495" y="2414925"/>
                  </a:lnTo>
                  <a:lnTo>
                    <a:pt x="2729442" y="2378394"/>
                  </a:lnTo>
                  <a:lnTo>
                    <a:pt x="2755302" y="2341033"/>
                  </a:lnTo>
                  <a:lnTo>
                    <a:pt x="2780051" y="2302865"/>
                  </a:lnTo>
                  <a:lnTo>
                    <a:pt x="2803667" y="2263915"/>
                  </a:lnTo>
                  <a:lnTo>
                    <a:pt x="2826127" y="2224204"/>
                  </a:lnTo>
                  <a:lnTo>
                    <a:pt x="2847406" y="2183757"/>
                  </a:lnTo>
                  <a:lnTo>
                    <a:pt x="2867481" y="2142596"/>
                  </a:lnTo>
                  <a:lnTo>
                    <a:pt x="2886329" y="2100746"/>
                  </a:lnTo>
                  <a:lnTo>
                    <a:pt x="2903927" y="2058229"/>
                  </a:lnTo>
                  <a:lnTo>
                    <a:pt x="2920252" y="2015069"/>
                  </a:lnTo>
                  <a:lnTo>
                    <a:pt x="2935279" y="1971289"/>
                  </a:lnTo>
                  <a:lnTo>
                    <a:pt x="2948986" y="1926913"/>
                  </a:lnTo>
                  <a:lnTo>
                    <a:pt x="2961349" y="1881964"/>
                  </a:lnTo>
                  <a:lnTo>
                    <a:pt x="2972346" y="1836465"/>
                  </a:lnTo>
                  <a:lnTo>
                    <a:pt x="2981952" y="1790439"/>
                  </a:lnTo>
                  <a:lnTo>
                    <a:pt x="2990144" y="1743911"/>
                  </a:lnTo>
                  <a:lnTo>
                    <a:pt x="2996899" y="1696902"/>
                  </a:lnTo>
                  <a:lnTo>
                    <a:pt x="3002193" y="1649438"/>
                  </a:lnTo>
                  <a:lnTo>
                    <a:pt x="3006004" y="1601541"/>
                  </a:lnTo>
                  <a:lnTo>
                    <a:pt x="3008308" y="1553233"/>
                  </a:lnTo>
                  <a:lnTo>
                    <a:pt x="3009081" y="1504540"/>
                  </a:lnTo>
                  <a:lnTo>
                    <a:pt x="3008308" y="1455847"/>
                  </a:lnTo>
                  <a:lnTo>
                    <a:pt x="3006004" y="1407541"/>
                  </a:lnTo>
                  <a:lnTo>
                    <a:pt x="3002193" y="1359644"/>
                  </a:lnTo>
                  <a:lnTo>
                    <a:pt x="2996899" y="1312180"/>
                  </a:lnTo>
                  <a:lnTo>
                    <a:pt x="2990144" y="1265172"/>
                  </a:lnTo>
                  <a:lnTo>
                    <a:pt x="2981952" y="1218644"/>
                  </a:lnTo>
                  <a:lnTo>
                    <a:pt x="2972346" y="1172619"/>
                  </a:lnTo>
                  <a:lnTo>
                    <a:pt x="2961349" y="1127121"/>
                  </a:lnTo>
                  <a:lnTo>
                    <a:pt x="2948986" y="1082172"/>
                  </a:lnTo>
                  <a:lnTo>
                    <a:pt x="2935279" y="1037796"/>
                  </a:lnTo>
                  <a:lnTo>
                    <a:pt x="2920252" y="994017"/>
                  </a:lnTo>
                  <a:lnTo>
                    <a:pt x="2903927" y="950857"/>
                  </a:lnTo>
                  <a:lnTo>
                    <a:pt x="2886329" y="908340"/>
                  </a:lnTo>
                  <a:lnTo>
                    <a:pt x="2867481" y="866490"/>
                  </a:lnTo>
                  <a:lnTo>
                    <a:pt x="2847406" y="825330"/>
                  </a:lnTo>
                  <a:lnTo>
                    <a:pt x="2826127" y="784883"/>
                  </a:lnTo>
                  <a:lnTo>
                    <a:pt x="2803667" y="745173"/>
                  </a:lnTo>
                  <a:lnTo>
                    <a:pt x="2780051" y="706222"/>
                  </a:lnTo>
                  <a:lnTo>
                    <a:pt x="2755302" y="668055"/>
                  </a:lnTo>
                  <a:lnTo>
                    <a:pt x="2729442" y="630694"/>
                  </a:lnTo>
                  <a:lnTo>
                    <a:pt x="2702495" y="594164"/>
                  </a:lnTo>
                  <a:lnTo>
                    <a:pt x="2674485" y="558486"/>
                  </a:lnTo>
                  <a:lnTo>
                    <a:pt x="2645435" y="523685"/>
                  </a:lnTo>
                  <a:lnTo>
                    <a:pt x="2615368" y="489785"/>
                  </a:lnTo>
                  <a:lnTo>
                    <a:pt x="2584308" y="456807"/>
                  </a:lnTo>
                  <a:lnTo>
                    <a:pt x="2552277" y="424776"/>
                  </a:lnTo>
                  <a:lnTo>
                    <a:pt x="2519300" y="393716"/>
                  </a:lnTo>
                  <a:lnTo>
                    <a:pt x="2485399" y="363649"/>
                  </a:lnTo>
                  <a:lnTo>
                    <a:pt x="2450598" y="334598"/>
                  </a:lnTo>
                  <a:lnTo>
                    <a:pt x="2414921" y="306588"/>
                  </a:lnTo>
                  <a:lnTo>
                    <a:pt x="2378390" y="279641"/>
                  </a:lnTo>
                  <a:lnTo>
                    <a:pt x="2341030" y="253781"/>
                  </a:lnTo>
                  <a:lnTo>
                    <a:pt x="2302862" y="229031"/>
                  </a:lnTo>
                  <a:lnTo>
                    <a:pt x="2263912" y="205415"/>
                  </a:lnTo>
                  <a:lnTo>
                    <a:pt x="2224201" y="182956"/>
                  </a:lnTo>
                  <a:lnTo>
                    <a:pt x="2183754" y="161677"/>
                  </a:lnTo>
                  <a:lnTo>
                    <a:pt x="2142594" y="141601"/>
                  </a:lnTo>
                  <a:lnTo>
                    <a:pt x="2100744" y="122752"/>
                  </a:lnTo>
                  <a:lnTo>
                    <a:pt x="2058227" y="105154"/>
                  </a:lnTo>
                  <a:lnTo>
                    <a:pt x="2015068" y="88830"/>
                  </a:lnTo>
                  <a:lnTo>
                    <a:pt x="1971288" y="73802"/>
                  </a:lnTo>
                  <a:lnTo>
                    <a:pt x="1926912" y="60095"/>
                  </a:lnTo>
                  <a:lnTo>
                    <a:pt x="1881963" y="47731"/>
                  </a:lnTo>
                  <a:lnTo>
                    <a:pt x="1836464" y="36735"/>
                  </a:lnTo>
                  <a:lnTo>
                    <a:pt x="1790439" y="27129"/>
                  </a:lnTo>
                  <a:lnTo>
                    <a:pt x="1743910" y="18937"/>
                  </a:lnTo>
                  <a:lnTo>
                    <a:pt x="1696902" y="12182"/>
                  </a:lnTo>
                  <a:lnTo>
                    <a:pt x="1649438" y="6887"/>
                  </a:lnTo>
                  <a:lnTo>
                    <a:pt x="1601540" y="3076"/>
                  </a:lnTo>
                  <a:lnTo>
                    <a:pt x="1553233" y="773"/>
                  </a:lnTo>
                  <a:lnTo>
                    <a:pt x="1504540" y="0"/>
                  </a:lnTo>
                  <a:close/>
                </a:path>
              </a:pathLst>
            </a:custGeom>
            <a:solidFill>
              <a:srgbClr val="0E4D4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82" name="Google Shape;782;p48"/>
            <p:cNvSpPr/>
            <p:nvPr/>
          </p:nvSpPr>
          <p:spPr>
            <a:xfrm>
              <a:off x="11915637" y="4920844"/>
              <a:ext cx="2785745" cy="2785745"/>
            </a:xfrm>
            <a:custGeom>
              <a:avLst/>
              <a:gdLst/>
              <a:ahLst/>
              <a:cxnLst/>
              <a:rect l="l" t="t" r="r" b="b"/>
              <a:pathLst>
                <a:path w="2785744" h="2785745" extrusionOk="0">
                  <a:moveTo>
                    <a:pt x="1392858" y="0"/>
                  </a:moveTo>
                  <a:lnTo>
                    <a:pt x="1344973" y="807"/>
                  </a:lnTo>
                  <a:lnTo>
                    <a:pt x="1297494" y="3213"/>
                  </a:lnTo>
                  <a:lnTo>
                    <a:pt x="1250446" y="7191"/>
                  </a:lnTo>
                  <a:lnTo>
                    <a:pt x="1203855" y="12714"/>
                  </a:lnTo>
                  <a:lnTo>
                    <a:pt x="1157747" y="19759"/>
                  </a:lnTo>
                  <a:lnTo>
                    <a:pt x="1112148" y="28297"/>
                  </a:lnTo>
                  <a:lnTo>
                    <a:pt x="1067084" y="38304"/>
                  </a:lnTo>
                  <a:lnTo>
                    <a:pt x="1022581" y="49753"/>
                  </a:lnTo>
                  <a:lnTo>
                    <a:pt x="978664" y="62619"/>
                  </a:lnTo>
                  <a:lnTo>
                    <a:pt x="935360" y="76875"/>
                  </a:lnTo>
                  <a:lnTo>
                    <a:pt x="892695" y="92496"/>
                  </a:lnTo>
                  <a:lnTo>
                    <a:pt x="850694" y="109456"/>
                  </a:lnTo>
                  <a:lnTo>
                    <a:pt x="809384" y="127728"/>
                  </a:lnTo>
                  <a:lnTo>
                    <a:pt x="768790" y="147288"/>
                  </a:lnTo>
                  <a:lnTo>
                    <a:pt x="728939" y="168108"/>
                  </a:lnTo>
                  <a:lnTo>
                    <a:pt x="689856" y="190163"/>
                  </a:lnTo>
                  <a:lnTo>
                    <a:pt x="651566" y="213428"/>
                  </a:lnTo>
                  <a:lnTo>
                    <a:pt x="614097" y="237875"/>
                  </a:lnTo>
                  <a:lnTo>
                    <a:pt x="577475" y="263480"/>
                  </a:lnTo>
                  <a:lnTo>
                    <a:pt x="541724" y="290216"/>
                  </a:lnTo>
                  <a:lnTo>
                    <a:pt x="506871" y="318057"/>
                  </a:lnTo>
                  <a:lnTo>
                    <a:pt x="472941" y="346978"/>
                  </a:lnTo>
                  <a:lnTo>
                    <a:pt x="439962" y="376952"/>
                  </a:lnTo>
                  <a:lnTo>
                    <a:pt x="407958" y="407954"/>
                  </a:lnTo>
                  <a:lnTo>
                    <a:pt x="376956" y="439958"/>
                  </a:lnTo>
                  <a:lnTo>
                    <a:pt x="346982" y="472937"/>
                  </a:lnTo>
                  <a:lnTo>
                    <a:pt x="318061" y="506866"/>
                  </a:lnTo>
                  <a:lnTo>
                    <a:pt x="290219" y="541719"/>
                  </a:lnTo>
                  <a:lnTo>
                    <a:pt x="263483" y="577470"/>
                  </a:lnTo>
                  <a:lnTo>
                    <a:pt x="237878" y="614093"/>
                  </a:lnTo>
                  <a:lnTo>
                    <a:pt x="213430" y="651562"/>
                  </a:lnTo>
                  <a:lnTo>
                    <a:pt x="190166" y="689851"/>
                  </a:lnTo>
                  <a:lnTo>
                    <a:pt x="168110" y="728934"/>
                  </a:lnTo>
                  <a:lnTo>
                    <a:pt x="147289" y="768786"/>
                  </a:lnTo>
                  <a:lnTo>
                    <a:pt x="127730" y="809380"/>
                  </a:lnTo>
                  <a:lnTo>
                    <a:pt x="109457" y="850690"/>
                  </a:lnTo>
                  <a:lnTo>
                    <a:pt x="92497" y="892691"/>
                  </a:lnTo>
                  <a:lnTo>
                    <a:pt x="76876" y="935356"/>
                  </a:lnTo>
                  <a:lnTo>
                    <a:pt x="62620" y="978660"/>
                  </a:lnTo>
                  <a:lnTo>
                    <a:pt x="49754" y="1022577"/>
                  </a:lnTo>
                  <a:lnTo>
                    <a:pt x="38304" y="1067081"/>
                  </a:lnTo>
                  <a:lnTo>
                    <a:pt x="28297" y="1112145"/>
                  </a:lnTo>
                  <a:lnTo>
                    <a:pt x="19759" y="1157745"/>
                  </a:lnTo>
                  <a:lnTo>
                    <a:pt x="12715" y="1203853"/>
                  </a:lnTo>
                  <a:lnTo>
                    <a:pt x="7191" y="1250444"/>
                  </a:lnTo>
                  <a:lnTo>
                    <a:pt x="3213" y="1297493"/>
                  </a:lnTo>
                  <a:lnTo>
                    <a:pt x="807" y="1344973"/>
                  </a:lnTo>
                  <a:lnTo>
                    <a:pt x="0" y="1392858"/>
                  </a:lnTo>
                  <a:lnTo>
                    <a:pt x="807" y="1440742"/>
                  </a:lnTo>
                  <a:lnTo>
                    <a:pt x="3213" y="1488221"/>
                  </a:lnTo>
                  <a:lnTo>
                    <a:pt x="7191" y="1535269"/>
                  </a:lnTo>
                  <a:lnTo>
                    <a:pt x="12715" y="1581860"/>
                  </a:lnTo>
                  <a:lnTo>
                    <a:pt x="19759" y="1627968"/>
                  </a:lnTo>
                  <a:lnTo>
                    <a:pt x="28297" y="1673567"/>
                  </a:lnTo>
                  <a:lnTo>
                    <a:pt x="38304" y="1718632"/>
                  </a:lnTo>
                  <a:lnTo>
                    <a:pt x="49754" y="1763135"/>
                  </a:lnTo>
                  <a:lnTo>
                    <a:pt x="62620" y="1807052"/>
                  </a:lnTo>
                  <a:lnTo>
                    <a:pt x="76876" y="1850356"/>
                  </a:lnTo>
                  <a:lnTo>
                    <a:pt x="92497" y="1893021"/>
                  </a:lnTo>
                  <a:lnTo>
                    <a:pt x="109457" y="1935022"/>
                  </a:lnTo>
                  <a:lnTo>
                    <a:pt x="127730" y="1976333"/>
                  </a:lnTo>
                  <a:lnTo>
                    <a:pt x="147289" y="2016927"/>
                  </a:lnTo>
                  <a:lnTo>
                    <a:pt x="168110" y="2056779"/>
                  </a:lnTo>
                  <a:lnTo>
                    <a:pt x="190166" y="2095862"/>
                  </a:lnTo>
                  <a:lnTo>
                    <a:pt x="213430" y="2134152"/>
                  </a:lnTo>
                  <a:lnTo>
                    <a:pt x="237878" y="2171621"/>
                  </a:lnTo>
                  <a:lnTo>
                    <a:pt x="263483" y="2208244"/>
                  </a:lnTo>
                  <a:lnTo>
                    <a:pt x="290219" y="2243996"/>
                  </a:lnTo>
                  <a:lnTo>
                    <a:pt x="318061" y="2278849"/>
                  </a:lnTo>
                  <a:lnTo>
                    <a:pt x="346982" y="2312778"/>
                  </a:lnTo>
                  <a:lnTo>
                    <a:pt x="376956" y="2345758"/>
                  </a:lnTo>
                  <a:lnTo>
                    <a:pt x="407958" y="2377762"/>
                  </a:lnTo>
                  <a:lnTo>
                    <a:pt x="439962" y="2408765"/>
                  </a:lnTo>
                  <a:lnTo>
                    <a:pt x="472941" y="2438739"/>
                  </a:lnTo>
                  <a:lnTo>
                    <a:pt x="506871" y="2467661"/>
                  </a:lnTo>
                  <a:lnTo>
                    <a:pt x="541724" y="2495503"/>
                  </a:lnTo>
                  <a:lnTo>
                    <a:pt x="577475" y="2522239"/>
                  </a:lnTo>
                  <a:lnTo>
                    <a:pt x="614097" y="2547845"/>
                  </a:lnTo>
                  <a:lnTo>
                    <a:pt x="651566" y="2572293"/>
                  </a:lnTo>
                  <a:lnTo>
                    <a:pt x="689856" y="2595557"/>
                  </a:lnTo>
                  <a:lnTo>
                    <a:pt x="728939" y="2617613"/>
                  </a:lnTo>
                  <a:lnTo>
                    <a:pt x="768790" y="2638434"/>
                  </a:lnTo>
                  <a:lnTo>
                    <a:pt x="809384" y="2657994"/>
                  </a:lnTo>
                  <a:lnTo>
                    <a:pt x="850694" y="2676267"/>
                  </a:lnTo>
                  <a:lnTo>
                    <a:pt x="892695" y="2693227"/>
                  </a:lnTo>
                  <a:lnTo>
                    <a:pt x="935360" y="2708848"/>
                  </a:lnTo>
                  <a:lnTo>
                    <a:pt x="978664" y="2723105"/>
                  </a:lnTo>
                  <a:lnTo>
                    <a:pt x="1022581" y="2735971"/>
                  </a:lnTo>
                  <a:lnTo>
                    <a:pt x="1067084" y="2747421"/>
                  </a:lnTo>
                  <a:lnTo>
                    <a:pt x="1112148" y="2757428"/>
                  </a:lnTo>
                  <a:lnTo>
                    <a:pt x="1157747" y="2765966"/>
                  </a:lnTo>
                  <a:lnTo>
                    <a:pt x="1203855" y="2773011"/>
                  </a:lnTo>
                  <a:lnTo>
                    <a:pt x="1250446" y="2778535"/>
                  </a:lnTo>
                  <a:lnTo>
                    <a:pt x="1297494" y="2782513"/>
                  </a:lnTo>
                  <a:lnTo>
                    <a:pt x="1344973" y="2784919"/>
                  </a:lnTo>
                  <a:lnTo>
                    <a:pt x="1392858" y="2785726"/>
                  </a:lnTo>
                  <a:lnTo>
                    <a:pt x="1440742" y="2784919"/>
                  </a:lnTo>
                  <a:lnTo>
                    <a:pt x="1488221" y="2782513"/>
                  </a:lnTo>
                  <a:lnTo>
                    <a:pt x="1535269" y="2778535"/>
                  </a:lnTo>
                  <a:lnTo>
                    <a:pt x="1581860" y="2773011"/>
                  </a:lnTo>
                  <a:lnTo>
                    <a:pt x="1627968" y="2765966"/>
                  </a:lnTo>
                  <a:lnTo>
                    <a:pt x="1673567" y="2757428"/>
                  </a:lnTo>
                  <a:lnTo>
                    <a:pt x="1718631" y="2747421"/>
                  </a:lnTo>
                  <a:lnTo>
                    <a:pt x="1763134" y="2735971"/>
                  </a:lnTo>
                  <a:lnTo>
                    <a:pt x="1807051" y="2723105"/>
                  </a:lnTo>
                  <a:lnTo>
                    <a:pt x="1850355" y="2708848"/>
                  </a:lnTo>
                  <a:lnTo>
                    <a:pt x="1893020" y="2693227"/>
                  </a:lnTo>
                  <a:lnTo>
                    <a:pt x="1935021" y="2676267"/>
                  </a:lnTo>
                  <a:lnTo>
                    <a:pt x="1976331" y="2657994"/>
                  </a:lnTo>
                  <a:lnTo>
                    <a:pt x="2016925" y="2638434"/>
                  </a:lnTo>
                  <a:lnTo>
                    <a:pt x="2056776" y="2617613"/>
                  </a:lnTo>
                  <a:lnTo>
                    <a:pt x="2095860" y="2595557"/>
                  </a:lnTo>
                  <a:lnTo>
                    <a:pt x="2134149" y="2572293"/>
                  </a:lnTo>
                  <a:lnTo>
                    <a:pt x="2171618" y="2547845"/>
                  </a:lnTo>
                  <a:lnTo>
                    <a:pt x="2208241" y="2522239"/>
                  </a:lnTo>
                  <a:lnTo>
                    <a:pt x="2243992" y="2495503"/>
                  </a:lnTo>
                  <a:lnTo>
                    <a:pt x="2278845" y="2467661"/>
                  </a:lnTo>
                  <a:lnTo>
                    <a:pt x="2312774" y="2438739"/>
                  </a:lnTo>
                  <a:lnTo>
                    <a:pt x="2345753" y="2408765"/>
                  </a:lnTo>
                  <a:lnTo>
                    <a:pt x="2377757" y="2377762"/>
                  </a:lnTo>
                  <a:lnTo>
                    <a:pt x="2408759" y="2345758"/>
                  </a:lnTo>
                  <a:lnTo>
                    <a:pt x="2438734" y="2312778"/>
                  </a:lnTo>
                  <a:lnTo>
                    <a:pt x="2467655" y="2278849"/>
                  </a:lnTo>
                  <a:lnTo>
                    <a:pt x="2495496" y="2243996"/>
                  </a:lnTo>
                  <a:lnTo>
                    <a:pt x="2522232" y="2208244"/>
                  </a:lnTo>
                  <a:lnTo>
                    <a:pt x="2547837" y="2171621"/>
                  </a:lnTo>
                  <a:lnTo>
                    <a:pt x="2572285" y="2134152"/>
                  </a:lnTo>
                  <a:lnTo>
                    <a:pt x="2595550" y="2095862"/>
                  </a:lnTo>
                  <a:lnTo>
                    <a:pt x="2617605" y="2056779"/>
                  </a:lnTo>
                  <a:lnTo>
                    <a:pt x="2638426" y="2016927"/>
                  </a:lnTo>
                  <a:lnTo>
                    <a:pt x="2657985" y="1976333"/>
                  </a:lnTo>
                  <a:lnTo>
                    <a:pt x="2676258" y="1935022"/>
                  </a:lnTo>
                  <a:lnTo>
                    <a:pt x="2693218" y="1893021"/>
                  </a:lnTo>
                  <a:lnTo>
                    <a:pt x="2708839" y="1850356"/>
                  </a:lnTo>
                  <a:lnTo>
                    <a:pt x="2723096" y="1807052"/>
                  </a:lnTo>
                  <a:lnTo>
                    <a:pt x="2735961" y="1763135"/>
                  </a:lnTo>
                  <a:lnTo>
                    <a:pt x="2747411" y="1718632"/>
                  </a:lnTo>
                  <a:lnTo>
                    <a:pt x="2757418" y="1673567"/>
                  </a:lnTo>
                  <a:lnTo>
                    <a:pt x="2765956" y="1627968"/>
                  </a:lnTo>
                  <a:lnTo>
                    <a:pt x="2773001" y="1581860"/>
                  </a:lnTo>
                  <a:lnTo>
                    <a:pt x="2778525" y="1535269"/>
                  </a:lnTo>
                  <a:lnTo>
                    <a:pt x="2782502" y="1488221"/>
                  </a:lnTo>
                  <a:lnTo>
                    <a:pt x="2784908" y="1440742"/>
                  </a:lnTo>
                  <a:lnTo>
                    <a:pt x="2785716" y="1392858"/>
                  </a:lnTo>
                  <a:lnTo>
                    <a:pt x="2784908" y="1344973"/>
                  </a:lnTo>
                  <a:lnTo>
                    <a:pt x="2782502" y="1297493"/>
                  </a:lnTo>
                  <a:lnTo>
                    <a:pt x="2778525" y="1250444"/>
                  </a:lnTo>
                  <a:lnTo>
                    <a:pt x="2773001" y="1203853"/>
                  </a:lnTo>
                  <a:lnTo>
                    <a:pt x="2765956" y="1157745"/>
                  </a:lnTo>
                  <a:lnTo>
                    <a:pt x="2757418" y="1112145"/>
                  </a:lnTo>
                  <a:lnTo>
                    <a:pt x="2747411" y="1067081"/>
                  </a:lnTo>
                  <a:lnTo>
                    <a:pt x="2735961" y="1022577"/>
                  </a:lnTo>
                  <a:lnTo>
                    <a:pt x="2723096" y="978660"/>
                  </a:lnTo>
                  <a:lnTo>
                    <a:pt x="2708839" y="935356"/>
                  </a:lnTo>
                  <a:lnTo>
                    <a:pt x="2693218" y="892691"/>
                  </a:lnTo>
                  <a:lnTo>
                    <a:pt x="2676258" y="850690"/>
                  </a:lnTo>
                  <a:lnTo>
                    <a:pt x="2657985" y="809380"/>
                  </a:lnTo>
                  <a:lnTo>
                    <a:pt x="2638426" y="768786"/>
                  </a:lnTo>
                  <a:lnTo>
                    <a:pt x="2617605" y="728934"/>
                  </a:lnTo>
                  <a:lnTo>
                    <a:pt x="2595550" y="689851"/>
                  </a:lnTo>
                  <a:lnTo>
                    <a:pt x="2572285" y="651562"/>
                  </a:lnTo>
                  <a:lnTo>
                    <a:pt x="2547837" y="614093"/>
                  </a:lnTo>
                  <a:lnTo>
                    <a:pt x="2522232" y="577470"/>
                  </a:lnTo>
                  <a:lnTo>
                    <a:pt x="2495496" y="541719"/>
                  </a:lnTo>
                  <a:lnTo>
                    <a:pt x="2467655" y="506866"/>
                  </a:lnTo>
                  <a:lnTo>
                    <a:pt x="2438734" y="472937"/>
                  </a:lnTo>
                  <a:lnTo>
                    <a:pt x="2408759" y="439958"/>
                  </a:lnTo>
                  <a:lnTo>
                    <a:pt x="2377757" y="407954"/>
                  </a:lnTo>
                  <a:lnTo>
                    <a:pt x="2345753" y="376952"/>
                  </a:lnTo>
                  <a:lnTo>
                    <a:pt x="2312774" y="346978"/>
                  </a:lnTo>
                  <a:lnTo>
                    <a:pt x="2278845" y="318057"/>
                  </a:lnTo>
                  <a:lnTo>
                    <a:pt x="2243992" y="290216"/>
                  </a:lnTo>
                  <a:lnTo>
                    <a:pt x="2208241" y="263480"/>
                  </a:lnTo>
                  <a:lnTo>
                    <a:pt x="2171618" y="237875"/>
                  </a:lnTo>
                  <a:lnTo>
                    <a:pt x="2134149" y="213428"/>
                  </a:lnTo>
                  <a:lnTo>
                    <a:pt x="2095860" y="190163"/>
                  </a:lnTo>
                  <a:lnTo>
                    <a:pt x="2056776" y="168108"/>
                  </a:lnTo>
                  <a:lnTo>
                    <a:pt x="2016925" y="147288"/>
                  </a:lnTo>
                  <a:lnTo>
                    <a:pt x="1976331" y="127728"/>
                  </a:lnTo>
                  <a:lnTo>
                    <a:pt x="1935021" y="109456"/>
                  </a:lnTo>
                  <a:lnTo>
                    <a:pt x="1893020" y="92496"/>
                  </a:lnTo>
                  <a:lnTo>
                    <a:pt x="1850355" y="76875"/>
                  </a:lnTo>
                  <a:lnTo>
                    <a:pt x="1807051" y="62619"/>
                  </a:lnTo>
                  <a:lnTo>
                    <a:pt x="1763134" y="49753"/>
                  </a:lnTo>
                  <a:lnTo>
                    <a:pt x="1718631" y="38304"/>
                  </a:lnTo>
                  <a:lnTo>
                    <a:pt x="1673567" y="28297"/>
                  </a:lnTo>
                  <a:lnTo>
                    <a:pt x="1627968" y="19759"/>
                  </a:lnTo>
                  <a:lnTo>
                    <a:pt x="1581860" y="12714"/>
                  </a:lnTo>
                  <a:lnTo>
                    <a:pt x="1535269" y="7191"/>
                  </a:lnTo>
                  <a:lnTo>
                    <a:pt x="1488221" y="3213"/>
                  </a:lnTo>
                  <a:lnTo>
                    <a:pt x="1440742" y="807"/>
                  </a:lnTo>
                  <a:lnTo>
                    <a:pt x="1392858" y="0"/>
                  </a:lnTo>
                  <a:close/>
                </a:path>
              </a:pathLst>
            </a:custGeom>
            <a:solidFill>
              <a:srgbClr val="F5BB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83" name="Google Shape;783;p48"/>
            <p:cNvSpPr/>
            <p:nvPr/>
          </p:nvSpPr>
          <p:spPr>
            <a:xfrm>
              <a:off x="11915637" y="4920844"/>
              <a:ext cx="2785745" cy="2785745"/>
            </a:xfrm>
            <a:custGeom>
              <a:avLst/>
              <a:gdLst/>
              <a:ahLst/>
              <a:cxnLst/>
              <a:rect l="l" t="t" r="r" b="b"/>
              <a:pathLst>
                <a:path w="2785744" h="2785745" extrusionOk="0">
                  <a:moveTo>
                    <a:pt x="1392858" y="2785726"/>
                  </a:moveTo>
                  <a:lnTo>
                    <a:pt x="1440742" y="2784919"/>
                  </a:lnTo>
                  <a:lnTo>
                    <a:pt x="1488221" y="2782513"/>
                  </a:lnTo>
                  <a:lnTo>
                    <a:pt x="1535269" y="2778535"/>
                  </a:lnTo>
                  <a:lnTo>
                    <a:pt x="1581860" y="2773011"/>
                  </a:lnTo>
                  <a:lnTo>
                    <a:pt x="1627968" y="2765966"/>
                  </a:lnTo>
                  <a:lnTo>
                    <a:pt x="1673567" y="2757428"/>
                  </a:lnTo>
                  <a:lnTo>
                    <a:pt x="1718631" y="2747421"/>
                  </a:lnTo>
                  <a:lnTo>
                    <a:pt x="1763134" y="2735971"/>
                  </a:lnTo>
                  <a:lnTo>
                    <a:pt x="1807051" y="2723105"/>
                  </a:lnTo>
                  <a:lnTo>
                    <a:pt x="1850355" y="2708848"/>
                  </a:lnTo>
                  <a:lnTo>
                    <a:pt x="1893020" y="2693227"/>
                  </a:lnTo>
                  <a:lnTo>
                    <a:pt x="1935021" y="2676267"/>
                  </a:lnTo>
                  <a:lnTo>
                    <a:pt x="1976331" y="2657994"/>
                  </a:lnTo>
                  <a:lnTo>
                    <a:pt x="2016925" y="2638434"/>
                  </a:lnTo>
                  <a:lnTo>
                    <a:pt x="2056776" y="2617613"/>
                  </a:lnTo>
                  <a:lnTo>
                    <a:pt x="2095860" y="2595557"/>
                  </a:lnTo>
                  <a:lnTo>
                    <a:pt x="2134149" y="2572293"/>
                  </a:lnTo>
                  <a:lnTo>
                    <a:pt x="2171618" y="2547845"/>
                  </a:lnTo>
                  <a:lnTo>
                    <a:pt x="2208241" y="2522239"/>
                  </a:lnTo>
                  <a:lnTo>
                    <a:pt x="2243992" y="2495503"/>
                  </a:lnTo>
                  <a:lnTo>
                    <a:pt x="2278845" y="2467661"/>
                  </a:lnTo>
                  <a:lnTo>
                    <a:pt x="2312774" y="2438739"/>
                  </a:lnTo>
                  <a:lnTo>
                    <a:pt x="2345753" y="2408765"/>
                  </a:lnTo>
                  <a:lnTo>
                    <a:pt x="2377757" y="2377762"/>
                  </a:lnTo>
                  <a:lnTo>
                    <a:pt x="2408759" y="2345758"/>
                  </a:lnTo>
                  <a:lnTo>
                    <a:pt x="2438734" y="2312778"/>
                  </a:lnTo>
                  <a:lnTo>
                    <a:pt x="2467655" y="2278849"/>
                  </a:lnTo>
                  <a:lnTo>
                    <a:pt x="2495496" y="2243996"/>
                  </a:lnTo>
                  <a:lnTo>
                    <a:pt x="2522232" y="2208244"/>
                  </a:lnTo>
                  <a:lnTo>
                    <a:pt x="2547837" y="2171621"/>
                  </a:lnTo>
                  <a:lnTo>
                    <a:pt x="2572285" y="2134152"/>
                  </a:lnTo>
                  <a:lnTo>
                    <a:pt x="2595550" y="2095862"/>
                  </a:lnTo>
                  <a:lnTo>
                    <a:pt x="2617605" y="2056779"/>
                  </a:lnTo>
                  <a:lnTo>
                    <a:pt x="2638426" y="2016927"/>
                  </a:lnTo>
                  <a:lnTo>
                    <a:pt x="2657985" y="1976333"/>
                  </a:lnTo>
                  <a:lnTo>
                    <a:pt x="2676258" y="1935022"/>
                  </a:lnTo>
                  <a:lnTo>
                    <a:pt x="2693218" y="1893021"/>
                  </a:lnTo>
                  <a:lnTo>
                    <a:pt x="2708839" y="1850356"/>
                  </a:lnTo>
                  <a:lnTo>
                    <a:pt x="2723096" y="1807052"/>
                  </a:lnTo>
                  <a:lnTo>
                    <a:pt x="2735961" y="1763135"/>
                  </a:lnTo>
                  <a:lnTo>
                    <a:pt x="2747411" y="1718632"/>
                  </a:lnTo>
                  <a:lnTo>
                    <a:pt x="2757418" y="1673567"/>
                  </a:lnTo>
                  <a:lnTo>
                    <a:pt x="2765956" y="1627968"/>
                  </a:lnTo>
                  <a:lnTo>
                    <a:pt x="2773001" y="1581860"/>
                  </a:lnTo>
                  <a:lnTo>
                    <a:pt x="2778525" y="1535269"/>
                  </a:lnTo>
                  <a:lnTo>
                    <a:pt x="2782502" y="1488221"/>
                  </a:lnTo>
                  <a:lnTo>
                    <a:pt x="2784908" y="1440742"/>
                  </a:lnTo>
                  <a:lnTo>
                    <a:pt x="2785716" y="1392858"/>
                  </a:lnTo>
                  <a:lnTo>
                    <a:pt x="2784908" y="1344973"/>
                  </a:lnTo>
                  <a:lnTo>
                    <a:pt x="2782502" y="1297493"/>
                  </a:lnTo>
                  <a:lnTo>
                    <a:pt x="2778525" y="1250444"/>
                  </a:lnTo>
                  <a:lnTo>
                    <a:pt x="2773001" y="1203853"/>
                  </a:lnTo>
                  <a:lnTo>
                    <a:pt x="2765956" y="1157745"/>
                  </a:lnTo>
                  <a:lnTo>
                    <a:pt x="2757418" y="1112145"/>
                  </a:lnTo>
                  <a:lnTo>
                    <a:pt x="2747411" y="1067081"/>
                  </a:lnTo>
                  <a:lnTo>
                    <a:pt x="2735961" y="1022577"/>
                  </a:lnTo>
                  <a:lnTo>
                    <a:pt x="2723096" y="978660"/>
                  </a:lnTo>
                  <a:lnTo>
                    <a:pt x="2708839" y="935356"/>
                  </a:lnTo>
                  <a:lnTo>
                    <a:pt x="2693218" y="892691"/>
                  </a:lnTo>
                  <a:lnTo>
                    <a:pt x="2676258" y="850690"/>
                  </a:lnTo>
                  <a:lnTo>
                    <a:pt x="2657985" y="809380"/>
                  </a:lnTo>
                  <a:lnTo>
                    <a:pt x="2638426" y="768786"/>
                  </a:lnTo>
                  <a:lnTo>
                    <a:pt x="2617605" y="728934"/>
                  </a:lnTo>
                  <a:lnTo>
                    <a:pt x="2595550" y="689851"/>
                  </a:lnTo>
                  <a:lnTo>
                    <a:pt x="2572285" y="651562"/>
                  </a:lnTo>
                  <a:lnTo>
                    <a:pt x="2547837" y="614093"/>
                  </a:lnTo>
                  <a:lnTo>
                    <a:pt x="2522232" y="577470"/>
                  </a:lnTo>
                  <a:lnTo>
                    <a:pt x="2495496" y="541719"/>
                  </a:lnTo>
                  <a:lnTo>
                    <a:pt x="2467655" y="506866"/>
                  </a:lnTo>
                  <a:lnTo>
                    <a:pt x="2438734" y="472937"/>
                  </a:lnTo>
                  <a:lnTo>
                    <a:pt x="2408759" y="439958"/>
                  </a:lnTo>
                  <a:lnTo>
                    <a:pt x="2377757" y="407954"/>
                  </a:lnTo>
                  <a:lnTo>
                    <a:pt x="2345753" y="376952"/>
                  </a:lnTo>
                  <a:lnTo>
                    <a:pt x="2312774" y="346978"/>
                  </a:lnTo>
                  <a:lnTo>
                    <a:pt x="2278845" y="318057"/>
                  </a:lnTo>
                  <a:lnTo>
                    <a:pt x="2243992" y="290216"/>
                  </a:lnTo>
                  <a:lnTo>
                    <a:pt x="2208241" y="263480"/>
                  </a:lnTo>
                  <a:lnTo>
                    <a:pt x="2171618" y="237875"/>
                  </a:lnTo>
                  <a:lnTo>
                    <a:pt x="2134149" y="213428"/>
                  </a:lnTo>
                  <a:lnTo>
                    <a:pt x="2095860" y="190163"/>
                  </a:lnTo>
                  <a:lnTo>
                    <a:pt x="2056776" y="168108"/>
                  </a:lnTo>
                  <a:lnTo>
                    <a:pt x="2016925" y="147288"/>
                  </a:lnTo>
                  <a:lnTo>
                    <a:pt x="1976331" y="127728"/>
                  </a:lnTo>
                  <a:lnTo>
                    <a:pt x="1935021" y="109456"/>
                  </a:lnTo>
                  <a:lnTo>
                    <a:pt x="1893020" y="92496"/>
                  </a:lnTo>
                  <a:lnTo>
                    <a:pt x="1850355" y="76875"/>
                  </a:lnTo>
                  <a:lnTo>
                    <a:pt x="1807051" y="62619"/>
                  </a:lnTo>
                  <a:lnTo>
                    <a:pt x="1763134" y="49753"/>
                  </a:lnTo>
                  <a:lnTo>
                    <a:pt x="1718631" y="38304"/>
                  </a:lnTo>
                  <a:lnTo>
                    <a:pt x="1673567" y="28297"/>
                  </a:lnTo>
                  <a:lnTo>
                    <a:pt x="1627968" y="19759"/>
                  </a:lnTo>
                  <a:lnTo>
                    <a:pt x="1581860" y="12714"/>
                  </a:lnTo>
                  <a:lnTo>
                    <a:pt x="1535269" y="7191"/>
                  </a:lnTo>
                  <a:lnTo>
                    <a:pt x="1488221" y="3213"/>
                  </a:lnTo>
                  <a:lnTo>
                    <a:pt x="1440742" y="807"/>
                  </a:lnTo>
                  <a:lnTo>
                    <a:pt x="1392858" y="0"/>
                  </a:lnTo>
                  <a:lnTo>
                    <a:pt x="1344973" y="807"/>
                  </a:lnTo>
                  <a:lnTo>
                    <a:pt x="1297494" y="3213"/>
                  </a:lnTo>
                  <a:lnTo>
                    <a:pt x="1250446" y="7191"/>
                  </a:lnTo>
                  <a:lnTo>
                    <a:pt x="1203855" y="12714"/>
                  </a:lnTo>
                  <a:lnTo>
                    <a:pt x="1157747" y="19759"/>
                  </a:lnTo>
                  <a:lnTo>
                    <a:pt x="1112148" y="28297"/>
                  </a:lnTo>
                  <a:lnTo>
                    <a:pt x="1067084" y="38304"/>
                  </a:lnTo>
                  <a:lnTo>
                    <a:pt x="1022581" y="49753"/>
                  </a:lnTo>
                  <a:lnTo>
                    <a:pt x="978664" y="62619"/>
                  </a:lnTo>
                  <a:lnTo>
                    <a:pt x="935360" y="76875"/>
                  </a:lnTo>
                  <a:lnTo>
                    <a:pt x="892695" y="92496"/>
                  </a:lnTo>
                  <a:lnTo>
                    <a:pt x="850694" y="109456"/>
                  </a:lnTo>
                  <a:lnTo>
                    <a:pt x="809384" y="127728"/>
                  </a:lnTo>
                  <a:lnTo>
                    <a:pt x="768790" y="147288"/>
                  </a:lnTo>
                  <a:lnTo>
                    <a:pt x="728939" y="168108"/>
                  </a:lnTo>
                  <a:lnTo>
                    <a:pt x="689856" y="190163"/>
                  </a:lnTo>
                  <a:lnTo>
                    <a:pt x="651566" y="213428"/>
                  </a:lnTo>
                  <a:lnTo>
                    <a:pt x="614097" y="237875"/>
                  </a:lnTo>
                  <a:lnTo>
                    <a:pt x="577475" y="263480"/>
                  </a:lnTo>
                  <a:lnTo>
                    <a:pt x="541724" y="290216"/>
                  </a:lnTo>
                  <a:lnTo>
                    <a:pt x="506871" y="318057"/>
                  </a:lnTo>
                  <a:lnTo>
                    <a:pt x="472941" y="346978"/>
                  </a:lnTo>
                  <a:lnTo>
                    <a:pt x="439962" y="376952"/>
                  </a:lnTo>
                  <a:lnTo>
                    <a:pt x="407958" y="407954"/>
                  </a:lnTo>
                  <a:lnTo>
                    <a:pt x="376956" y="439958"/>
                  </a:lnTo>
                  <a:lnTo>
                    <a:pt x="346982" y="472937"/>
                  </a:lnTo>
                  <a:lnTo>
                    <a:pt x="318061" y="506866"/>
                  </a:lnTo>
                  <a:lnTo>
                    <a:pt x="290219" y="541719"/>
                  </a:lnTo>
                  <a:lnTo>
                    <a:pt x="263483" y="577470"/>
                  </a:lnTo>
                  <a:lnTo>
                    <a:pt x="237878" y="614093"/>
                  </a:lnTo>
                  <a:lnTo>
                    <a:pt x="213430" y="651562"/>
                  </a:lnTo>
                  <a:lnTo>
                    <a:pt x="190166" y="689851"/>
                  </a:lnTo>
                  <a:lnTo>
                    <a:pt x="168110" y="728934"/>
                  </a:lnTo>
                  <a:lnTo>
                    <a:pt x="147289" y="768786"/>
                  </a:lnTo>
                  <a:lnTo>
                    <a:pt x="127730" y="809380"/>
                  </a:lnTo>
                  <a:lnTo>
                    <a:pt x="109457" y="850690"/>
                  </a:lnTo>
                  <a:lnTo>
                    <a:pt x="92497" y="892691"/>
                  </a:lnTo>
                  <a:lnTo>
                    <a:pt x="76876" y="935356"/>
                  </a:lnTo>
                  <a:lnTo>
                    <a:pt x="62620" y="978660"/>
                  </a:lnTo>
                  <a:lnTo>
                    <a:pt x="49754" y="1022577"/>
                  </a:lnTo>
                  <a:lnTo>
                    <a:pt x="38304" y="1067081"/>
                  </a:lnTo>
                  <a:lnTo>
                    <a:pt x="28297" y="1112145"/>
                  </a:lnTo>
                  <a:lnTo>
                    <a:pt x="19759" y="1157745"/>
                  </a:lnTo>
                  <a:lnTo>
                    <a:pt x="12715" y="1203853"/>
                  </a:lnTo>
                  <a:lnTo>
                    <a:pt x="7191" y="1250444"/>
                  </a:lnTo>
                  <a:lnTo>
                    <a:pt x="3213" y="1297493"/>
                  </a:lnTo>
                  <a:lnTo>
                    <a:pt x="807" y="1344973"/>
                  </a:lnTo>
                  <a:lnTo>
                    <a:pt x="0" y="1392858"/>
                  </a:lnTo>
                  <a:lnTo>
                    <a:pt x="807" y="1440742"/>
                  </a:lnTo>
                  <a:lnTo>
                    <a:pt x="3213" y="1488221"/>
                  </a:lnTo>
                  <a:lnTo>
                    <a:pt x="7191" y="1535269"/>
                  </a:lnTo>
                  <a:lnTo>
                    <a:pt x="12715" y="1581860"/>
                  </a:lnTo>
                  <a:lnTo>
                    <a:pt x="19759" y="1627968"/>
                  </a:lnTo>
                  <a:lnTo>
                    <a:pt x="28297" y="1673567"/>
                  </a:lnTo>
                  <a:lnTo>
                    <a:pt x="38304" y="1718632"/>
                  </a:lnTo>
                  <a:lnTo>
                    <a:pt x="49754" y="1763135"/>
                  </a:lnTo>
                  <a:lnTo>
                    <a:pt x="62620" y="1807052"/>
                  </a:lnTo>
                  <a:lnTo>
                    <a:pt x="76876" y="1850356"/>
                  </a:lnTo>
                  <a:lnTo>
                    <a:pt x="92497" y="1893021"/>
                  </a:lnTo>
                  <a:lnTo>
                    <a:pt x="109457" y="1935022"/>
                  </a:lnTo>
                  <a:lnTo>
                    <a:pt x="127730" y="1976333"/>
                  </a:lnTo>
                  <a:lnTo>
                    <a:pt x="147289" y="2016927"/>
                  </a:lnTo>
                  <a:lnTo>
                    <a:pt x="168110" y="2056779"/>
                  </a:lnTo>
                  <a:lnTo>
                    <a:pt x="190166" y="2095862"/>
                  </a:lnTo>
                  <a:lnTo>
                    <a:pt x="213430" y="2134152"/>
                  </a:lnTo>
                  <a:lnTo>
                    <a:pt x="237878" y="2171621"/>
                  </a:lnTo>
                  <a:lnTo>
                    <a:pt x="263483" y="2208244"/>
                  </a:lnTo>
                  <a:lnTo>
                    <a:pt x="290219" y="2243996"/>
                  </a:lnTo>
                  <a:lnTo>
                    <a:pt x="318061" y="2278849"/>
                  </a:lnTo>
                  <a:lnTo>
                    <a:pt x="346982" y="2312778"/>
                  </a:lnTo>
                  <a:lnTo>
                    <a:pt x="376956" y="2345758"/>
                  </a:lnTo>
                  <a:lnTo>
                    <a:pt x="407958" y="2377762"/>
                  </a:lnTo>
                  <a:lnTo>
                    <a:pt x="439962" y="2408765"/>
                  </a:lnTo>
                  <a:lnTo>
                    <a:pt x="472941" y="2438739"/>
                  </a:lnTo>
                  <a:lnTo>
                    <a:pt x="506871" y="2467661"/>
                  </a:lnTo>
                  <a:lnTo>
                    <a:pt x="541724" y="2495503"/>
                  </a:lnTo>
                  <a:lnTo>
                    <a:pt x="577475" y="2522239"/>
                  </a:lnTo>
                  <a:lnTo>
                    <a:pt x="614097" y="2547845"/>
                  </a:lnTo>
                  <a:lnTo>
                    <a:pt x="651566" y="2572293"/>
                  </a:lnTo>
                  <a:lnTo>
                    <a:pt x="689856" y="2595557"/>
                  </a:lnTo>
                  <a:lnTo>
                    <a:pt x="728939" y="2617613"/>
                  </a:lnTo>
                  <a:lnTo>
                    <a:pt x="768790" y="2638434"/>
                  </a:lnTo>
                  <a:lnTo>
                    <a:pt x="809384" y="2657994"/>
                  </a:lnTo>
                  <a:lnTo>
                    <a:pt x="850694" y="2676267"/>
                  </a:lnTo>
                  <a:lnTo>
                    <a:pt x="892695" y="2693227"/>
                  </a:lnTo>
                  <a:lnTo>
                    <a:pt x="935360" y="2708848"/>
                  </a:lnTo>
                  <a:lnTo>
                    <a:pt x="978664" y="2723105"/>
                  </a:lnTo>
                  <a:lnTo>
                    <a:pt x="1022581" y="2735971"/>
                  </a:lnTo>
                  <a:lnTo>
                    <a:pt x="1067084" y="2747421"/>
                  </a:lnTo>
                  <a:lnTo>
                    <a:pt x="1112148" y="2757428"/>
                  </a:lnTo>
                  <a:lnTo>
                    <a:pt x="1157747" y="2765966"/>
                  </a:lnTo>
                  <a:lnTo>
                    <a:pt x="1203855" y="2773011"/>
                  </a:lnTo>
                  <a:lnTo>
                    <a:pt x="1250446" y="2778535"/>
                  </a:lnTo>
                  <a:lnTo>
                    <a:pt x="1297494" y="2782513"/>
                  </a:lnTo>
                  <a:lnTo>
                    <a:pt x="1344973" y="2784919"/>
                  </a:lnTo>
                  <a:lnTo>
                    <a:pt x="1392858" y="2785726"/>
                  </a:lnTo>
                  <a:close/>
                </a:path>
              </a:pathLst>
            </a:custGeom>
            <a:noFill/>
            <a:ln w="167525" cap="flat" cmpd="sng">
              <a:solidFill>
                <a:srgbClr val="DE6E4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84" name="Google Shape;784;p48"/>
            <p:cNvSpPr/>
            <p:nvPr/>
          </p:nvSpPr>
          <p:spPr>
            <a:xfrm>
              <a:off x="8994483" y="6492360"/>
              <a:ext cx="8628380" cy="3009265"/>
            </a:xfrm>
            <a:custGeom>
              <a:avLst/>
              <a:gdLst/>
              <a:ahLst/>
              <a:cxnLst/>
              <a:rect l="l" t="t" r="r" b="b"/>
              <a:pathLst>
                <a:path w="8628380" h="3009265" extrusionOk="0">
                  <a:moveTo>
                    <a:pt x="3009087" y="1504569"/>
                  </a:moveTo>
                  <a:lnTo>
                    <a:pt x="3008312" y="1455864"/>
                  </a:lnTo>
                  <a:lnTo>
                    <a:pt x="3006013" y="1407566"/>
                  </a:lnTo>
                  <a:lnTo>
                    <a:pt x="3002191" y="1359662"/>
                  </a:lnTo>
                  <a:lnTo>
                    <a:pt x="2996908" y="1312202"/>
                  </a:lnTo>
                  <a:lnTo>
                    <a:pt x="2990151" y="1265186"/>
                  </a:lnTo>
                  <a:lnTo>
                    <a:pt x="2981960" y="1218666"/>
                  </a:lnTo>
                  <a:lnTo>
                    <a:pt x="2972346" y="1172641"/>
                  </a:lnTo>
                  <a:lnTo>
                    <a:pt x="2961348" y="1127137"/>
                  </a:lnTo>
                  <a:lnTo>
                    <a:pt x="2948990" y="1082192"/>
                  </a:lnTo>
                  <a:lnTo>
                    <a:pt x="2935287" y="1037805"/>
                  </a:lnTo>
                  <a:lnTo>
                    <a:pt x="2920250" y="994029"/>
                  </a:lnTo>
                  <a:lnTo>
                    <a:pt x="2903931" y="950874"/>
                  </a:lnTo>
                  <a:lnTo>
                    <a:pt x="2886329" y="908354"/>
                  </a:lnTo>
                  <a:lnTo>
                    <a:pt x="2867482" y="866495"/>
                  </a:lnTo>
                  <a:lnTo>
                    <a:pt x="2847403" y="825334"/>
                  </a:lnTo>
                  <a:lnTo>
                    <a:pt x="2826131" y="784898"/>
                  </a:lnTo>
                  <a:lnTo>
                    <a:pt x="2803677" y="745185"/>
                  </a:lnTo>
                  <a:lnTo>
                    <a:pt x="2780055" y="706234"/>
                  </a:lnTo>
                  <a:lnTo>
                    <a:pt x="2755303" y="668058"/>
                  </a:lnTo>
                  <a:lnTo>
                    <a:pt x="2729446" y="630707"/>
                  </a:lnTo>
                  <a:lnTo>
                    <a:pt x="2702496" y="594169"/>
                  </a:lnTo>
                  <a:lnTo>
                    <a:pt x="2674493" y="558495"/>
                  </a:lnTo>
                  <a:lnTo>
                    <a:pt x="2645435" y="523697"/>
                  </a:lnTo>
                  <a:lnTo>
                    <a:pt x="2615374" y="489788"/>
                  </a:lnTo>
                  <a:lnTo>
                    <a:pt x="2584310" y="456819"/>
                  </a:lnTo>
                  <a:lnTo>
                    <a:pt x="2552281" y="424776"/>
                  </a:lnTo>
                  <a:lnTo>
                    <a:pt x="2519299" y="393725"/>
                  </a:lnTo>
                  <a:lnTo>
                    <a:pt x="2485402" y="363651"/>
                  </a:lnTo>
                  <a:lnTo>
                    <a:pt x="2450604" y="334606"/>
                  </a:lnTo>
                  <a:lnTo>
                    <a:pt x="2414930" y="306590"/>
                  </a:lnTo>
                  <a:lnTo>
                    <a:pt x="2378392" y="279641"/>
                  </a:lnTo>
                  <a:lnTo>
                    <a:pt x="2341029" y="253784"/>
                  </a:lnTo>
                  <a:lnTo>
                    <a:pt x="2302865" y="229031"/>
                  </a:lnTo>
                  <a:lnTo>
                    <a:pt x="2263914" y="205422"/>
                  </a:lnTo>
                  <a:lnTo>
                    <a:pt x="2224201" y="182956"/>
                  </a:lnTo>
                  <a:lnTo>
                    <a:pt x="2183752" y="161683"/>
                  </a:lnTo>
                  <a:lnTo>
                    <a:pt x="2142604" y="141605"/>
                  </a:lnTo>
                  <a:lnTo>
                    <a:pt x="2100745" y="122758"/>
                  </a:lnTo>
                  <a:lnTo>
                    <a:pt x="2058225" y="105156"/>
                  </a:lnTo>
                  <a:lnTo>
                    <a:pt x="2015070" y="88836"/>
                  </a:lnTo>
                  <a:lnTo>
                    <a:pt x="1971294" y="73799"/>
                  </a:lnTo>
                  <a:lnTo>
                    <a:pt x="1926920" y="60096"/>
                  </a:lnTo>
                  <a:lnTo>
                    <a:pt x="1881962" y="47739"/>
                  </a:lnTo>
                  <a:lnTo>
                    <a:pt x="1836470" y="36741"/>
                  </a:lnTo>
                  <a:lnTo>
                    <a:pt x="1790446" y="27127"/>
                  </a:lnTo>
                  <a:lnTo>
                    <a:pt x="1743913" y="18935"/>
                  </a:lnTo>
                  <a:lnTo>
                    <a:pt x="1696910" y="12179"/>
                  </a:lnTo>
                  <a:lnTo>
                    <a:pt x="1649437" y="6896"/>
                  </a:lnTo>
                  <a:lnTo>
                    <a:pt x="1601546" y="3073"/>
                  </a:lnTo>
                  <a:lnTo>
                    <a:pt x="1553235" y="774"/>
                  </a:lnTo>
                  <a:lnTo>
                    <a:pt x="1504543" y="0"/>
                  </a:lnTo>
                  <a:lnTo>
                    <a:pt x="1455851" y="774"/>
                  </a:lnTo>
                  <a:lnTo>
                    <a:pt x="1407541" y="3073"/>
                  </a:lnTo>
                  <a:lnTo>
                    <a:pt x="1359649" y="6896"/>
                  </a:lnTo>
                  <a:lnTo>
                    <a:pt x="1312176" y="12179"/>
                  </a:lnTo>
                  <a:lnTo>
                    <a:pt x="1265174" y="18935"/>
                  </a:lnTo>
                  <a:lnTo>
                    <a:pt x="1218641" y="27127"/>
                  </a:lnTo>
                  <a:lnTo>
                    <a:pt x="1172616" y="36741"/>
                  </a:lnTo>
                  <a:lnTo>
                    <a:pt x="1127125" y="47739"/>
                  </a:lnTo>
                  <a:lnTo>
                    <a:pt x="1082167" y="60096"/>
                  </a:lnTo>
                  <a:lnTo>
                    <a:pt x="1037793" y="73799"/>
                  </a:lnTo>
                  <a:lnTo>
                    <a:pt x="994016" y="88836"/>
                  </a:lnTo>
                  <a:lnTo>
                    <a:pt x="950861" y="105156"/>
                  </a:lnTo>
                  <a:lnTo>
                    <a:pt x="908342" y="122758"/>
                  </a:lnTo>
                  <a:lnTo>
                    <a:pt x="866495" y="141605"/>
                  </a:lnTo>
                  <a:lnTo>
                    <a:pt x="825334" y="161683"/>
                  </a:lnTo>
                  <a:lnTo>
                    <a:pt x="784885" y="182956"/>
                  </a:lnTo>
                  <a:lnTo>
                    <a:pt x="745172" y="205422"/>
                  </a:lnTo>
                  <a:lnTo>
                    <a:pt x="706221" y="229031"/>
                  </a:lnTo>
                  <a:lnTo>
                    <a:pt x="668058" y="253784"/>
                  </a:lnTo>
                  <a:lnTo>
                    <a:pt x="630694" y="279641"/>
                  </a:lnTo>
                  <a:lnTo>
                    <a:pt x="594156" y="306590"/>
                  </a:lnTo>
                  <a:lnTo>
                    <a:pt x="558482" y="334606"/>
                  </a:lnTo>
                  <a:lnTo>
                    <a:pt x="523684" y="363651"/>
                  </a:lnTo>
                  <a:lnTo>
                    <a:pt x="489788" y="393725"/>
                  </a:lnTo>
                  <a:lnTo>
                    <a:pt x="456806" y="424776"/>
                  </a:lnTo>
                  <a:lnTo>
                    <a:pt x="424776" y="456819"/>
                  </a:lnTo>
                  <a:lnTo>
                    <a:pt x="393712" y="489788"/>
                  </a:lnTo>
                  <a:lnTo>
                    <a:pt x="363651" y="523697"/>
                  </a:lnTo>
                  <a:lnTo>
                    <a:pt x="334594" y="558495"/>
                  </a:lnTo>
                  <a:lnTo>
                    <a:pt x="306590" y="594169"/>
                  </a:lnTo>
                  <a:lnTo>
                    <a:pt x="279641" y="630707"/>
                  </a:lnTo>
                  <a:lnTo>
                    <a:pt x="253784" y="668058"/>
                  </a:lnTo>
                  <a:lnTo>
                    <a:pt x="229031" y="706234"/>
                  </a:lnTo>
                  <a:lnTo>
                    <a:pt x="205422" y="745185"/>
                  </a:lnTo>
                  <a:lnTo>
                    <a:pt x="182956" y="784898"/>
                  </a:lnTo>
                  <a:lnTo>
                    <a:pt x="161683" y="825334"/>
                  </a:lnTo>
                  <a:lnTo>
                    <a:pt x="141605" y="866495"/>
                  </a:lnTo>
                  <a:lnTo>
                    <a:pt x="122758" y="908354"/>
                  </a:lnTo>
                  <a:lnTo>
                    <a:pt x="105156" y="950874"/>
                  </a:lnTo>
                  <a:lnTo>
                    <a:pt x="88836" y="994029"/>
                  </a:lnTo>
                  <a:lnTo>
                    <a:pt x="73799" y="1037805"/>
                  </a:lnTo>
                  <a:lnTo>
                    <a:pt x="60096" y="1082192"/>
                  </a:lnTo>
                  <a:lnTo>
                    <a:pt x="47739" y="1127137"/>
                  </a:lnTo>
                  <a:lnTo>
                    <a:pt x="36741" y="1172641"/>
                  </a:lnTo>
                  <a:lnTo>
                    <a:pt x="27127" y="1218666"/>
                  </a:lnTo>
                  <a:lnTo>
                    <a:pt x="18935" y="1265186"/>
                  </a:lnTo>
                  <a:lnTo>
                    <a:pt x="12179" y="1312202"/>
                  </a:lnTo>
                  <a:lnTo>
                    <a:pt x="6896" y="1359662"/>
                  </a:lnTo>
                  <a:lnTo>
                    <a:pt x="3086" y="1407566"/>
                  </a:lnTo>
                  <a:lnTo>
                    <a:pt x="774" y="1455864"/>
                  </a:lnTo>
                  <a:lnTo>
                    <a:pt x="0" y="1504569"/>
                  </a:lnTo>
                  <a:lnTo>
                    <a:pt x="774" y="1553260"/>
                  </a:lnTo>
                  <a:lnTo>
                    <a:pt x="3086" y="1601558"/>
                  </a:lnTo>
                  <a:lnTo>
                    <a:pt x="6896" y="1649463"/>
                  </a:lnTo>
                  <a:lnTo>
                    <a:pt x="12179" y="1696923"/>
                  </a:lnTo>
                  <a:lnTo>
                    <a:pt x="18935" y="1743925"/>
                  </a:lnTo>
                  <a:lnTo>
                    <a:pt x="27127" y="1790458"/>
                  </a:lnTo>
                  <a:lnTo>
                    <a:pt x="36741" y="1836483"/>
                  </a:lnTo>
                  <a:lnTo>
                    <a:pt x="47739" y="1881974"/>
                  </a:lnTo>
                  <a:lnTo>
                    <a:pt x="60096" y="1926932"/>
                  </a:lnTo>
                  <a:lnTo>
                    <a:pt x="73799" y="1971306"/>
                  </a:lnTo>
                  <a:lnTo>
                    <a:pt x="88836" y="2015083"/>
                  </a:lnTo>
                  <a:lnTo>
                    <a:pt x="105156" y="2058238"/>
                  </a:lnTo>
                  <a:lnTo>
                    <a:pt x="122758" y="2100757"/>
                  </a:lnTo>
                  <a:lnTo>
                    <a:pt x="141605" y="2142604"/>
                  </a:lnTo>
                  <a:lnTo>
                    <a:pt x="161683" y="2183765"/>
                  </a:lnTo>
                  <a:lnTo>
                    <a:pt x="182956" y="2224214"/>
                  </a:lnTo>
                  <a:lnTo>
                    <a:pt x="205422" y="2263927"/>
                  </a:lnTo>
                  <a:lnTo>
                    <a:pt x="229031" y="2302878"/>
                  </a:lnTo>
                  <a:lnTo>
                    <a:pt x="253784" y="2341041"/>
                  </a:lnTo>
                  <a:lnTo>
                    <a:pt x="279641" y="2378405"/>
                  </a:lnTo>
                  <a:lnTo>
                    <a:pt x="306590" y="2414930"/>
                  </a:lnTo>
                  <a:lnTo>
                    <a:pt x="334594" y="2450604"/>
                  </a:lnTo>
                  <a:lnTo>
                    <a:pt x="363651" y="2485415"/>
                  </a:lnTo>
                  <a:lnTo>
                    <a:pt x="393712" y="2519311"/>
                  </a:lnTo>
                  <a:lnTo>
                    <a:pt x="424776" y="2552293"/>
                  </a:lnTo>
                  <a:lnTo>
                    <a:pt x="456806" y="2584323"/>
                  </a:lnTo>
                  <a:lnTo>
                    <a:pt x="489788" y="2615374"/>
                  </a:lnTo>
                  <a:lnTo>
                    <a:pt x="523684" y="2645448"/>
                  </a:lnTo>
                  <a:lnTo>
                    <a:pt x="558482" y="2674493"/>
                  </a:lnTo>
                  <a:lnTo>
                    <a:pt x="594156" y="2702509"/>
                  </a:lnTo>
                  <a:lnTo>
                    <a:pt x="630694" y="2729458"/>
                  </a:lnTo>
                  <a:lnTo>
                    <a:pt x="668058" y="2755315"/>
                  </a:lnTo>
                  <a:lnTo>
                    <a:pt x="706221" y="2780068"/>
                  </a:lnTo>
                  <a:lnTo>
                    <a:pt x="745172" y="2803677"/>
                  </a:lnTo>
                  <a:lnTo>
                    <a:pt x="784885" y="2826143"/>
                  </a:lnTo>
                  <a:lnTo>
                    <a:pt x="825334" y="2847416"/>
                  </a:lnTo>
                  <a:lnTo>
                    <a:pt x="866495" y="2867495"/>
                  </a:lnTo>
                  <a:lnTo>
                    <a:pt x="908342" y="2886341"/>
                  </a:lnTo>
                  <a:lnTo>
                    <a:pt x="950861" y="2903944"/>
                  </a:lnTo>
                  <a:lnTo>
                    <a:pt x="994016" y="2920263"/>
                  </a:lnTo>
                  <a:lnTo>
                    <a:pt x="1037793" y="2935287"/>
                  </a:lnTo>
                  <a:lnTo>
                    <a:pt x="1082167" y="2949003"/>
                  </a:lnTo>
                  <a:lnTo>
                    <a:pt x="1127125" y="2961360"/>
                  </a:lnTo>
                  <a:lnTo>
                    <a:pt x="1172616" y="2972358"/>
                  </a:lnTo>
                  <a:lnTo>
                    <a:pt x="1218641" y="2981960"/>
                  </a:lnTo>
                  <a:lnTo>
                    <a:pt x="1265174" y="2990151"/>
                  </a:lnTo>
                  <a:lnTo>
                    <a:pt x="1312176" y="2996908"/>
                  </a:lnTo>
                  <a:lnTo>
                    <a:pt x="1359649" y="3002203"/>
                  </a:lnTo>
                  <a:lnTo>
                    <a:pt x="1407541" y="3006013"/>
                  </a:lnTo>
                  <a:lnTo>
                    <a:pt x="1455851" y="3008325"/>
                  </a:lnTo>
                  <a:lnTo>
                    <a:pt x="1504543" y="3009100"/>
                  </a:lnTo>
                  <a:lnTo>
                    <a:pt x="1553235" y="3008325"/>
                  </a:lnTo>
                  <a:lnTo>
                    <a:pt x="1601546" y="3006013"/>
                  </a:lnTo>
                  <a:lnTo>
                    <a:pt x="1649437" y="3002203"/>
                  </a:lnTo>
                  <a:lnTo>
                    <a:pt x="1696910" y="2996908"/>
                  </a:lnTo>
                  <a:lnTo>
                    <a:pt x="1743913" y="2990151"/>
                  </a:lnTo>
                  <a:lnTo>
                    <a:pt x="1790446" y="2981960"/>
                  </a:lnTo>
                  <a:lnTo>
                    <a:pt x="1836470" y="2972358"/>
                  </a:lnTo>
                  <a:lnTo>
                    <a:pt x="1881962" y="2961360"/>
                  </a:lnTo>
                  <a:lnTo>
                    <a:pt x="1926920" y="2949003"/>
                  </a:lnTo>
                  <a:lnTo>
                    <a:pt x="1971294" y="2935287"/>
                  </a:lnTo>
                  <a:lnTo>
                    <a:pt x="2015070" y="2920263"/>
                  </a:lnTo>
                  <a:lnTo>
                    <a:pt x="2058225" y="2903944"/>
                  </a:lnTo>
                  <a:lnTo>
                    <a:pt x="2100745" y="2886341"/>
                  </a:lnTo>
                  <a:lnTo>
                    <a:pt x="2142604" y="2867495"/>
                  </a:lnTo>
                  <a:lnTo>
                    <a:pt x="2183752" y="2847416"/>
                  </a:lnTo>
                  <a:lnTo>
                    <a:pt x="2224201" y="2826143"/>
                  </a:lnTo>
                  <a:lnTo>
                    <a:pt x="2263914" y="2803677"/>
                  </a:lnTo>
                  <a:lnTo>
                    <a:pt x="2302865" y="2780068"/>
                  </a:lnTo>
                  <a:lnTo>
                    <a:pt x="2341029" y="2755315"/>
                  </a:lnTo>
                  <a:lnTo>
                    <a:pt x="2378392" y="2729458"/>
                  </a:lnTo>
                  <a:lnTo>
                    <a:pt x="2414930" y="2702509"/>
                  </a:lnTo>
                  <a:lnTo>
                    <a:pt x="2450604" y="2674493"/>
                  </a:lnTo>
                  <a:lnTo>
                    <a:pt x="2485402" y="2645448"/>
                  </a:lnTo>
                  <a:lnTo>
                    <a:pt x="2519299" y="2615374"/>
                  </a:lnTo>
                  <a:lnTo>
                    <a:pt x="2552281" y="2584323"/>
                  </a:lnTo>
                  <a:lnTo>
                    <a:pt x="2584310" y="2552293"/>
                  </a:lnTo>
                  <a:lnTo>
                    <a:pt x="2615374" y="2519311"/>
                  </a:lnTo>
                  <a:lnTo>
                    <a:pt x="2645435" y="2485415"/>
                  </a:lnTo>
                  <a:lnTo>
                    <a:pt x="2674493" y="2450604"/>
                  </a:lnTo>
                  <a:lnTo>
                    <a:pt x="2702496" y="2414930"/>
                  </a:lnTo>
                  <a:lnTo>
                    <a:pt x="2729446" y="2378405"/>
                  </a:lnTo>
                  <a:lnTo>
                    <a:pt x="2755303" y="2341041"/>
                  </a:lnTo>
                  <a:lnTo>
                    <a:pt x="2780055" y="2302878"/>
                  </a:lnTo>
                  <a:lnTo>
                    <a:pt x="2803677" y="2263927"/>
                  </a:lnTo>
                  <a:lnTo>
                    <a:pt x="2826131" y="2224214"/>
                  </a:lnTo>
                  <a:lnTo>
                    <a:pt x="2847403" y="2183765"/>
                  </a:lnTo>
                  <a:lnTo>
                    <a:pt x="2867482" y="2142604"/>
                  </a:lnTo>
                  <a:lnTo>
                    <a:pt x="2886329" y="2100757"/>
                  </a:lnTo>
                  <a:lnTo>
                    <a:pt x="2903931" y="2058238"/>
                  </a:lnTo>
                  <a:lnTo>
                    <a:pt x="2920250" y="2015083"/>
                  </a:lnTo>
                  <a:lnTo>
                    <a:pt x="2935287" y="1971306"/>
                  </a:lnTo>
                  <a:lnTo>
                    <a:pt x="2948990" y="1926932"/>
                  </a:lnTo>
                  <a:lnTo>
                    <a:pt x="2961348" y="1881974"/>
                  </a:lnTo>
                  <a:lnTo>
                    <a:pt x="2972346" y="1836483"/>
                  </a:lnTo>
                  <a:lnTo>
                    <a:pt x="2981960" y="1790458"/>
                  </a:lnTo>
                  <a:lnTo>
                    <a:pt x="2990151" y="1743925"/>
                  </a:lnTo>
                  <a:lnTo>
                    <a:pt x="2996908" y="1696923"/>
                  </a:lnTo>
                  <a:lnTo>
                    <a:pt x="3002191" y="1649463"/>
                  </a:lnTo>
                  <a:lnTo>
                    <a:pt x="3006013" y="1601558"/>
                  </a:lnTo>
                  <a:lnTo>
                    <a:pt x="3008312" y="1553260"/>
                  </a:lnTo>
                  <a:lnTo>
                    <a:pt x="3009087" y="1504569"/>
                  </a:lnTo>
                  <a:close/>
                </a:path>
                <a:path w="8628380" h="3009265" extrusionOk="0">
                  <a:moveTo>
                    <a:pt x="8628012" y="1504569"/>
                  </a:moveTo>
                  <a:lnTo>
                    <a:pt x="8627237" y="1455864"/>
                  </a:lnTo>
                  <a:lnTo>
                    <a:pt x="8624938" y="1407566"/>
                  </a:lnTo>
                  <a:lnTo>
                    <a:pt x="8621116" y="1359662"/>
                  </a:lnTo>
                  <a:lnTo>
                    <a:pt x="8615832" y="1312202"/>
                  </a:lnTo>
                  <a:lnTo>
                    <a:pt x="8609076" y="1265186"/>
                  </a:lnTo>
                  <a:lnTo>
                    <a:pt x="8600884" y="1218666"/>
                  </a:lnTo>
                  <a:lnTo>
                    <a:pt x="8591271" y="1172641"/>
                  </a:lnTo>
                  <a:lnTo>
                    <a:pt x="8580272" y="1127137"/>
                  </a:lnTo>
                  <a:lnTo>
                    <a:pt x="8567915" y="1082192"/>
                  </a:lnTo>
                  <a:lnTo>
                    <a:pt x="8554212" y="1037805"/>
                  </a:lnTo>
                  <a:lnTo>
                    <a:pt x="8539175" y="994029"/>
                  </a:lnTo>
                  <a:lnTo>
                    <a:pt x="8522856" y="950874"/>
                  </a:lnTo>
                  <a:lnTo>
                    <a:pt x="8505253" y="908354"/>
                  </a:lnTo>
                  <a:lnTo>
                    <a:pt x="8486407" y="866495"/>
                  </a:lnTo>
                  <a:lnTo>
                    <a:pt x="8466328" y="825334"/>
                  </a:lnTo>
                  <a:lnTo>
                    <a:pt x="8445055" y="784898"/>
                  </a:lnTo>
                  <a:lnTo>
                    <a:pt x="8422602" y="745185"/>
                  </a:lnTo>
                  <a:lnTo>
                    <a:pt x="8398980" y="706234"/>
                  </a:lnTo>
                  <a:lnTo>
                    <a:pt x="8374227" y="668058"/>
                  </a:lnTo>
                  <a:lnTo>
                    <a:pt x="8348370" y="630707"/>
                  </a:lnTo>
                  <a:lnTo>
                    <a:pt x="8321421" y="594169"/>
                  </a:lnTo>
                  <a:lnTo>
                    <a:pt x="8293417" y="558495"/>
                  </a:lnTo>
                  <a:lnTo>
                    <a:pt x="8264360" y="523697"/>
                  </a:lnTo>
                  <a:lnTo>
                    <a:pt x="8234299" y="489788"/>
                  </a:lnTo>
                  <a:lnTo>
                    <a:pt x="8203235" y="456819"/>
                  </a:lnTo>
                  <a:lnTo>
                    <a:pt x="8171205" y="424776"/>
                  </a:lnTo>
                  <a:lnTo>
                    <a:pt x="8138223" y="393725"/>
                  </a:lnTo>
                  <a:lnTo>
                    <a:pt x="8104327" y="363651"/>
                  </a:lnTo>
                  <a:lnTo>
                    <a:pt x="8069529" y="334606"/>
                  </a:lnTo>
                  <a:lnTo>
                    <a:pt x="8033855" y="306590"/>
                  </a:lnTo>
                  <a:lnTo>
                    <a:pt x="7997317" y="279641"/>
                  </a:lnTo>
                  <a:lnTo>
                    <a:pt x="7959953" y="253784"/>
                  </a:lnTo>
                  <a:lnTo>
                    <a:pt x="7921790" y="229031"/>
                  </a:lnTo>
                  <a:lnTo>
                    <a:pt x="7882839" y="205422"/>
                  </a:lnTo>
                  <a:lnTo>
                    <a:pt x="7843126" y="182956"/>
                  </a:lnTo>
                  <a:lnTo>
                    <a:pt x="7802677" y="161683"/>
                  </a:lnTo>
                  <a:lnTo>
                    <a:pt x="7761516" y="141605"/>
                  </a:lnTo>
                  <a:lnTo>
                    <a:pt x="7719669" y="122758"/>
                  </a:lnTo>
                  <a:lnTo>
                    <a:pt x="7677150" y="105156"/>
                  </a:lnTo>
                  <a:lnTo>
                    <a:pt x="7633995" y="88836"/>
                  </a:lnTo>
                  <a:lnTo>
                    <a:pt x="7590218" y="73799"/>
                  </a:lnTo>
                  <a:lnTo>
                    <a:pt x="7545845" y="60096"/>
                  </a:lnTo>
                  <a:lnTo>
                    <a:pt x="7500887" y="47739"/>
                  </a:lnTo>
                  <a:lnTo>
                    <a:pt x="7455395" y="36741"/>
                  </a:lnTo>
                  <a:lnTo>
                    <a:pt x="7409370" y="27127"/>
                  </a:lnTo>
                  <a:lnTo>
                    <a:pt x="7362838" y="18935"/>
                  </a:lnTo>
                  <a:lnTo>
                    <a:pt x="7315835" y="12179"/>
                  </a:lnTo>
                  <a:lnTo>
                    <a:pt x="7268362" y="6896"/>
                  </a:lnTo>
                  <a:lnTo>
                    <a:pt x="7220471" y="3073"/>
                  </a:lnTo>
                  <a:lnTo>
                    <a:pt x="7172160" y="774"/>
                  </a:lnTo>
                  <a:lnTo>
                    <a:pt x="7123468" y="0"/>
                  </a:lnTo>
                  <a:lnTo>
                    <a:pt x="7074776" y="774"/>
                  </a:lnTo>
                  <a:lnTo>
                    <a:pt x="7026465" y="3073"/>
                  </a:lnTo>
                  <a:lnTo>
                    <a:pt x="6978574" y="6896"/>
                  </a:lnTo>
                  <a:lnTo>
                    <a:pt x="6931101" y="12179"/>
                  </a:lnTo>
                  <a:lnTo>
                    <a:pt x="6884098" y="18935"/>
                  </a:lnTo>
                  <a:lnTo>
                    <a:pt x="6837566" y="27127"/>
                  </a:lnTo>
                  <a:lnTo>
                    <a:pt x="6791541" y="36741"/>
                  </a:lnTo>
                  <a:lnTo>
                    <a:pt x="6746049" y="47739"/>
                  </a:lnTo>
                  <a:lnTo>
                    <a:pt x="6701091" y="60096"/>
                  </a:lnTo>
                  <a:lnTo>
                    <a:pt x="6656718" y="73799"/>
                  </a:lnTo>
                  <a:lnTo>
                    <a:pt x="6612941" y="88836"/>
                  </a:lnTo>
                  <a:lnTo>
                    <a:pt x="6569786" y="105156"/>
                  </a:lnTo>
                  <a:lnTo>
                    <a:pt x="6527266" y="122758"/>
                  </a:lnTo>
                  <a:lnTo>
                    <a:pt x="6485420" y="141605"/>
                  </a:lnTo>
                  <a:lnTo>
                    <a:pt x="6444259" y="161683"/>
                  </a:lnTo>
                  <a:lnTo>
                    <a:pt x="6403810" y="182956"/>
                  </a:lnTo>
                  <a:lnTo>
                    <a:pt x="6364097" y="205422"/>
                  </a:lnTo>
                  <a:lnTo>
                    <a:pt x="6325146" y="229031"/>
                  </a:lnTo>
                  <a:lnTo>
                    <a:pt x="6286982" y="253784"/>
                  </a:lnTo>
                  <a:lnTo>
                    <a:pt x="6249619" y="279641"/>
                  </a:lnTo>
                  <a:lnTo>
                    <a:pt x="6213081" y="306590"/>
                  </a:lnTo>
                  <a:lnTo>
                    <a:pt x="6177407" y="334606"/>
                  </a:lnTo>
                  <a:lnTo>
                    <a:pt x="6142609" y="363651"/>
                  </a:lnTo>
                  <a:lnTo>
                    <a:pt x="6108712" y="393725"/>
                  </a:lnTo>
                  <a:lnTo>
                    <a:pt x="6075731" y="424776"/>
                  </a:lnTo>
                  <a:lnTo>
                    <a:pt x="6043701" y="456819"/>
                  </a:lnTo>
                  <a:lnTo>
                    <a:pt x="6012637" y="489788"/>
                  </a:lnTo>
                  <a:lnTo>
                    <a:pt x="5982576" y="523697"/>
                  </a:lnTo>
                  <a:lnTo>
                    <a:pt x="5953518" y="558495"/>
                  </a:lnTo>
                  <a:lnTo>
                    <a:pt x="5925515" y="594169"/>
                  </a:lnTo>
                  <a:lnTo>
                    <a:pt x="5898566" y="630707"/>
                  </a:lnTo>
                  <a:lnTo>
                    <a:pt x="5872708" y="668058"/>
                  </a:lnTo>
                  <a:lnTo>
                    <a:pt x="5847956" y="706234"/>
                  </a:lnTo>
                  <a:lnTo>
                    <a:pt x="5824347" y="745185"/>
                  </a:lnTo>
                  <a:lnTo>
                    <a:pt x="5801880" y="784898"/>
                  </a:lnTo>
                  <a:lnTo>
                    <a:pt x="5780608" y="825334"/>
                  </a:lnTo>
                  <a:lnTo>
                    <a:pt x="5760529" y="866495"/>
                  </a:lnTo>
                  <a:lnTo>
                    <a:pt x="5741682" y="908354"/>
                  </a:lnTo>
                  <a:lnTo>
                    <a:pt x="5724080" y="950874"/>
                  </a:lnTo>
                  <a:lnTo>
                    <a:pt x="5707761" y="994029"/>
                  </a:lnTo>
                  <a:lnTo>
                    <a:pt x="5692724" y="1037805"/>
                  </a:lnTo>
                  <a:lnTo>
                    <a:pt x="5679021" y="1082192"/>
                  </a:lnTo>
                  <a:lnTo>
                    <a:pt x="5666664" y="1127137"/>
                  </a:lnTo>
                  <a:lnTo>
                    <a:pt x="5655665" y="1172641"/>
                  </a:lnTo>
                  <a:lnTo>
                    <a:pt x="5646051" y="1218666"/>
                  </a:lnTo>
                  <a:lnTo>
                    <a:pt x="5637860" y="1265186"/>
                  </a:lnTo>
                  <a:lnTo>
                    <a:pt x="5631104" y="1312202"/>
                  </a:lnTo>
                  <a:lnTo>
                    <a:pt x="5625820" y="1359662"/>
                  </a:lnTo>
                  <a:lnTo>
                    <a:pt x="5621998" y="1407566"/>
                  </a:lnTo>
                  <a:lnTo>
                    <a:pt x="5619699" y="1455864"/>
                  </a:lnTo>
                  <a:lnTo>
                    <a:pt x="5618924" y="1504569"/>
                  </a:lnTo>
                  <a:lnTo>
                    <a:pt x="5619699" y="1553260"/>
                  </a:lnTo>
                  <a:lnTo>
                    <a:pt x="5621998" y="1601558"/>
                  </a:lnTo>
                  <a:lnTo>
                    <a:pt x="5625820" y="1649463"/>
                  </a:lnTo>
                  <a:lnTo>
                    <a:pt x="5631104" y="1696923"/>
                  </a:lnTo>
                  <a:lnTo>
                    <a:pt x="5637860" y="1743925"/>
                  </a:lnTo>
                  <a:lnTo>
                    <a:pt x="5646051" y="1790458"/>
                  </a:lnTo>
                  <a:lnTo>
                    <a:pt x="5655665" y="1836483"/>
                  </a:lnTo>
                  <a:lnTo>
                    <a:pt x="5666664" y="1881974"/>
                  </a:lnTo>
                  <a:lnTo>
                    <a:pt x="5679021" y="1926932"/>
                  </a:lnTo>
                  <a:lnTo>
                    <a:pt x="5692724" y="1971306"/>
                  </a:lnTo>
                  <a:lnTo>
                    <a:pt x="5707761" y="2015083"/>
                  </a:lnTo>
                  <a:lnTo>
                    <a:pt x="5724080" y="2058238"/>
                  </a:lnTo>
                  <a:lnTo>
                    <a:pt x="5741682" y="2100757"/>
                  </a:lnTo>
                  <a:lnTo>
                    <a:pt x="5760529" y="2142604"/>
                  </a:lnTo>
                  <a:lnTo>
                    <a:pt x="5780608" y="2183765"/>
                  </a:lnTo>
                  <a:lnTo>
                    <a:pt x="5801880" y="2224214"/>
                  </a:lnTo>
                  <a:lnTo>
                    <a:pt x="5824347" y="2263927"/>
                  </a:lnTo>
                  <a:lnTo>
                    <a:pt x="5847956" y="2302878"/>
                  </a:lnTo>
                  <a:lnTo>
                    <a:pt x="5872708" y="2341041"/>
                  </a:lnTo>
                  <a:lnTo>
                    <a:pt x="5898566" y="2378405"/>
                  </a:lnTo>
                  <a:lnTo>
                    <a:pt x="5925515" y="2414930"/>
                  </a:lnTo>
                  <a:lnTo>
                    <a:pt x="5953518" y="2450604"/>
                  </a:lnTo>
                  <a:lnTo>
                    <a:pt x="5982576" y="2485415"/>
                  </a:lnTo>
                  <a:lnTo>
                    <a:pt x="6012637" y="2519311"/>
                  </a:lnTo>
                  <a:lnTo>
                    <a:pt x="6043701" y="2552293"/>
                  </a:lnTo>
                  <a:lnTo>
                    <a:pt x="6075731" y="2584323"/>
                  </a:lnTo>
                  <a:lnTo>
                    <a:pt x="6108712" y="2615374"/>
                  </a:lnTo>
                  <a:lnTo>
                    <a:pt x="6142609" y="2645448"/>
                  </a:lnTo>
                  <a:lnTo>
                    <a:pt x="6177407" y="2674493"/>
                  </a:lnTo>
                  <a:lnTo>
                    <a:pt x="6213081" y="2702509"/>
                  </a:lnTo>
                  <a:lnTo>
                    <a:pt x="6249619" y="2729458"/>
                  </a:lnTo>
                  <a:lnTo>
                    <a:pt x="6286982" y="2755315"/>
                  </a:lnTo>
                  <a:lnTo>
                    <a:pt x="6325146" y="2780068"/>
                  </a:lnTo>
                  <a:lnTo>
                    <a:pt x="6364097" y="2803677"/>
                  </a:lnTo>
                  <a:lnTo>
                    <a:pt x="6403810" y="2826143"/>
                  </a:lnTo>
                  <a:lnTo>
                    <a:pt x="6444259" y="2847416"/>
                  </a:lnTo>
                  <a:lnTo>
                    <a:pt x="6485420" y="2867495"/>
                  </a:lnTo>
                  <a:lnTo>
                    <a:pt x="6527266" y="2886341"/>
                  </a:lnTo>
                  <a:lnTo>
                    <a:pt x="6569786" y="2903944"/>
                  </a:lnTo>
                  <a:lnTo>
                    <a:pt x="6612941" y="2920263"/>
                  </a:lnTo>
                  <a:lnTo>
                    <a:pt x="6656718" y="2935287"/>
                  </a:lnTo>
                  <a:lnTo>
                    <a:pt x="6701091" y="2949003"/>
                  </a:lnTo>
                  <a:lnTo>
                    <a:pt x="6746049" y="2961360"/>
                  </a:lnTo>
                  <a:lnTo>
                    <a:pt x="6791541" y="2972358"/>
                  </a:lnTo>
                  <a:lnTo>
                    <a:pt x="6837566" y="2981960"/>
                  </a:lnTo>
                  <a:lnTo>
                    <a:pt x="6884098" y="2990151"/>
                  </a:lnTo>
                  <a:lnTo>
                    <a:pt x="6931101" y="2996908"/>
                  </a:lnTo>
                  <a:lnTo>
                    <a:pt x="6978574" y="3002203"/>
                  </a:lnTo>
                  <a:lnTo>
                    <a:pt x="7026465" y="3006013"/>
                  </a:lnTo>
                  <a:lnTo>
                    <a:pt x="7074776" y="3008325"/>
                  </a:lnTo>
                  <a:lnTo>
                    <a:pt x="7123468" y="3009100"/>
                  </a:lnTo>
                  <a:lnTo>
                    <a:pt x="7172160" y="3008325"/>
                  </a:lnTo>
                  <a:lnTo>
                    <a:pt x="7220471" y="3006013"/>
                  </a:lnTo>
                  <a:lnTo>
                    <a:pt x="7268362" y="3002203"/>
                  </a:lnTo>
                  <a:lnTo>
                    <a:pt x="7315835" y="2996908"/>
                  </a:lnTo>
                  <a:lnTo>
                    <a:pt x="7362838" y="2990151"/>
                  </a:lnTo>
                  <a:lnTo>
                    <a:pt x="7409370" y="2981960"/>
                  </a:lnTo>
                  <a:lnTo>
                    <a:pt x="7455395" y="2972358"/>
                  </a:lnTo>
                  <a:lnTo>
                    <a:pt x="7500887" y="2961360"/>
                  </a:lnTo>
                  <a:lnTo>
                    <a:pt x="7545845" y="2949003"/>
                  </a:lnTo>
                  <a:lnTo>
                    <a:pt x="7590218" y="2935287"/>
                  </a:lnTo>
                  <a:lnTo>
                    <a:pt x="7633995" y="2920263"/>
                  </a:lnTo>
                  <a:lnTo>
                    <a:pt x="7677150" y="2903944"/>
                  </a:lnTo>
                  <a:lnTo>
                    <a:pt x="7719669" y="2886341"/>
                  </a:lnTo>
                  <a:lnTo>
                    <a:pt x="7761516" y="2867495"/>
                  </a:lnTo>
                  <a:lnTo>
                    <a:pt x="7802677" y="2847416"/>
                  </a:lnTo>
                  <a:lnTo>
                    <a:pt x="7843126" y="2826143"/>
                  </a:lnTo>
                  <a:lnTo>
                    <a:pt x="7882839" y="2803677"/>
                  </a:lnTo>
                  <a:lnTo>
                    <a:pt x="7921790" y="2780068"/>
                  </a:lnTo>
                  <a:lnTo>
                    <a:pt x="7959953" y="2755315"/>
                  </a:lnTo>
                  <a:lnTo>
                    <a:pt x="7997317" y="2729458"/>
                  </a:lnTo>
                  <a:lnTo>
                    <a:pt x="8033855" y="2702509"/>
                  </a:lnTo>
                  <a:lnTo>
                    <a:pt x="8069529" y="2674493"/>
                  </a:lnTo>
                  <a:lnTo>
                    <a:pt x="8104327" y="2645448"/>
                  </a:lnTo>
                  <a:lnTo>
                    <a:pt x="8138223" y="2615374"/>
                  </a:lnTo>
                  <a:lnTo>
                    <a:pt x="8171205" y="2584323"/>
                  </a:lnTo>
                  <a:lnTo>
                    <a:pt x="8203235" y="2552293"/>
                  </a:lnTo>
                  <a:lnTo>
                    <a:pt x="8234299" y="2519311"/>
                  </a:lnTo>
                  <a:lnTo>
                    <a:pt x="8264360" y="2485415"/>
                  </a:lnTo>
                  <a:lnTo>
                    <a:pt x="8293417" y="2450604"/>
                  </a:lnTo>
                  <a:lnTo>
                    <a:pt x="8321421" y="2414930"/>
                  </a:lnTo>
                  <a:lnTo>
                    <a:pt x="8348370" y="2378405"/>
                  </a:lnTo>
                  <a:lnTo>
                    <a:pt x="8374227" y="2341041"/>
                  </a:lnTo>
                  <a:lnTo>
                    <a:pt x="8398980" y="2302878"/>
                  </a:lnTo>
                  <a:lnTo>
                    <a:pt x="8422602" y="2263927"/>
                  </a:lnTo>
                  <a:lnTo>
                    <a:pt x="8445055" y="2224214"/>
                  </a:lnTo>
                  <a:lnTo>
                    <a:pt x="8466328" y="2183765"/>
                  </a:lnTo>
                  <a:lnTo>
                    <a:pt x="8486407" y="2142604"/>
                  </a:lnTo>
                  <a:lnTo>
                    <a:pt x="8505253" y="2100757"/>
                  </a:lnTo>
                  <a:lnTo>
                    <a:pt x="8522856" y="2058238"/>
                  </a:lnTo>
                  <a:lnTo>
                    <a:pt x="8539175" y="2015083"/>
                  </a:lnTo>
                  <a:lnTo>
                    <a:pt x="8554212" y="1971306"/>
                  </a:lnTo>
                  <a:lnTo>
                    <a:pt x="8567915" y="1926932"/>
                  </a:lnTo>
                  <a:lnTo>
                    <a:pt x="8580272" y="1881974"/>
                  </a:lnTo>
                  <a:lnTo>
                    <a:pt x="8591271" y="1836483"/>
                  </a:lnTo>
                  <a:lnTo>
                    <a:pt x="8600884" y="1790458"/>
                  </a:lnTo>
                  <a:lnTo>
                    <a:pt x="8609076" y="1743925"/>
                  </a:lnTo>
                  <a:lnTo>
                    <a:pt x="8615832" y="1696923"/>
                  </a:lnTo>
                  <a:lnTo>
                    <a:pt x="8621116" y="1649463"/>
                  </a:lnTo>
                  <a:lnTo>
                    <a:pt x="8624938" y="1601558"/>
                  </a:lnTo>
                  <a:lnTo>
                    <a:pt x="8627237" y="1553260"/>
                  </a:lnTo>
                  <a:lnTo>
                    <a:pt x="8628012" y="1504569"/>
                  </a:lnTo>
                  <a:close/>
                </a:path>
              </a:pathLst>
            </a:custGeom>
            <a:solidFill>
              <a:srgbClr val="0E4D4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sp>
        <p:nvSpPr>
          <p:cNvPr id="785" name="Google Shape;785;p48"/>
          <p:cNvSpPr txBox="1">
            <a:spLocks noGrp="1"/>
          </p:cNvSpPr>
          <p:nvPr>
            <p:ph type="title"/>
          </p:nvPr>
        </p:nvSpPr>
        <p:spPr>
          <a:xfrm>
            <a:off x="5680491" y="968155"/>
            <a:ext cx="865500" cy="609300"/>
          </a:xfrm>
          <a:prstGeom prst="rect">
            <a:avLst/>
          </a:prstGeom>
          <a:noFill/>
          <a:ln>
            <a:noFill/>
          </a:ln>
        </p:spPr>
        <p:txBody>
          <a:bodyPr spcFirstLastPara="1" wrap="square" lIns="0" tIns="7225" rIns="0" bIns="0" anchor="t" anchorCtr="0">
            <a:spAutoFit/>
          </a:bodyPr>
          <a:lstStyle/>
          <a:p>
            <a:pPr marL="0" marR="0" lvl="0" indent="0" algn="ctr" rtl="0">
              <a:lnSpc>
                <a:spcPct val="100400"/>
              </a:lnSpc>
              <a:spcBef>
                <a:spcPts val="0"/>
              </a:spcBef>
              <a:spcAft>
                <a:spcPts val="0"/>
              </a:spcAft>
              <a:buNone/>
            </a:pPr>
            <a:r>
              <a:rPr lang="en" sz="1300">
                <a:latin typeface="Proxima Nova"/>
                <a:ea typeface="Proxima Nova"/>
                <a:cs typeface="Proxima Nova"/>
                <a:sym typeface="Proxima Nova"/>
              </a:rPr>
              <a:t>Identify  inequities at work</a:t>
            </a:r>
            <a:endParaRPr sz="1300">
              <a:latin typeface="Proxima Nova"/>
              <a:ea typeface="Proxima Nova"/>
              <a:cs typeface="Proxima Nova"/>
              <a:sym typeface="Proxima Nova"/>
            </a:endParaRPr>
          </a:p>
        </p:txBody>
      </p:sp>
      <p:sp>
        <p:nvSpPr>
          <p:cNvPr id="786" name="Google Shape;786;p48"/>
          <p:cNvSpPr txBox="1"/>
          <p:nvPr/>
        </p:nvSpPr>
        <p:spPr>
          <a:xfrm>
            <a:off x="6970849" y="3203863"/>
            <a:ext cx="865500" cy="609300"/>
          </a:xfrm>
          <a:prstGeom prst="rect">
            <a:avLst/>
          </a:prstGeom>
          <a:noFill/>
          <a:ln>
            <a:noFill/>
          </a:ln>
        </p:spPr>
        <p:txBody>
          <a:bodyPr spcFirstLastPara="1" wrap="square" lIns="0" tIns="7225" rIns="0" bIns="0" anchor="t" anchorCtr="0">
            <a:spAutoFit/>
          </a:bodyPr>
          <a:lstStyle/>
          <a:p>
            <a:pPr marL="0" marR="0" lvl="0" indent="0" algn="ctr" rtl="0">
              <a:lnSpc>
                <a:spcPct val="100400"/>
              </a:lnSpc>
              <a:spcBef>
                <a:spcPts val="0"/>
              </a:spcBef>
              <a:spcAft>
                <a:spcPts val="0"/>
              </a:spcAft>
              <a:buNone/>
            </a:pPr>
            <a:r>
              <a:rPr lang="en" sz="1300" b="1">
                <a:solidFill>
                  <a:srgbClr val="FFFFFF"/>
                </a:solidFill>
                <a:latin typeface="Proxima Nova"/>
                <a:ea typeface="Proxima Nova"/>
                <a:cs typeface="Proxima Nova"/>
                <a:sym typeface="Proxima Nova"/>
              </a:rPr>
              <a:t>Own your  positional  power</a:t>
            </a:r>
            <a:endParaRPr sz="1300" b="1">
              <a:latin typeface="Proxima Nova"/>
              <a:ea typeface="Proxima Nova"/>
              <a:cs typeface="Proxima Nova"/>
              <a:sym typeface="Proxima Nova"/>
            </a:endParaRPr>
          </a:p>
        </p:txBody>
      </p:sp>
      <p:sp>
        <p:nvSpPr>
          <p:cNvPr id="787" name="Google Shape;787;p48"/>
          <p:cNvSpPr txBox="1"/>
          <p:nvPr/>
        </p:nvSpPr>
        <p:spPr>
          <a:xfrm>
            <a:off x="4471197" y="3203856"/>
            <a:ext cx="689700" cy="609300"/>
          </a:xfrm>
          <a:prstGeom prst="rect">
            <a:avLst/>
          </a:prstGeom>
          <a:noFill/>
          <a:ln>
            <a:noFill/>
          </a:ln>
        </p:spPr>
        <p:txBody>
          <a:bodyPr spcFirstLastPara="1" wrap="square" lIns="0" tIns="7225" rIns="0" bIns="0" anchor="t" anchorCtr="0">
            <a:spAutoFit/>
          </a:bodyPr>
          <a:lstStyle/>
          <a:p>
            <a:pPr marL="0" marR="0" lvl="0" indent="0" algn="ctr" rtl="0">
              <a:lnSpc>
                <a:spcPct val="100400"/>
              </a:lnSpc>
              <a:spcBef>
                <a:spcPts val="0"/>
              </a:spcBef>
              <a:spcAft>
                <a:spcPts val="0"/>
              </a:spcAft>
              <a:buNone/>
            </a:pPr>
            <a:r>
              <a:rPr lang="en" sz="1300" b="1">
                <a:solidFill>
                  <a:srgbClr val="FFFFFF"/>
                </a:solidFill>
                <a:latin typeface="Proxima Nova"/>
                <a:ea typeface="Proxima Nova"/>
                <a:cs typeface="Proxima Nova"/>
                <a:sym typeface="Proxima Nova"/>
              </a:rPr>
              <a:t>Consider  actions to take</a:t>
            </a:r>
            <a:endParaRPr sz="1300" b="1">
              <a:latin typeface="Proxima Nova"/>
              <a:ea typeface="Proxima Nova"/>
              <a:cs typeface="Proxima Nova"/>
              <a:sym typeface="Proxima Nova"/>
            </a:endParaRPr>
          </a:p>
        </p:txBody>
      </p:sp>
      <p:sp>
        <p:nvSpPr>
          <p:cNvPr id="788" name="Google Shape;788;p48"/>
          <p:cNvSpPr txBox="1"/>
          <p:nvPr/>
        </p:nvSpPr>
        <p:spPr>
          <a:xfrm>
            <a:off x="5680124" y="2518713"/>
            <a:ext cx="865500" cy="408300"/>
          </a:xfrm>
          <a:prstGeom prst="rect">
            <a:avLst/>
          </a:prstGeom>
          <a:noFill/>
          <a:ln>
            <a:noFill/>
          </a:ln>
        </p:spPr>
        <p:txBody>
          <a:bodyPr spcFirstLastPara="1" wrap="square" lIns="0" tIns="7225" rIns="0" bIns="0" anchor="t" anchorCtr="0">
            <a:spAutoFit/>
          </a:bodyPr>
          <a:lstStyle/>
          <a:p>
            <a:pPr marL="0" marR="0" lvl="0" indent="12700" algn="ctr" rtl="0">
              <a:lnSpc>
                <a:spcPct val="100400"/>
              </a:lnSpc>
              <a:spcBef>
                <a:spcPts val="0"/>
              </a:spcBef>
              <a:spcAft>
                <a:spcPts val="0"/>
              </a:spcAft>
              <a:buNone/>
            </a:pPr>
            <a:r>
              <a:rPr lang="en" sz="1300" b="1">
                <a:latin typeface="Proxima Nova"/>
                <a:ea typeface="Proxima Nova"/>
                <a:cs typeface="Proxima Nova"/>
                <a:sym typeface="Proxima Nova"/>
              </a:rPr>
              <a:t>See your  privilege</a:t>
            </a:r>
            <a:endParaRPr sz="1300" b="1">
              <a:latin typeface="Proxima Nova"/>
              <a:ea typeface="Proxima Nova"/>
              <a:cs typeface="Proxima Nova"/>
              <a:sym typeface="Proxima Nova"/>
            </a:endParaRPr>
          </a:p>
        </p:txBody>
      </p:sp>
      <p:sp>
        <p:nvSpPr>
          <p:cNvPr id="789" name="Google Shape;789;p48"/>
          <p:cNvSpPr txBox="1"/>
          <p:nvPr/>
        </p:nvSpPr>
        <p:spPr>
          <a:xfrm>
            <a:off x="832425" y="1496675"/>
            <a:ext cx="2496300" cy="1960200"/>
          </a:xfrm>
          <a:prstGeom prst="rect">
            <a:avLst/>
          </a:prstGeom>
          <a:noFill/>
          <a:ln>
            <a:noFill/>
          </a:ln>
        </p:spPr>
        <p:txBody>
          <a:bodyPr spcFirstLastPara="1" wrap="square" lIns="0" tIns="125625" rIns="0" bIns="0" anchor="t" anchorCtr="0">
            <a:spAutoFit/>
          </a:bodyPr>
          <a:lstStyle/>
          <a:p>
            <a:pPr marL="0" marR="609600" lvl="0" indent="0" algn="l" rtl="0">
              <a:lnSpc>
                <a:spcPct val="96574"/>
              </a:lnSpc>
              <a:spcBef>
                <a:spcPts val="0"/>
              </a:spcBef>
              <a:spcAft>
                <a:spcPts val="0"/>
              </a:spcAft>
              <a:buNone/>
            </a:pPr>
            <a:r>
              <a:rPr lang="en" sz="4100">
                <a:latin typeface="Oswald"/>
                <a:ea typeface="Oswald"/>
                <a:cs typeface="Oswald"/>
                <a:sym typeface="Oswald"/>
              </a:rPr>
              <a:t>Active  Allyship</a:t>
            </a:r>
            <a:endParaRPr sz="4100">
              <a:latin typeface="Oswald"/>
              <a:ea typeface="Oswald"/>
              <a:cs typeface="Oswald"/>
              <a:sym typeface="Oswald"/>
            </a:endParaRPr>
          </a:p>
          <a:p>
            <a:pPr marL="0" marR="0" lvl="0" indent="0" algn="l" rtl="0">
              <a:lnSpc>
                <a:spcPct val="97348"/>
              </a:lnSpc>
              <a:spcBef>
                <a:spcPts val="0"/>
              </a:spcBef>
              <a:spcAft>
                <a:spcPts val="0"/>
              </a:spcAft>
              <a:buNone/>
            </a:pPr>
            <a:r>
              <a:rPr lang="en" sz="4100">
                <a:latin typeface="Oswald"/>
                <a:ea typeface="Oswald"/>
                <a:cs typeface="Oswald"/>
                <a:sym typeface="Oswald"/>
              </a:rPr>
              <a:t>Framework</a:t>
            </a:r>
            <a:endParaRPr sz="4100">
              <a:latin typeface="Oswald"/>
              <a:ea typeface="Oswald"/>
              <a:cs typeface="Oswald"/>
              <a:sym typeface="Oswald"/>
            </a:endParaRPr>
          </a:p>
        </p:txBody>
      </p:sp>
      <p:sp>
        <p:nvSpPr>
          <p:cNvPr id="790" name="Google Shape;790;p48"/>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24</a:t>
            </a:fld>
            <a:endParaRPr sz="700">
              <a:latin typeface="Proxima Nova Semibold"/>
              <a:ea typeface="Proxima Nova Semibold"/>
              <a:cs typeface="Proxima Nova Semibold"/>
              <a:sym typeface="Proxima Nova Semibold"/>
            </a:endParaRPr>
          </a:p>
        </p:txBody>
      </p:sp>
      <p:grpSp>
        <p:nvGrpSpPr>
          <p:cNvPr id="791" name="Google Shape;791;p48"/>
          <p:cNvGrpSpPr/>
          <p:nvPr/>
        </p:nvGrpSpPr>
        <p:grpSpPr>
          <a:xfrm>
            <a:off x="167531" y="4852630"/>
            <a:ext cx="1505034" cy="174536"/>
            <a:chOff x="442904" y="4166938"/>
            <a:chExt cx="4030621" cy="467300"/>
          </a:xfrm>
        </p:grpSpPr>
        <p:pic>
          <p:nvPicPr>
            <p:cNvPr id="792" name="Google Shape;792;p48"/>
            <p:cNvPicPr preferRelativeResize="0"/>
            <p:nvPr/>
          </p:nvPicPr>
          <p:blipFill rotWithShape="1">
            <a:blip r:embed="rId3">
              <a:alphaModFix/>
            </a:blip>
            <a:srcRect/>
            <a:stretch/>
          </p:blipFill>
          <p:spPr>
            <a:xfrm>
              <a:off x="1848476" y="4166938"/>
              <a:ext cx="2625049" cy="467300"/>
            </a:xfrm>
            <a:prstGeom prst="rect">
              <a:avLst/>
            </a:prstGeom>
            <a:noFill/>
            <a:ln>
              <a:noFill/>
            </a:ln>
          </p:spPr>
        </p:pic>
        <p:grpSp>
          <p:nvGrpSpPr>
            <p:cNvPr id="793" name="Google Shape;793;p48"/>
            <p:cNvGrpSpPr/>
            <p:nvPr/>
          </p:nvGrpSpPr>
          <p:grpSpPr>
            <a:xfrm>
              <a:off x="442904" y="4326529"/>
              <a:ext cx="1033452" cy="205673"/>
              <a:chOff x="7504804" y="565304"/>
              <a:chExt cx="1033452" cy="205673"/>
            </a:xfrm>
          </p:grpSpPr>
          <p:sp>
            <p:nvSpPr>
              <p:cNvPr id="794" name="Google Shape;794;p48"/>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95" name="Google Shape;795;p48"/>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96" name="Google Shape;796;p48"/>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97" name="Google Shape;797;p48"/>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98" name="Google Shape;798;p48"/>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799" name="Google Shape;799;p48"/>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800" name="Google Shape;800;p48"/>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801" name="Google Shape;801;p48"/>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49"/>
          <p:cNvSpPr txBox="1"/>
          <p:nvPr/>
        </p:nvSpPr>
        <p:spPr>
          <a:xfrm>
            <a:off x="680023" y="862184"/>
            <a:ext cx="1614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solidFill>
                  <a:srgbClr val="FFFFFF"/>
                </a:solidFill>
                <a:latin typeface="Oswald"/>
                <a:ea typeface="Oswald"/>
                <a:cs typeface="Oswald"/>
                <a:sym typeface="Oswald"/>
              </a:rPr>
              <a:t>3</a:t>
            </a:r>
            <a:endParaRPr sz="2400">
              <a:latin typeface="Oswald"/>
              <a:ea typeface="Oswald"/>
              <a:cs typeface="Oswald"/>
              <a:sym typeface="Oswald"/>
            </a:endParaRPr>
          </a:p>
        </p:txBody>
      </p:sp>
      <p:sp>
        <p:nvSpPr>
          <p:cNvPr id="807" name="Google Shape;807;p49"/>
          <p:cNvSpPr txBox="1"/>
          <p:nvPr/>
        </p:nvSpPr>
        <p:spPr>
          <a:xfrm>
            <a:off x="680025" y="1599425"/>
            <a:ext cx="2051100" cy="1955400"/>
          </a:xfrm>
          <a:prstGeom prst="rect">
            <a:avLst/>
          </a:prstGeom>
          <a:noFill/>
          <a:ln>
            <a:noFill/>
          </a:ln>
        </p:spPr>
        <p:txBody>
          <a:bodyPr spcFirstLastPara="1" wrap="square" lIns="0" tIns="125625" rIns="0" bIns="0" anchor="t" anchorCtr="0">
            <a:spAutoFit/>
          </a:bodyPr>
          <a:lstStyle/>
          <a:p>
            <a:pPr marL="0" marR="0" lvl="0" indent="0" algn="l" rtl="0">
              <a:lnSpc>
                <a:spcPct val="96574"/>
              </a:lnSpc>
              <a:spcBef>
                <a:spcPts val="0"/>
              </a:spcBef>
              <a:spcAft>
                <a:spcPts val="0"/>
              </a:spcAft>
              <a:buNone/>
            </a:pPr>
            <a:r>
              <a:rPr lang="en" sz="4100">
                <a:solidFill>
                  <a:srgbClr val="FFFFFF"/>
                </a:solidFill>
                <a:latin typeface="Oswald"/>
                <a:ea typeface="Oswald"/>
                <a:cs typeface="Oswald"/>
                <a:sym typeface="Oswald"/>
              </a:rPr>
              <a:t>Uncover  workplace  inequities</a:t>
            </a:r>
            <a:endParaRPr sz="4100">
              <a:latin typeface="Oswald"/>
              <a:ea typeface="Oswald"/>
              <a:cs typeface="Oswald"/>
              <a:sym typeface="Oswald"/>
            </a:endParaRPr>
          </a:p>
        </p:txBody>
      </p:sp>
      <p:sp>
        <p:nvSpPr>
          <p:cNvPr id="808" name="Google Shape;808;p49"/>
          <p:cNvSpPr txBox="1"/>
          <p:nvPr/>
        </p:nvSpPr>
        <p:spPr>
          <a:xfrm>
            <a:off x="4393879" y="565684"/>
            <a:ext cx="1468932"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Define allyship</a:t>
            </a:r>
            <a:endParaRPr sz="1700">
              <a:latin typeface="Avenir"/>
              <a:ea typeface="Avenir"/>
              <a:cs typeface="Avenir"/>
              <a:sym typeface="Avenir"/>
            </a:endParaRPr>
          </a:p>
        </p:txBody>
      </p:sp>
      <p:sp>
        <p:nvSpPr>
          <p:cNvPr id="809" name="Google Shape;809;p49"/>
          <p:cNvSpPr txBox="1"/>
          <p:nvPr/>
        </p:nvSpPr>
        <p:spPr>
          <a:xfrm>
            <a:off x="4393879" y="1182860"/>
            <a:ext cx="2177404"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Unpack your privilege</a:t>
            </a:r>
            <a:endParaRPr sz="1700">
              <a:latin typeface="Avenir"/>
              <a:ea typeface="Avenir"/>
              <a:cs typeface="Avenir"/>
              <a:sym typeface="Avenir"/>
            </a:endParaRPr>
          </a:p>
        </p:txBody>
      </p:sp>
      <p:sp>
        <p:nvSpPr>
          <p:cNvPr id="810" name="Google Shape;810;p49"/>
          <p:cNvSpPr txBox="1"/>
          <p:nvPr/>
        </p:nvSpPr>
        <p:spPr>
          <a:xfrm>
            <a:off x="4393879" y="1800037"/>
            <a:ext cx="2927466"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u="sng">
                <a:solidFill>
                  <a:srgbClr val="FFFFFF"/>
                </a:solidFill>
                <a:latin typeface="Avenir"/>
                <a:ea typeface="Avenir"/>
                <a:cs typeface="Avenir"/>
                <a:sym typeface="Avenir"/>
              </a:rPr>
              <a:t>Uncover workplace inequities</a:t>
            </a:r>
            <a:endParaRPr sz="1700">
              <a:latin typeface="Avenir"/>
              <a:ea typeface="Avenir"/>
              <a:cs typeface="Avenir"/>
              <a:sym typeface="Avenir"/>
            </a:endParaRPr>
          </a:p>
        </p:txBody>
      </p:sp>
      <p:sp>
        <p:nvSpPr>
          <p:cNvPr id="811" name="Google Shape;811;p49"/>
          <p:cNvSpPr txBox="1"/>
          <p:nvPr/>
        </p:nvSpPr>
        <p:spPr>
          <a:xfrm>
            <a:off x="4393879" y="2417214"/>
            <a:ext cx="2051190"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Discover your power</a:t>
            </a:r>
            <a:endParaRPr sz="1700">
              <a:latin typeface="Avenir"/>
              <a:ea typeface="Avenir"/>
              <a:cs typeface="Avenir"/>
              <a:sym typeface="Avenir"/>
            </a:endParaRPr>
          </a:p>
        </p:txBody>
      </p:sp>
      <p:sp>
        <p:nvSpPr>
          <p:cNvPr id="812" name="Google Shape;812;p49"/>
          <p:cNvSpPr txBox="1"/>
          <p:nvPr/>
        </p:nvSpPr>
        <p:spPr>
          <a:xfrm>
            <a:off x="4393879" y="3034391"/>
            <a:ext cx="2110398"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Learn allyship actions</a:t>
            </a:r>
            <a:endParaRPr sz="1700">
              <a:latin typeface="Avenir"/>
              <a:ea typeface="Avenir"/>
              <a:cs typeface="Avenir"/>
              <a:sym typeface="Avenir"/>
            </a:endParaRPr>
          </a:p>
        </p:txBody>
      </p:sp>
      <p:sp>
        <p:nvSpPr>
          <p:cNvPr id="813" name="Google Shape;813;p49"/>
          <p:cNvSpPr txBox="1"/>
          <p:nvPr/>
        </p:nvSpPr>
        <p:spPr>
          <a:xfrm>
            <a:off x="4393879" y="3651567"/>
            <a:ext cx="3742802"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Review the Active Allyship Framework</a:t>
            </a:r>
            <a:endParaRPr sz="1700">
              <a:latin typeface="Avenir"/>
              <a:ea typeface="Avenir"/>
              <a:cs typeface="Avenir"/>
              <a:sym typeface="Avenir"/>
            </a:endParaRPr>
          </a:p>
        </p:txBody>
      </p:sp>
      <p:sp>
        <p:nvSpPr>
          <p:cNvPr id="814" name="Google Shape;814;p49"/>
          <p:cNvSpPr txBox="1"/>
          <p:nvPr/>
        </p:nvSpPr>
        <p:spPr>
          <a:xfrm>
            <a:off x="4393879" y="4242075"/>
            <a:ext cx="3186826"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Introduce the follow-up sessions</a:t>
            </a:r>
            <a:endParaRPr sz="1700">
              <a:latin typeface="Avenir"/>
              <a:ea typeface="Avenir"/>
              <a:cs typeface="Avenir"/>
              <a:sym typeface="Avenir"/>
            </a:endParaRPr>
          </a:p>
        </p:txBody>
      </p:sp>
      <p:sp>
        <p:nvSpPr>
          <p:cNvPr id="815" name="Google Shape;815;p49"/>
          <p:cNvSpPr txBox="1"/>
          <p:nvPr/>
        </p:nvSpPr>
        <p:spPr>
          <a:xfrm>
            <a:off x="3994723" y="523773"/>
            <a:ext cx="167700" cy="41067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solidFill>
                  <a:srgbClr val="FFFFFF"/>
                </a:solidFill>
                <a:latin typeface="Oswald"/>
                <a:ea typeface="Oswald"/>
                <a:cs typeface="Oswald"/>
                <a:sym typeface="Oswald"/>
              </a:rPr>
              <a:t>1</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2</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3</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4</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5</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6</a:t>
            </a:r>
            <a:endParaRPr sz="2400">
              <a:latin typeface="Oswald"/>
              <a:ea typeface="Oswald"/>
              <a:cs typeface="Oswald"/>
              <a:sym typeface="Oswald"/>
            </a:endParaRPr>
          </a:p>
          <a:p>
            <a:pPr marL="0" marR="0" lvl="0" indent="0" algn="l" rtl="0">
              <a:lnSpc>
                <a:spcPct val="100000"/>
              </a:lnSpc>
              <a:spcBef>
                <a:spcPts val="1800"/>
              </a:spcBef>
              <a:spcAft>
                <a:spcPts val="0"/>
              </a:spcAft>
              <a:buNone/>
            </a:pPr>
            <a:r>
              <a:rPr lang="en" sz="2400" b="1">
                <a:solidFill>
                  <a:srgbClr val="FFFFFF"/>
                </a:solidFill>
                <a:latin typeface="Oswald"/>
                <a:ea typeface="Oswald"/>
                <a:cs typeface="Oswald"/>
                <a:sym typeface="Oswald"/>
              </a:rPr>
              <a:t>7</a:t>
            </a:r>
            <a:endParaRPr sz="2400">
              <a:latin typeface="Oswald"/>
              <a:ea typeface="Oswald"/>
              <a:cs typeface="Oswald"/>
              <a:sym typeface="Oswald"/>
            </a:endParaRPr>
          </a:p>
        </p:txBody>
      </p:sp>
      <p:sp>
        <p:nvSpPr>
          <p:cNvPr id="816" name="Google Shape;816;p49"/>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solidFill>
                  <a:srgbClr val="FFFFFF"/>
                </a:solidFill>
                <a:latin typeface="Proxima Nova Semibold"/>
                <a:ea typeface="Proxima Nova Semibold"/>
                <a:cs typeface="Proxima Nova Semibold"/>
                <a:sym typeface="Proxima Nova Semibold"/>
              </a:rPr>
              <a:t> </a:t>
            </a:r>
            <a:r>
              <a:rPr lang="en" sz="700">
                <a:solidFill>
                  <a:srgbClr val="FFFFFF"/>
                </a:solidFill>
                <a:latin typeface="Avenir"/>
                <a:ea typeface="Avenir"/>
                <a:cs typeface="Avenir"/>
                <a:sym typeface="Avenir"/>
              </a:rPr>
              <a:t> ©2021 LeanIn.Org, LLC</a:t>
            </a:r>
            <a:r>
              <a:rPr lang="en" sz="700">
                <a:solidFill>
                  <a:srgbClr val="FFFFFF"/>
                </a:solidFill>
                <a:latin typeface="Proxima Nova Semibold"/>
                <a:ea typeface="Proxima Nova Semibold"/>
                <a:cs typeface="Proxima Nova Semibold"/>
                <a:sym typeface="Proxima Nova Semibold"/>
              </a:rPr>
              <a:t>   </a:t>
            </a:r>
            <a:fld id="{00000000-1234-1234-1234-123412341234}" type="slidenum">
              <a:rPr lang="en" sz="700">
                <a:solidFill>
                  <a:srgbClr val="FFFFFF"/>
                </a:solidFill>
                <a:latin typeface="Proxima Nova Semibold"/>
                <a:ea typeface="Proxima Nova Semibold"/>
                <a:cs typeface="Proxima Nova Semibold"/>
                <a:sym typeface="Proxima Nova Semibold"/>
              </a:rPr>
              <a:t>25</a:t>
            </a:fld>
            <a:endParaRPr sz="700">
              <a:solidFill>
                <a:srgbClr val="FFFFFF"/>
              </a:solidFill>
              <a:latin typeface="Proxima Nova Semibold"/>
              <a:ea typeface="Proxima Nova Semibold"/>
              <a:cs typeface="Proxima Nova Semibold"/>
              <a:sym typeface="Proxima Nova Semibold"/>
            </a:endParaRPr>
          </a:p>
        </p:txBody>
      </p:sp>
      <p:pic>
        <p:nvPicPr>
          <p:cNvPr id="817" name="Google Shape;817;p49"/>
          <p:cNvPicPr preferRelativeResize="0"/>
          <p:nvPr/>
        </p:nvPicPr>
        <p:blipFill rotWithShape="1">
          <a:blip r:embed="rId3">
            <a:alphaModFix/>
          </a:blip>
          <a:srcRect/>
          <a:stretch/>
        </p:blipFill>
        <p:spPr>
          <a:xfrm>
            <a:off x="692372" y="4852630"/>
            <a:ext cx="980193" cy="174536"/>
          </a:xfrm>
          <a:prstGeom prst="rect">
            <a:avLst/>
          </a:prstGeom>
          <a:noFill/>
          <a:ln>
            <a:noFill/>
          </a:ln>
        </p:spPr>
      </p:pic>
      <p:grpSp>
        <p:nvGrpSpPr>
          <p:cNvPr id="818" name="Google Shape;818;p49"/>
          <p:cNvGrpSpPr/>
          <p:nvPr/>
        </p:nvGrpSpPr>
        <p:grpSpPr>
          <a:xfrm>
            <a:off x="167531" y="4912238"/>
            <a:ext cx="385891" cy="76819"/>
            <a:chOff x="7504804" y="565304"/>
            <a:chExt cx="1033452" cy="205673"/>
          </a:xfrm>
        </p:grpSpPr>
        <p:sp>
          <p:nvSpPr>
            <p:cNvPr id="819" name="Google Shape;819;p49"/>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820" name="Google Shape;820;p49"/>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821" name="Google Shape;821;p49"/>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822" name="Google Shape;822;p49"/>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823" name="Google Shape;823;p49"/>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824" name="Google Shape;824;p49"/>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825" name="Google Shape;825;p49"/>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826" name="Google Shape;826;p49"/>
          <p:cNvCxnSpPr/>
          <p:nvPr/>
        </p:nvCxnSpPr>
        <p:spPr>
          <a:xfrm>
            <a:off x="655710" y="4894224"/>
            <a:ext cx="0" cy="107700"/>
          </a:xfrm>
          <a:prstGeom prst="straightConnector1">
            <a:avLst/>
          </a:prstGeom>
          <a:noFill/>
          <a:ln w="9525" cap="flat" cmpd="sng">
            <a:solidFill>
              <a:srgbClr val="FFFFFF"/>
            </a:solidFill>
            <a:prstDash val="solid"/>
            <a:round/>
            <a:headEnd type="none" w="med" len="med"/>
            <a:tailEnd type="non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C5E4E0">
            <a:alpha val="49800"/>
          </a:srgbClr>
        </a:solidFill>
        <a:effectLst/>
      </p:bgPr>
    </p:bg>
    <p:spTree>
      <p:nvGrpSpPr>
        <p:cNvPr id="1" name="Shape 830"/>
        <p:cNvGrpSpPr/>
        <p:nvPr/>
      </p:nvGrpSpPr>
      <p:grpSpPr>
        <a:xfrm>
          <a:off x="0" y="0"/>
          <a:ext cx="0" cy="0"/>
          <a:chOff x="0" y="0"/>
          <a:chExt cx="0" cy="0"/>
        </a:xfrm>
      </p:grpSpPr>
      <p:sp>
        <p:nvSpPr>
          <p:cNvPr id="831" name="Google Shape;831;p50"/>
          <p:cNvSpPr txBox="1">
            <a:spLocks noGrp="1"/>
          </p:cNvSpPr>
          <p:nvPr>
            <p:ph type="title"/>
          </p:nvPr>
        </p:nvSpPr>
        <p:spPr>
          <a:xfrm>
            <a:off x="2487448" y="389475"/>
            <a:ext cx="4169100" cy="530400"/>
          </a:xfrm>
          <a:prstGeom prst="rect">
            <a:avLst/>
          </a:prstGeom>
          <a:noFill/>
          <a:ln>
            <a:noFill/>
          </a:ln>
        </p:spPr>
        <p:txBody>
          <a:bodyPr spcFirstLastPara="1" wrap="square" lIns="0" tIns="6925" rIns="0" bIns="0" anchor="t" anchorCtr="0">
            <a:spAutoFit/>
          </a:bodyPr>
          <a:lstStyle/>
          <a:p>
            <a:pPr marL="0" lvl="0" indent="0" algn="ctr" rtl="0">
              <a:lnSpc>
                <a:spcPct val="100000"/>
              </a:lnSpc>
              <a:spcBef>
                <a:spcPts val="0"/>
              </a:spcBef>
              <a:spcAft>
                <a:spcPts val="0"/>
              </a:spcAft>
              <a:buNone/>
            </a:pPr>
            <a:r>
              <a:rPr lang="en" sz="3400" b="0">
                <a:solidFill>
                  <a:srgbClr val="000000"/>
                </a:solidFill>
                <a:latin typeface="Oswald"/>
                <a:ea typeface="Oswald"/>
                <a:cs typeface="Oswald"/>
                <a:sym typeface="Oswald"/>
              </a:rPr>
              <a:t>Workplace categories</a:t>
            </a:r>
            <a:endParaRPr sz="3400">
              <a:latin typeface="Oswald"/>
              <a:ea typeface="Oswald"/>
              <a:cs typeface="Oswald"/>
              <a:sym typeface="Oswald"/>
            </a:endParaRPr>
          </a:p>
        </p:txBody>
      </p:sp>
      <p:sp>
        <p:nvSpPr>
          <p:cNvPr id="832" name="Google Shape;832;p50"/>
          <p:cNvSpPr txBox="1"/>
          <p:nvPr/>
        </p:nvSpPr>
        <p:spPr>
          <a:xfrm>
            <a:off x="2563617" y="2284954"/>
            <a:ext cx="1694400" cy="437700"/>
          </a:xfrm>
          <a:prstGeom prst="rect">
            <a:avLst/>
          </a:prstGeom>
          <a:noFill/>
          <a:ln>
            <a:noFill/>
          </a:ln>
        </p:spPr>
        <p:txBody>
          <a:bodyPr spcFirstLastPara="1" wrap="square" lIns="0" tIns="6650" rIns="0" bIns="0" anchor="t" anchorCtr="0">
            <a:spAutoFit/>
          </a:bodyPr>
          <a:lstStyle/>
          <a:p>
            <a:pPr marL="0" lvl="0" indent="0" algn="ctr" rtl="0">
              <a:spcBef>
                <a:spcPts val="0"/>
              </a:spcBef>
              <a:spcAft>
                <a:spcPts val="0"/>
              </a:spcAft>
              <a:buNone/>
            </a:pPr>
            <a:r>
              <a:rPr lang="en" b="1">
                <a:latin typeface="Proxima Nova"/>
                <a:ea typeface="Proxima Nova"/>
                <a:cs typeface="Proxima Nova"/>
                <a:sym typeface="Proxima Nova"/>
              </a:rPr>
              <a:t>Everyday interactions</a:t>
            </a:r>
            <a:endParaRPr b="1">
              <a:latin typeface="Proxima Nova"/>
              <a:ea typeface="Proxima Nova"/>
              <a:cs typeface="Proxima Nova"/>
              <a:sym typeface="Proxima Nova"/>
            </a:endParaRPr>
          </a:p>
        </p:txBody>
      </p:sp>
      <p:sp>
        <p:nvSpPr>
          <p:cNvPr id="833" name="Google Shape;833;p50"/>
          <p:cNvSpPr txBox="1"/>
          <p:nvPr/>
        </p:nvSpPr>
        <p:spPr>
          <a:xfrm>
            <a:off x="5732634" y="4064150"/>
            <a:ext cx="1608300" cy="432600"/>
          </a:xfrm>
          <a:prstGeom prst="rect">
            <a:avLst/>
          </a:prstGeom>
          <a:noFill/>
          <a:ln>
            <a:noFill/>
          </a:ln>
        </p:spPr>
        <p:txBody>
          <a:bodyPr spcFirstLastPara="1" wrap="square" lIns="0" tIns="1725" rIns="0" bIns="0" anchor="t" anchorCtr="0">
            <a:spAutoFit/>
          </a:bodyPr>
          <a:lstStyle/>
          <a:p>
            <a:pPr marL="0" lvl="0" indent="0" algn="ctr" rtl="0">
              <a:spcBef>
                <a:spcPts val="0"/>
              </a:spcBef>
              <a:spcAft>
                <a:spcPts val="0"/>
              </a:spcAft>
              <a:buNone/>
            </a:pPr>
            <a:r>
              <a:rPr lang="en" b="1">
                <a:latin typeface="Proxima Nova"/>
                <a:ea typeface="Proxima Nova"/>
                <a:cs typeface="Proxima Nova"/>
                <a:sym typeface="Proxima Nova"/>
              </a:rPr>
              <a:t>Mentorship and  sponsorship</a:t>
            </a:r>
            <a:endParaRPr b="1">
              <a:latin typeface="Proxima Nova"/>
              <a:ea typeface="Proxima Nova"/>
              <a:cs typeface="Proxima Nova"/>
              <a:sym typeface="Proxima Nova"/>
            </a:endParaRPr>
          </a:p>
        </p:txBody>
      </p:sp>
      <p:sp>
        <p:nvSpPr>
          <p:cNvPr id="834" name="Google Shape;834;p50"/>
          <p:cNvSpPr txBox="1"/>
          <p:nvPr/>
        </p:nvSpPr>
        <p:spPr>
          <a:xfrm>
            <a:off x="3752794" y="4064138"/>
            <a:ext cx="1452300" cy="432600"/>
          </a:xfrm>
          <a:prstGeom prst="rect">
            <a:avLst/>
          </a:prstGeom>
          <a:noFill/>
          <a:ln>
            <a:noFill/>
          </a:ln>
        </p:spPr>
        <p:txBody>
          <a:bodyPr spcFirstLastPara="1" wrap="square" lIns="0" tIns="1725" rIns="0" bIns="0" anchor="t" anchorCtr="0">
            <a:spAutoFit/>
          </a:bodyPr>
          <a:lstStyle/>
          <a:p>
            <a:pPr marL="0" lvl="0" indent="0" algn="ctr" rtl="0">
              <a:spcBef>
                <a:spcPts val="0"/>
              </a:spcBef>
              <a:spcAft>
                <a:spcPts val="0"/>
              </a:spcAft>
              <a:buNone/>
            </a:pPr>
            <a:r>
              <a:rPr lang="en" b="1">
                <a:latin typeface="Proxima Nova"/>
                <a:ea typeface="Proxima Nova"/>
                <a:cs typeface="Proxima Nova"/>
                <a:sym typeface="Proxima Nova"/>
              </a:rPr>
              <a:t>Advancement and recognition</a:t>
            </a:r>
            <a:endParaRPr b="1">
              <a:latin typeface="Proxima Nova"/>
              <a:ea typeface="Proxima Nova"/>
              <a:cs typeface="Proxima Nova"/>
              <a:sym typeface="Proxima Nova"/>
            </a:endParaRPr>
          </a:p>
        </p:txBody>
      </p:sp>
      <p:sp>
        <p:nvSpPr>
          <p:cNvPr id="835" name="Google Shape;835;p50"/>
          <p:cNvSpPr txBox="1"/>
          <p:nvPr/>
        </p:nvSpPr>
        <p:spPr>
          <a:xfrm>
            <a:off x="4748251" y="2279975"/>
            <a:ext cx="1994100" cy="432600"/>
          </a:xfrm>
          <a:prstGeom prst="rect">
            <a:avLst/>
          </a:prstGeom>
          <a:noFill/>
          <a:ln>
            <a:noFill/>
          </a:ln>
        </p:spPr>
        <p:txBody>
          <a:bodyPr spcFirstLastPara="1" wrap="square" lIns="0" tIns="1725" rIns="0" bIns="0" anchor="t" anchorCtr="0">
            <a:spAutoFit/>
          </a:bodyPr>
          <a:lstStyle/>
          <a:p>
            <a:pPr marL="0" lvl="0" indent="0" algn="ctr" rtl="0">
              <a:spcBef>
                <a:spcPts val="0"/>
              </a:spcBef>
              <a:spcAft>
                <a:spcPts val="0"/>
              </a:spcAft>
              <a:buNone/>
            </a:pPr>
            <a:r>
              <a:rPr lang="en" b="1">
                <a:latin typeface="Proxima Nova"/>
                <a:ea typeface="Proxima Nova"/>
                <a:cs typeface="Proxima Nova"/>
                <a:sym typeface="Proxima Nova"/>
              </a:rPr>
              <a:t>Workplace norms and expectations</a:t>
            </a:r>
            <a:endParaRPr b="1">
              <a:latin typeface="Proxima Nova"/>
              <a:ea typeface="Proxima Nova"/>
              <a:cs typeface="Proxima Nova"/>
              <a:sym typeface="Proxima Nova"/>
            </a:endParaRPr>
          </a:p>
        </p:txBody>
      </p:sp>
      <p:sp>
        <p:nvSpPr>
          <p:cNvPr id="836" name="Google Shape;836;p50"/>
          <p:cNvSpPr txBox="1"/>
          <p:nvPr/>
        </p:nvSpPr>
        <p:spPr>
          <a:xfrm>
            <a:off x="2196028" y="4063967"/>
            <a:ext cx="495600" cy="222300"/>
          </a:xfrm>
          <a:prstGeom prst="rect">
            <a:avLst/>
          </a:prstGeom>
          <a:noFill/>
          <a:ln>
            <a:noFill/>
          </a:ln>
        </p:spPr>
        <p:txBody>
          <a:bodyPr spcFirstLastPara="1" wrap="square" lIns="0" tIns="6650" rIns="0" bIns="0" anchor="t" anchorCtr="0">
            <a:spAutoFit/>
          </a:bodyPr>
          <a:lstStyle/>
          <a:p>
            <a:pPr marL="0" lvl="0" indent="0" algn="ctr" rtl="0">
              <a:spcBef>
                <a:spcPts val="0"/>
              </a:spcBef>
              <a:spcAft>
                <a:spcPts val="0"/>
              </a:spcAft>
              <a:buNone/>
            </a:pPr>
            <a:r>
              <a:rPr lang="en" b="1">
                <a:latin typeface="Proxima Nova"/>
                <a:ea typeface="Proxima Nova"/>
                <a:cs typeface="Proxima Nova"/>
                <a:sym typeface="Proxima Nova"/>
              </a:rPr>
              <a:t>Hiring</a:t>
            </a:r>
            <a:endParaRPr b="1">
              <a:latin typeface="Proxima Nova"/>
              <a:ea typeface="Proxima Nova"/>
              <a:cs typeface="Proxima Nova"/>
              <a:sym typeface="Proxima Nova"/>
            </a:endParaRPr>
          </a:p>
        </p:txBody>
      </p:sp>
      <p:pic>
        <p:nvPicPr>
          <p:cNvPr id="837" name="Google Shape;837;p50"/>
          <p:cNvPicPr preferRelativeResize="0"/>
          <p:nvPr/>
        </p:nvPicPr>
        <p:blipFill rotWithShape="1">
          <a:blip r:embed="rId3">
            <a:alphaModFix/>
          </a:blip>
          <a:srcRect/>
          <a:stretch/>
        </p:blipFill>
        <p:spPr>
          <a:xfrm>
            <a:off x="3897127" y="2970172"/>
            <a:ext cx="1163082" cy="1029723"/>
          </a:xfrm>
          <a:prstGeom prst="rect">
            <a:avLst/>
          </a:prstGeom>
          <a:noFill/>
          <a:ln>
            <a:noFill/>
          </a:ln>
        </p:spPr>
      </p:pic>
      <p:pic>
        <p:nvPicPr>
          <p:cNvPr id="838" name="Google Shape;838;p50"/>
          <p:cNvPicPr preferRelativeResize="0"/>
          <p:nvPr/>
        </p:nvPicPr>
        <p:blipFill rotWithShape="1">
          <a:blip r:embed="rId4">
            <a:alphaModFix/>
          </a:blip>
          <a:srcRect/>
          <a:stretch/>
        </p:blipFill>
        <p:spPr>
          <a:xfrm>
            <a:off x="5993908" y="3058449"/>
            <a:ext cx="1163083" cy="1029722"/>
          </a:xfrm>
          <a:prstGeom prst="rect">
            <a:avLst/>
          </a:prstGeom>
          <a:noFill/>
          <a:ln>
            <a:noFill/>
          </a:ln>
        </p:spPr>
      </p:pic>
      <p:pic>
        <p:nvPicPr>
          <p:cNvPr id="839" name="Google Shape;839;p50"/>
          <p:cNvPicPr preferRelativeResize="0"/>
          <p:nvPr/>
        </p:nvPicPr>
        <p:blipFill rotWithShape="1">
          <a:blip r:embed="rId5">
            <a:alphaModFix/>
          </a:blip>
          <a:srcRect/>
          <a:stretch/>
        </p:blipFill>
        <p:spPr>
          <a:xfrm>
            <a:off x="1767775" y="2876343"/>
            <a:ext cx="1418872" cy="1256189"/>
          </a:xfrm>
          <a:prstGeom prst="rect">
            <a:avLst/>
          </a:prstGeom>
          <a:noFill/>
          <a:ln>
            <a:noFill/>
          </a:ln>
        </p:spPr>
      </p:pic>
      <p:pic>
        <p:nvPicPr>
          <p:cNvPr id="840" name="Google Shape;840;p50"/>
          <p:cNvPicPr preferRelativeResize="0"/>
          <p:nvPr/>
        </p:nvPicPr>
        <p:blipFill rotWithShape="1">
          <a:blip r:embed="rId6">
            <a:alphaModFix/>
          </a:blip>
          <a:srcRect/>
          <a:stretch/>
        </p:blipFill>
        <p:spPr>
          <a:xfrm>
            <a:off x="2730419" y="1161968"/>
            <a:ext cx="1418872" cy="1029723"/>
          </a:xfrm>
          <a:prstGeom prst="rect">
            <a:avLst/>
          </a:prstGeom>
          <a:noFill/>
          <a:ln>
            <a:noFill/>
          </a:ln>
        </p:spPr>
      </p:pic>
      <p:pic>
        <p:nvPicPr>
          <p:cNvPr id="841" name="Google Shape;841;p50"/>
          <p:cNvPicPr preferRelativeResize="0"/>
          <p:nvPr/>
        </p:nvPicPr>
        <p:blipFill rotWithShape="1">
          <a:blip r:embed="rId7">
            <a:alphaModFix/>
          </a:blip>
          <a:srcRect/>
          <a:stretch/>
        </p:blipFill>
        <p:spPr>
          <a:xfrm>
            <a:off x="5205619" y="1161968"/>
            <a:ext cx="1163083" cy="1029723"/>
          </a:xfrm>
          <a:prstGeom prst="rect">
            <a:avLst/>
          </a:prstGeom>
          <a:noFill/>
          <a:ln>
            <a:noFill/>
          </a:ln>
        </p:spPr>
      </p:pic>
      <p:sp>
        <p:nvSpPr>
          <p:cNvPr id="842" name="Google Shape;842;p50"/>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26</a:t>
            </a:fld>
            <a:endParaRPr sz="700">
              <a:latin typeface="Proxima Nova Semibold"/>
              <a:ea typeface="Proxima Nova Semibold"/>
              <a:cs typeface="Proxima Nova Semibold"/>
              <a:sym typeface="Proxima Nova Semibold"/>
            </a:endParaRPr>
          </a:p>
        </p:txBody>
      </p:sp>
      <p:grpSp>
        <p:nvGrpSpPr>
          <p:cNvPr id="843" name="Google Shape;843;p50"/>
          <p:cNvGrpSpPr/>
          <p:nvPr/>
        </p:nvGrpSpPr>
        <p:grpSpPr>
          <a:xfrm>
            <a:off x="167531" y="4852630"/>
            <a:ext cx="1505034" cy="174536"/>
            <a:chOff x="442904" y="4166938"/>
            <a:chExt cx="4030621" cy="467300"/>
          </a:xfrm>
        </p:grpSpPr>
        <p:pic>
          <p:nvPicPr>
            <p:cNvPr id="844" name="Google Shape;844;p50"/>
            <p:cNvPicPr preferRelativeResize="0"/>
            <p:nvPr/>
          </p:nvPicPr>
          <p:blipFill rotWithShape="1">
            <a:blip r:embed="rId8">
              <a:alphaModFix/>
            </a:blip>
            <a:srcRect/>
            <a:stretch/>
          </p:blipFill>
          <p:spPr>
            <a:xfrm>
              <a:off x="1848476" y="4166938"/>
              <a:ext cx="2625049" cy="467300"/>
            </a:xfrm>
            <a:prstGeom prst="rect">
              <a:avLst/>
            </a:prstGeom>
            <a:noFill/>
            <a:ln>
              <a:noFill/>
            </a:ln>
          </p:spPr>
        </p:pic>
        <p:grpSp>
          <p:nvGrpSpPr>
            <p:cNvPr id="845" name="Google Shape;845;p50"/>
            <p:cNvGrpSpPr/>
            <p:nvPr/>
          </p:nvGrpSpPr>
          <p:grpSpPr>
            <a:xfrm>
              <a:off x="442904" y="4326529"/>
              <a:ext cx="1033452" cy="205673"/>
              <a:chOff x="7504804" y="565304"/>
              <a:chExt cx="1033452" cy="205673"/>
            </a:xfrm>
          </p:grpSpPr>
          <p:sp>
            <p:nvSpPr>
              <p:cNvPr id="846" name="Google Shape;846;p50"/>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847" name="Google Shape;847;p50"/>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848" name="Google Shape;848;p50"/>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849" name="Google Shape;849;p50"/>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850" name="Google Shape;850;p50"/>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851" name="Google Shape;851;p50"/>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852" name="Google Shape;852;p50"/>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853" name="Google Shape;853;p50"/>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51"/>
          <p:cNvSpPr txBox="1"/>
          <p:nvPr/>
        </p:nvSpPr>
        <p:spPr>
          <a:xfrm>
            <a:off x="697052" y="628675"/>
            <a:ext cx="3226200" cy="220800"/>
          </a:xfrm>
          <a:prstGeom prst="rect">
            <a:avLst/>
          </a:prstGeom>
          <a:noFill/>
          <a:ln>
            <a:noFill/>
          </a:ln>
        </p:spPr>
        <p:txBody>
          <a:bodyPr spcFirstLastPara="1" wrap="square" lIns="0" tIns="5200" rIns="0" bIns="0" anchor="t" anchorCtr="0">
            <a:spAutoFit/>
          </a:bodyPr>
          <a:lstStyle/>
          <a:p>
            <a:pPr marL="0" lvl="0" indent="0" algn="l" rtl="0">
              <a:spcBef>
                <a:spcPts val="0"/>
              </a:spcBef>
              <a:spcAft>
                <a:spcPts val="0"/>
              </a:spcAft>
              <a:buNone/>
            </a:pPr>
            <a:r>
              <a:rPr lang="en" b="1">
                <a:latin typeface="Proxima Nova"/>
                <a:ea typeface="Proxima Nova"/>
                <a:cs typeface="Proxima Nova"/>
                <a:sym typeface="Proxima Nova"/>
              </a:rPr>
              <a:t>WORKPLACE CATEGORIES — 1</a:t>
            </a:r>
            <a:endParaRPr b="1">
              <a:latin typeface="Proxima Nova"/>
              <a:ea typeface="Proxima Nova"/>
              <a:cs typeface="Proxima Nova"/>
              <a:sym typeface="Proxima Nova"/>
            </a:endParaRPr>
          </a:p>
        </p:txBody>
      </p:sp>
      <p:sp>
        <p:nvSpPr>
          <p:cNvPr id="859" name="Google Shape;859;p51"/>
          <p:cNvSpPr txBox="1"/>
          <p:nvPr/>
        </p:nvSpPr>
        <p:spPr>
          <a:xfrm>
            <a:off x="708600" y="1690500"/>
            <a:ext cx="4041000" cy="530400"/>
          </a:xfrm>
          <a:prstGeom prst="rect">
            <a:avLst/>
          </a:prstGeom>
          <a:noFill/>
          <a:ln>
            <a:noFill/>
          </a:ln>
        </p:spPr>
        <p:txBody>
          <a:bodyPr spcFirstLastPara="1" wrap="square" lIns="0" tIns="6925" rIns="0" bIns="0" anchor="t" anchorCtr="0">
            <a:spAutoFit/>
          </a:bodyPr>
          <a:lstStyle/>
          <a:p>
            <a:pPr marL="0" marR="0" lvl="0" indent="0" algn="l" rtl="0">
              <a:lnSpc>
                <a:spcPct val="100000"/>
              </a:lnSpc>
              <a:spcBef>
                <a:spcPts val="0"/>
              </a:spcBef>
              <a:spcAft>
                <a:spcPts val="0"/>
              </a:spcAft>
              <a:buNone/>
            </a:pPr>
            <a:r>
              <a:rPr lang="en" sz="3400">
                <a:latin typeface="Oswald"/>
                <a:ea typeface="Oswald"/>
                <a:cs typeface="Oswald"/>
                <a:sym typeface="Oswald"/>
              </a:rPr>
              <a:t>Everyday interactions</a:t>
            </a:r>
            <a:endParaRPr sz="3400">
              <a:latin typeface="Oswald"/>
              <a:ea typeface="Oswald"/>
              <a:cs typeface="Oswald"/>
              <a:sym typeface="Oswald"/>
            </a:endParaRPr>
          </a:p>
        </p:txBody>
      </p:sp>
      <p:sp>
        <p:nvSpPr>
          <p:cNvPr id="860" name="Google Shape;860;p51"/>
          <p:cNvSpPr txBox="1"/>
          <p:nvPr/>
        </p:nvSpPr>
        <p:spPr>
          <a:xfrm>
            <a:off x="708598" y="2719127"/>
            <a:ext cx="5019900" cy="1390800"/>
          </a:xfrm>
          <a:prstGeom prst="rect">
            <a:avLst/>
          </a:prstGeom>
          <a:noFill/>
          <a:ln>
            <a:noFill/>
          </a:ln>
        </p:spPr>
        <p:txBody>
          <a:bodyPr spcFirstLastPara="1" wrap="square" lIns="0" tIns="5475" rIns="0" bIns="0" anchor="t" anchorCtr="0">
            <a:spAutoFit/>
          </a:bodyPr>
          <a:lstStyle/>
          <a:p>
            <a:pPr marL="0" lvl="0" indent="0" algn="l" rtl="0">
              <a:spcBef>
                <a:spcPts val="0"/>
              </a:spcBef>
              <a:spcAft>
                <a:spcPts val="0"/>
              </a:spcAft>
              <a:buNone/>
            </a:pPr>
            <a:r>
              <a:rPr lang="en" sz="1800">
                <a:latin typeface="Avenir"/>
                <a:ea typeface="Avenir"/>
                <a:cs typeface="Avenir"/>
                <a:sym typeface="Avenir"/>
              </a:rPr>
              <a:t>The day-to-day conversations, meeting dynamics, or water cooler talk where people with traditionally marginalized identities might have to contend with intentional or unintentional forms of disrespect, like microaggressions</a:t>
            </a:r>
            <a:endParaRPr sz="1800">
              <a:latin typeface="Avenir"/>
              <a:ea typeface="Avenir"/>
              <a:cs typeface="Avenir"/>
              <a:sym typeface="Avenir"/>
            </a:endParaRPr>
          </a:p>
        </p:txBody>
      </p:sp>
      <p:sp>
        <p:nvSpPr>
          <p:cNvPr id="861" name="Google Shape;861;p51"/>
          <p:cNvSpPr/>
          <p:nvPr/>
        </p:nvSpPr>
        <p:spPr>
          <a:xfrm>
            <a:off x="714375" y="2474660"/>
            <a:ext cx="495506" cy="0"/>
          </a:xfrm>
          <a:custGeom>
            <a:avLst/>
            <a:gdLst/>
            <a:ahLst/>
            <a:cxnLst/>
            <a:rect l="l" t="t" r="r" b="b"/>
            <a:pathLst>
              <a:path w="1089025" h="120000" extrusionOk="0">
                <a:moveTo>
                  <a:pt x="0" y="0"/>
                </a:moveTo>
                <a:lnTo>
                  <a:pt x="1088972" y="0"/>
                </a:lnTo>
              </a:path>
            </a:pathLst>
          </a:custGeom>
          <a:noFill/>
          <a:ln w="62825" cap="flat" cmpd="sng">
            <a:solidFill>
              <a:srgbClr val="DE6E4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pic>
        <p:nvPicPr>
          <p:cNvPr id="862" name="Google Shape;862;p51"/>
          <p:cNvPicPr preferRelativeResize="0"/>
          <p:nvPr/>
        </p:nvPicPr>
        <p:blipFill rotWithShape="1">
          <a:blip r:embed="rId3">
            <a:alphaModFix/>
          </a:blip>
          <a:srcRect/>
          <a:stretch/>
        </p:blipFill>
        <p:spPr>
          <a:xfrm>
            <a:off x="6466613" y="1981061"/>
            <a:ext cx="1773245" cy="1429745"/>
          </a:xfrm>
          <a:prstGeom prst="rect">
            <a:avLst/>
          </a:prstGeom>
          <a:noFill/>
          <a:ln>
            <a:noFill/>
          </a:ln>
        </p:spPr>
      </p:pic>
      <p:sp>
        <p:nvSpPr>
          <p:cNvPr id="863" name="Google Shape;863;p51"/>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27</a:t>
            </a:fld>
            <a:endParaRPr sz="700">
              <a:latin typeface="Proxima Nova Semibold"/>
              <a:ea typeface="Proxima Nova Semibold"/>
              <a:cs typeface="Proxima Nova Semibold"/>
              <a:sym typeface="Proxima Nova Semibold"/>
            </a:endParaRPr>
          </a:p>
        </p:txBody>
      </p:sp>
      <p:grpSp>
        <p:nvGrpSpPr>
          <p:cNvPr id="864" name="Google Shape;864;p51"/>
          <p:cNvGrpSpPr/>
          <p:nvPr/>
        </p:nvGrpSpPr>
        <p:grpSpPr>
          <a:xfrm>
            <a:off x="167531" y="4852630"/>
            <a:ext cx="1505034" cy="174536"/>
            <a:chOff x="442904" y="4166938"/>
            <a:chExt cx="4030621" cy="467300"/>
          </a:xfrm>
        </p:grpSpPr>
        <p:pic>
          <p:nvPicPr>
            <p:cNvPr id="865" name="Google Shape;865;p51"/>
            <p:cNvPicPr preferRelativeResize="0"/>
            <p:nvPr/>
          </p:nvPicPr>
          <p:blipFill rotWithShape="1">
            <a:blip r:embed="rId4">
              <a:alphaModFix/>
            </a:blip>
            <a:srcRect/>
            <a:stretch/>
          </p:blipFill>
          <p:spPr>
            <a:xfrm>
              <a:off x="1848476" y="4166938"/>
              <a:ext cx="2625049" cy="467300"/>
            </a:xfrm>
            <a:prstGeom prst="rect">
              <a:avLst/>
            </a:prstGeom>
            <a:noFill/>
            <a:ln>
              <a:noFill/>
            </a:ln>
          </p:spPr>
        </p:pic>
        <p:grpSp>
          <p:nvGrpSpPr>
            <p:cNvPr id="866" name="Google Shape;866;p51"/>
            <p:cNvGrpSpPr/>
            <p:nvPr/>
          </p:nvGrpSpPr>
          <p:grpSpPr>
            <a:xfrm>
              <a:off x="442904" y="4326529"/>
              <a:ext cx="1033452" cy="205673"/>
              <a:chOff x="7504804" y="565304"/>
              <a:chExt cx="1033452" cy="205673"/>
            </a:xfrm>
          </p:grpSpPr>
          <p:sp>
            <p:nvSpPr>
              <p:cNvPr id="867" name="Google Shape;867;p51"/>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868" name="Google Shape;868;p51"/>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869" name="Google Shape;869;p51"/>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870" name="Google Shape;870;p51"/>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871" name="Google Shape;871;p51"/>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872" name="Google Shape;872;p51"/>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873" name="Google Shape;873;p51"/>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874" name="Google Shape;874;p51"/>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52"/>
          <p:cNvSpPr txBox="1"/>
          <p:nvPr/>
        </p:nvSpPr>
        <p:spPr>
          <a:xfrm>
            <a:off x="708598" y="1690500"/>
            <a:ext cx="5070300" cy="1053600"/>
          </a:xfrm>
          <a:prstGeom prst="rect">
            <a:avLst/>
          </a:prstGeom>
          <a:noFill/>
          <a:ln>
            <a:noFill/>
          </a:ln>
        </p:spPr>
        <p:txBody>
          <a:bodyPr spcFirstLastPara="1" wrap="square" lIns="0" tIns="6925" rIns="0" bIns="0" anchor="t" anchorCtr="0">
            <a:spAutoFit/>
          </a:bodyPr>
          <a:lstStyle/>
          <a:p>
            <a:pPr marL="0" marR="0" lvl="0" indent="0" algn="l" rtl="0">
              <a:lnSpc>
                <a:spcPct val="100000"/>
              </a:lnSpc>
              <a:spcBef>
                <a:spcPts val="0"/>
              </a:spcBef>
              <a:spcAft>
                <a:spcPts val="0"/>
              </a:spcAft>
              <a:buNone/>
            </a:pPr>
            <a:r>
              <a:rPr lang="en" sz="3400">
                <a:latin typeface="Oswald"/>
                <a:ea typeface="Oswald"/>
                <a:cs typeface="Oswald"/>
                <a:sym typeface="Oswald"/>
              </a:rPr>
              <a:t>Workplace norms and expectations</a:t>
            </a:r>
            <a:endParaRPr sz="3400">
              <a:latin typeface="Oswald"/>
              <a:ea typeface="Oswald"/>
              <a:cs typeface="Oswald"/>
              <a:sym typeface="Oswald"/>
            </a:endParaRPr>
          </a:p>
        </p:txBody>
      </p:sp>
      <p:sp>
        <p:nvSpPr>
          <p:cNvPr id="880" name="Google Shape;880;p52"/>
          <p:cNvSpPr txBox="1"/>
          <p:nvPr/>
        </p:nvSpPr>
        <p:spPr>
          <a:xfrm>
            <a:off x="708598" y="3252027"/>
            <a:ext cx="4919700" cy="1113900"/>
          </a:xfrm>
          <a:prstGeom prst="rect">
            <a:avLst/>
          </a:prstGeom>
          <a:noFill/>
          <a:ln>
            <a:noFill/>
          </a:ln>
        </p:spPr>
        <p:txBody>
          <a:bodyPr spcFirstLastPara="1" wrap="square" lIns="0" tIns="5475" rIns="0" bIns="0" anchor="t" anchorCtr="0">
            <a:spAutoFit/>
          </a:bodyPr>
          <a:lstStyle/>
          <a:p>
            <a:pPr marL="0" lvl="0" indent="0" algn="l" rtl="0">
              <a:spcBef>
                <a:spcPts val="0"/>
              </a:spcBef>
              <a:spcAft>
                <a:spcPts val="0"/>
              </a:spcAft>
              <a:buNone/>
            </a:pPr>
            <a:r>
              <a:rPr lang="en" sz="1800">
                <a:latin typeface="Avenir"/>
                <a:ea typeface="Avenir"/>
                <a:cs typeface="Avenir"/>
                <a:sym typeface="Avenir"/>
              </a:rPr>
              <a:t>Workplace norms, including everything from the way we set up our physical workspaces, to the hours we expect our colleagues to be available, to the software and tools we use</a:t>
            </a:r>
            <a:endParaRPr sz="1800">
              <a:latin typeface="Avenir"/>
              <a:ea typeface="Avenir"/>
              <a:cs typeface="Avenir"/>
              <a:sym typeface="Avenir"/>
            </a:endParaRPr>
          </a:p>
        </p:txBody>
      </p:sp>
      <p:sp>
        <p:nvSpPr>
          <p:cNvPr id="881" name="Google Shape;881;p52"/>
          <p:cNvSpPr/>
          <p:nvPr/>
        </p:nvSpPr>
        <p:spPr>
          <a:xfrm>
            <a:off x="714375" y="2976660"/>
            <a:ext cx="495506" cy="0"/>
          </a:xfrm>
          <a:custGeom>
            <a:avLst/>
            <a:gdLst/>
            <a:ahLst/>
            <a:cxnLst/>
            <a:rect l="l" t="t" r="r" b="b"/>
            <a:pathLst>
              <a:path w="1089025" h="120000" extrusionOk="0">
                <a:moveTo>
                  <a:pt x="0" y="0"/>
                </a:moveTo>
                <a:lnTo>
                  <a:pt x="1088972" y="0"/>
                </a:lnTo>
              </a:path>
            </a:pathLst>
          </a:custGeom>
          <a:noFill/>
          <a:ln w="62825" cap="flat" cmpd="sng">
            <a:solidFill>
              <a:srgbClr val="DE6E4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pic>
        <p:nvPicPr>
          <p:cNvPr id="882" name="Google Shape;882;p52"/>
          <p:cNvPicPr preferRelativeResize="0"/>
          <p:nvPr/>
        </p:nvPicPr>
        <p:blipFill rotWithShape="1">
          <a:blip r:embed="rId3">
            <a:alphaModFix/>
          </a:blip>
          <a:srcRect/>
          <a:stretch/>
        </p:blipFill>
        <p:spPr>
          <a:xfrm>
            <a:off x="6477000" y="2010396"/>
            <a:ext cx="1570157" cy="1390128"/>
          </a:xfrm>
          <a:prstGeom prst="rect">
            <a:avLst/>
          </a:prstGeom>
          <a:noFill/>
          <a:ln>
            <a:noFill/>
          </a:ln>
        </p:spPr>
      </p:pic>
      <p:sp>
        <p:nvSpPr>
          <p:cNvPr id="883" name="Google Shape;883;p52"/>
          <p:cNvSpPr txBox="1"/>
          <p:nvPr/>
        </p:nvSpPr>
        <p:spPr>
          <a:xfrm>
            <a:off x="697052" y="628675"/>
            <a:ext cx="3226200" cy="220800"/>
          </a:xfrm>
          <a:prstGeom prst="rect">
            <a:avLst/>
          </a:prstGeom>
          <a:noFill/>
          <a:ln>
            <a:noFill/>
          </a:ln>
        </p:spPr>
        <p:txBody>
          <a:bodyPr spcFirstLastPara="1" wrap="square" lIns="0" tIns="5200" rIns="0" bIns="0" anchor="t" anchorCtr="0">
            <a:spAutoFit/>
          </a:bodyPr>
          <a:lstStyle/>
          <a:p>
            <a:pPr marL="0" lvl="0" indent="0" algn="l" rtl="0">
              <a:spcBef>
                <a:spcPts val="0"/>
              </a:spcBef>
              <a:spcAft>
                <a:spcPts val="0"/>
              </a:spcAft>
              <a:buNone/>
            </a:pPr>
            <a:r>
              <a:rPr lang="en" b="1">
                <a:latin typeface="Proxima Nova"/>
                <a:ea typeface="Proxima Nova"/>
                <a:cs typeface="Proxima Nova"/>
                <a:sym typeface="Proxima Nova"/>
              </a:rPr>
              <a:t>WORKPLACE CATEGORIES — 2</a:t>
            </a:r>
            <a:endParaRPr b="1">
              <a:latin typeface="Proxima Nova"/>
              <a:ea typeface="Proxima Nova"/>
              <a:cs typeface="Proxima Nova"/>
              <a:sym typeface="Proxima Nova"/>
            </a:endParaRPr>
          </a:p>
        </p:txBody>
      </p:sp>
      <p:sp>
        <p:nvSpPr>
          <p:cNvPr id="884" name="Google Shape;884;p52"/>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28</a:t>
            </a:fld>
            <a:endParaRPr sz="700">
              <a:latin typeface="Proxima Nova Semibold"/>
              <a:ea typeface="Proxima Nova Semibold"/>
              <a:cs typeface="Proxima Nova Semibold"/>
              <a:sym typeface="Proxima Nova Semibold"/>
            </a:endParaRPr>
          </a:p>
        </p:txBody>
      </p:sp>
      <p:grpSp>
        <p:nvGrpSpPr>
          <p:cNvPr id="885" name="Google Shape;885;p52"/>
          <p:cNvGrpSpPr/>
          <p:nvPr/>
        </p:nvGrpSpPr>
        <p:grpSpPr>
          <a:xfrm>
            <a:off x="167531" y="4852630"/>
            <a:ext cx="1505034" cy="174536"/>
            <a:chOff x="442904" y="4166938"/>
            <a:chExt cx="4030621" cy="467300"/>
          </a:xfrm>
        </p:grpSpPr>
        <p:pic>
          <p:nvPicPr>
            <p:cNvPr id="886" name="Google Shape;886;p52"/>
            <p:cNvPicPr preferRelativeResize="0"/>
            <p:nvPr/>
          </p:nvPicPr>
          <p:blipFill rotWithShape="1">
            <a:blip r:embed="rId4">
              <a:alphaModFix/>
            </a:blip>
            <a:srcRect/>
            <a:stretch/>
          </p:blipFill>
          <p:spPr>
            <a:xfrm>
              <a:off x="1848476" y="4166938"/>
              <a:ext cx="2625049" cy="467300"/>
            </a:xfrm>
            <a:prstGeom prst="rect">
              <a:avLst/>
            </a:prstGeom>
            <a:noFill/>
            <a:ln>
              <a:noFill/>
            </a:ln>
          </p:spPr>
        </p:pic>
        <p:grpSp>
          <p:nvGrpSpPr>
            <p:cNvPr id="887" name="Google Shape;887;p52"/>
            <p:cNvGrpSpPr/>
            <p:nvPr/>
          </p:nvGrpSpPr>
          <p:grpSpPr>
            <a:xfrm>
              <a:off x="442904" y="4326529"/>
              <a:ext cx="1033452" cy="205673"/>
              <a:chOff x="7504804" y="565304"/>
              <a:chExt cx="1033452" cy="205673"/>
            </a:xfrm>
          </p:grpSpPr>
          <p:sp>
            <p:nvSpPr>
              <p:cNvPr id="888" name="Google Shape;888;p52"/>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889" name="Google Shape;889;p52"/>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890" name="Google Shape;890;p52"/>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891" name="Google Shape;891;p52"/>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892" name="Google Shape;892;p52"/>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893" name="Google Shape;893;p52"/>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894" name="Google Shape;894;p52"/>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895" name="Google Shape;895;p52"/>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53"/>
          <p:cNvSpPr txBox="1"/>
          <p:nvPr/>
        </p:nvSpPr>
        <p:spPr>
          <a:xfrm>
            <a:off x="708600" y="1690500"/>
            <a:ext cx="4929300" cy="530400"/>
          </a:xfrm>
          <a:prstGeom prst="rect">
            <a:avLst/>
          </a:prstGeom>
          <a:noFill/>
          <a:ln>
            <a:noFill/>
          </a:ln>
        </p:spPr>
        <p:txBody>
          <a:bodyPr spcFirstLastPara="1" wrap="square" lIns="0" tIns="6925" rIns="0" bIns="0" anchor="t" anchorCtr="0">
            <a:spAutoFit/>
          </a:bodyPr>
          <a:lstStyle/>
          <a:p>
            <a:pPr marL="0" marR="0" lvl="0" indent="0" algn="l" rtl="0">
              <a:lnSpc>
                <a:spcPct val="100000"/>
              </a:lnSpc>
              <a:spcBef>
                <a:spcPts val="0"/>
              </a:spcBef>
              <a:spcAft>
                <a:spcPts val="0"/>
              </a:spcAft>
              <a:buNone/>
            </a:pPr>
            <a:r>
              <a:rPr lang="en" sz="3400">
                <a:latin typeface="Oswald"/>
                <a:ea typeface="Oswald"/>
                <a:cs typeface="Oswald"/>
                <a:sym typeface="Oswald"/>
              </a:rPr>
              <a:t>Mentorship and sponsorship</a:t>
            </a:r>
            <a:endParaRPr sz="3400">
              <a:latin typeface="Oswald"/>
              <a:ea typeface="Oswald"/>
              <a:cs typeface="Oswald"/>
              <a:sym typeface="Oswald"/>
            </a:endParaRPr>
          </a:p>
        </p:txBody>
      </p:sp>
      <p:sp>
        <p:nvSpPr>
          <p:cNvPr id="901" name="Google Shape;901;p53"/>
          <p:cNvSpPr txBox="1"/>
          <p:nvPr/>
        </p:nvSpPr>
        <p:spPr>
          <a:xfrm>
            <a:off x="708598" y="2719127"/>
            <a:ext cx="4706700" cy="836700"/>
          </a:xfrm>
          <a:prstGeom prst="rect">
            <a:avLst/>
          </a:prstGeom>
          <a:noFill/>
          <a:ln>
            <a:noFill/>
          </a:ln>
        </p:spPr>
        <p:txBody>
          <a:bodyPr spcFirstLastPara="1" wrap="square" lIns="0" tIns="5475" rIns="0" bIns="0" anchor="t" anchorCtr="0">
            <a:spAutoFit/>
          </a:bodyPr>
          <a:lstStyle/>
          <a:p>
            <a:pPr marL="0" lvl="0" indent="0" algn="l" rtl="0">
              <a:spcBef>
                <a:spcPts val="0"/>
              </a:spcBef>
              <a:spcAft>
                <a:spcPts val="0"/>
              </a:spcAft>
              <a:buNone/>
            </a:pPr>
            <a:r>
              <a:rPr lang="en" sz="1800">
                <a:latin typeface="Avenir"/>
                <a:ea typeface="Avenir"/>
                <a:cs typeface="Avenir"/>
                <a:sym typeface="Avenir"/>
              </a:rPr>
              <a:t>Access to mentors, sponsors, and senior leaders—which has long-lasting implications for how successful we are in our careers</a:t>
            </a:r>
            <a:endParaRPr sz="1800">
              <a:latin typeface="Avenir"/>
              <a:ea typeface="Avenir"/>
              <a:cs typeface="Avenir"/>
              <a:sym typeface="Avenir"/>
            </a:endParaRPr>
          </a:p>
        </p:txBody>
      </p:sp>
      <p:pic>
        <p:nvPicPr>
          <p:cNvPr id="902" name="Google Shape;902;p53"/>
          <p:cNvPicPr preferRelativeResize="0"/>
          <p:nvPr/>
        </p:nvPicPr>
        <p:blipFill rotWithShape="1">
          <a:blip r:embed="rId3">
            <a:alphaModFix/>
          </a:blip>
          <a:srcRect/>
          <a:stretch/>
        </p:blipFill>
        <p:spPr>
          <a:xfrm>
            <a:off x="6368729" y="1676282"/>
            <a:ext cx="1722485" cy="1524988"/>
          </a:xfrm>
          <a:prstGeom prst="rect">
            <a:avLst/>
          </a:prstGeom>
          <a:noFill/>
          <a:ln>
            <a:noFill/>
          </a:ln>
        </p:spPr>
      </p:pic>
      <p:sp>
        <p:nvSpPr>
          <p:cNvPr id="903" name="Google Shape;903;p53"/>
          <p:cNvSpPr txBox="1"/>
          <p:nvPr/>
        </p:nvSpPr>
        <p:spPr>
          <a:xfrm>
            <a:off x="697052" y="628675"/>
            <a:ext cx="3226200" cy="220800"/>
          </a:xfrm>
          <a:prstGeom prst="rect">
            <a:avLst/>
          </a:prstGeom>
          <a:noFill/>
          <a:ln>
            <a:noFill/>
          </a:ln>
        </p:spPr>
        <p:txBody>
          <a:bodyPr spcFirstLastPara="1" wrap="square" lIns="0" tIns="5200" rIns="0" bIns="0" anchor="t" anchorCtr="0">
            <a:spAutoFit/>
          </a:bodyPr>
          <a:lstStyle/>
          <a:p>
            <a:pPr marL="0" lvl="0" indent="0" algn="l" rtl="0">
              <a:spcBef>
                <a:spcPts val="0"/>
              </a:spcBef>
              <a:spcAft>
                <a:spcPts val="0"/>
              </a:spcAft>
              <a:buNone/>
            </a:pPr>
            <a:r>
              <a:rPr lang="en" b="1">
                <a:latin typeface="Proxima Nova"/>
                <a:ea typeface="Proxima Nova"/>
                <a:cs typeface="Proxima Nova"/>
                <a:sym typeface="Proxima Nova"/>
              </a:rPr>
              <a:t>WORKPLACE CATEGORIES — 3</a:t>
            </a:r>
            <a:endParaRPr b="1">
              <a:latin typeface="Proxima Nova"/>
              <a:ea typeface="Proxima Nova"/>
              <a:cs typeface="Proxima Nova"/>
              <a:sym typeface="Proxima Nova"/>
            </a:endParaRPr>
          </a:p>
        </p:txBody>
      </p:sp>
      <p:sp>
        <p:nvSpPr>
          <p:cNvPr id="904" name="Google Shape;904;p53"/>
          <p:cNvSpPr/>
          <p:nvPr/>
        </p:nvSpPr>
        <p:spPr>
          <a:xfrm>
            <a:off x="714375" y="2474660"/>
            <a:ext cx="495506" cy="0"/>
          </a:xfrm>
          <a:custGeom>
            <a:avLst/>
            <a:gdLst/>
            <a:ahLst/>
            <a:cxnLst/>
            <a:rect l="l" t="t" r="r" b="b"/>
            <a:pathLst>
              <a:path w="1089025" h="120000" extrusionOk="0">
                <a:moveTo>
                  <a:pt x="0" y="0"/>
                </a:moveTo>
                <a:lnTo>
                  <a:pt x="1088972" y="0"/>
                </a:lnTo>
              </a:path>
            </a:pathLst>
          </a:custGeom>
          <a:noFill/>
          <a:ln w="62825" cap="flat" cmpd="sng">
            <a:solidFill>
              <a:srgbClr val="DE6E4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05" name="Google Shape;905;p53"/>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29</a:t>
            </a:fld>
            <a:endParaRPr sz="700">
              <a:latin typeface="Proxima Nova Semibold"/>
              <a:ea typeface="Proxima Nova Semibold"/>
              <a:cs typeface="Proxima Nova Semibold"/>
              <a:sym typeface="Proxima Nova Semibold"/>
            </a:endParaRPr>
          </a:p>
        </p:txBody>
      </p:sp>
      <p:grpSp>
        <p:nvGrpSpPr>
          <p:cNvPr id="906" name="Google Shape;906;p53"/>
          <p:cNvGrpSpPr/>
          <p:nvPr/>
        </p:nvGrpSpPr>
        <p:grpSpPr>
          <a:xfrm>
            <a:off x="167531" y="4852630"/>
            <a:ext cx="1505034" cy="174536"/>
            <a:chOff x="442904" y="4166938"/>
            <a:chExt cx="4030621" cy="467300"/>
          </a:xfrm>
        </p:grpSpPr>
        <p:pic>
          <p:nvPicPr>
            <p:cNvPr id="907" name="Google Shape;907;p53"/>
            <p:cNvPicPr preferRelativeResize="0"/>
            <p:nvPr/>
          </p:nvPicPr>
          <p:blipFill rotWithShape="1">
            <a:blip r:embed="rId4">
              <a:alphaModFix/>
            </a:blip>
            <a:srcRect/>
            <a:stretch/>
          </p:blipFill>
          <p:spPr>
            <a:xfrm>
              <a:off x="1848476" y="4166938"/>
              <a:ext cx="2625049" cy="467300"/>
            </a:xfrm>
            <a:prstGeom prst="rect">
              <a:avLst/>
            </a:prstGeom>
            <a:noFill/>
            <a:ln>
              <a:noFill/>
            </a:ln>
          </p:spPr>
        </p:pic>
        <p:grpSp>
          <p:nvGrpSpPr>
            <p:cNvPr id="908" name="Google Shape;908;p53"/>
            <p:cNvGrpSpPr/>
            <p:nvPr/>
          </p:nvGrpSpPr>
          <p:grpSpPr>
            <a:xfrm>
              <a:off x="442904" y="4326529"/>
              <a:ext cx="1033452" cy="205673"/>
              <a:chOff x="7504804" y="565304"/>
              <a:chExt cx="1033452" cy="205673"/>
            </a:xfrm>
          </p:grpSpPr>
          <p:sp>
            <p:nvSpPr>
              <p:cNvPr id="909" name="Google Shape;909;p53"/>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10" name="Google Shape;910;p53"/>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11" name="Google Shape;911;p53"/>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12" name="Google Shape;912;p53"/>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13" name="Google Shape;913;p53"/>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14" name="Google Shape;914;p53"/>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15" name="Google Shape;915;p53"/>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916" name="Google Shape;916;p53"/>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C5E4E0">
            <a:alpha val="49800"/>
          </a:srgbClr>
        </a:solidFill>
        <a:effectLst/>
      </p:bgPr>
    </p:bg>
    <p:spTree>
      <p:nvGrpSpPr>
        <p:cNvPr id="1" name="Shape 166"/>
        <p:cNvGrpSpPr/>
        <p:nvPr/>
      </p:nvGrpSpPr>
      <p:grpSpPr>
        <a:xfrm>
          <a:off x="0" y="0"/>
          <a:ext cx="0" cy="0"/>
          <a:chOff x="0" y="0"/>
          <a:chExt cx="0" cy="0"/>
        </a:xfrm>
      </p:grpSpPr>
      <p:sp>
        <p:nvSpPr>
          <p:cNvPr id="167" name="Google Shape;167;p27"/>
          <p:cNvSpPr txBox="1"/>
          <p:nvPr/>
        </p:nvSpPr>
        <p:spPr>
          <a:xfrm>
            <a:off x="902418" y="3237259"/>
            <a:ext cx="1016642" cy="506841"/>
          </a:xfrm>
          <a:prstGeom prst="rect">
            <a:avLst/>
          </a:prstGeom>
          <a:noFill/>
          <a:ln>
            <a:noFill/>
          </a:ln>
        </p:spPr>
        <p:txBody>
          <a:bodyPr spcFirstLastPara="1" wrap="square" lIns="0" tIns="5775" rIns="0" bIns="0" anchor="t" anchorCtr="0">
            <a:spAutoFit/>
          </a:bodyPr>
          <a:lstStyle/>
          <a:p>
            <a:pPr marL="0" marR="0" lvl="0" indent="152400" algn="l" rtl="0">
              <a:lnSpc>
                <a:spcPct val="108300"/>
              </a:lnSpc>
              <a:spcBef>
                <a:spcPts val="0"/>
              </a:spcBef>
              <a:spcAft>
                <a:spcPts val="0"/>
              </a:spcAft>
              <a:buNone/>
            </a:pPr>
            <a:r>
              <a:rPr lang="en" sz="1500">
                <a:latin typeface="Avenir"/>
                <a:ea typeface="Avenir"/>
                <a:cs typeface="Avenir"/>
                <a:sym typeface="Avenir"/>
              </a:rPr>
              <a:t>Remove  distractions</a:t>
            </a:r>
            <a:endParaRPr sz="1500">
              <a:latin typeface="Avenir"/>
              <a:ea typeface="Avenir"/>
              <a:cs typeface="Avenir"/>
              <a:sym typeface="Avenir"/>
            </a:endParaRPr>
          </a:p>
        </p:txBody>
      </p:sp>
      <p:sp>
        <p:nvSpPr>
          <p:cNvPr id="168" name="Google Shape;168;p27"/>
          <p:cNvSpPr txBox="1"/>
          <p:nvPr/>
        </p:nvSpPr>
        <p:spPr>
          <a:xfrm>
            <a:off x="4773949" y="3237259"/>
            <a:ext cx="1704319" cy="506841"/>
          </a:xfrm>
          <a:prstGeom prst="rect">
            <a:avLst/>
          </a:prstGeom>
          <a:noFill/>
          <a:ln>
            <a:noFill/>
          </a:ln>
        </p:spPr>
        <p:txBody>
          <a:bodyPr spcFirstLastPara="1" wrap="square" lIns="0" tIns="5775" rIns="0" bIns="0" anchor="t" anchorCtr="0">
            <a:spAutoFit/>
          </a:bodyPr>
          <a:lstStyle/>
          <a:p>
            <a:pPr marL="0" marR="0" lvl="0" indent="12700" algn="l" rtl="0">
              <a:lnSpc>
                <a:spcPct val="108300"/>
              </a:lnSpc>
              <a:spcBef>
                <a:spcPts val="0"/>
              </a:spcBef>
              <a:spcAft>
                <a:spcPts val="0"/>
              </a:spcAft>
              <a:buNone/>
            </a:pPr>
            <a:r>
              <a:rPr lang="en" sz="1500">
                <a:latin typeface="Avenir"/>
                <a:ea typeface="Avenir"/>
                <a:cs typeface="Avenir"/>
                <a:sym typeface="Avenir"/>
              </a:rPr>
              <a:t>Find a space where  you can talk openly</a:t>
            </a:r>
            <a:endParaRPr sz="1500">
              <a:latin typeface="Avenir"/>
              <a:ea typeface="Avenir"/>
              <a:cs typeface="Avenir"/>
              <a:sym typeface="Avenir"/>
            </a:endParaRPr>
          </a:p>
        </p:txBody>
      </p:sp>
      <p:sp>
        <p:nvSpPr>
          <p:cNvPr id="169" name="Google Shape;169;p27"/>
          <p:cNvSpPr txBox="1"/>
          <p:nvPr/>
        </p:nvSpPr>
        <p:spPr>
          <a:xfrm>
            <a:off x="2979249" y="3237259"/>
            <a:ext cx="1078738" cy="506841"/>
          </a:xfrm>
          <a:prstGeom prst="rect">
            <a:avLst/>
          </a:prstGeom>
          <a:noFill/>
          <a:ln>
            <a:noFill/>
          </a:ln>
        </p:spPr>
        <p:txBody>
          <a:bodyPr spcFirstLastPara="1" wrap="square" lIns="0" tIns="5775" rIns="0" bIns="0" anchor="t" anchorCtr="0">
            <a:spAutoFit/>
          </a:bodyPr>
          <a:lstStyle/>
          <a:p>
            <a:pPr marL="0" marR="0" lvl="0" indent="381000" algn="l" rtl="0">
              <a:lnSpc>
                <a:spcPct val="108300"/>
              </a:lnSpc>
              <a:spcBef>
                <a:spcPts val="0"/>
              </a:spcBef>
              <a:spcAft>
                <a:spcPts val="0"/>
              </a:spcAft>
              <a:buNone/>
            </a:pPr>
            <a:r>
              <a:rPr lang="en" sz="1500">
                <a:latin typeface="Avenir"/>
                <a:ea typeface="Avenir"/>
                <a:cs typeface="Avenir"/>
                <a:sym typeface="Avenir"/>
              </a:rPr>
              <a:t>Get  comfortable</a:t>
            </a:r>
            <a:endParaRPr sz="1500">
              <a:latin typeface="Avenir"/>
              <a:ea typeface="Avenir"/>
              <a:cs typeface="Avenir"/>
              <a:sym typeface="Avenir"/>
            </a:endParaRPr>
          </a:p>
        </p:txBody>
      </p:sp>
      <p:sp>
        <p:nvSpPr>
          <p:cNvPr id="170" name="Google Shape;170;p27"/>
          <p:cNvSpPr txBox="1"/>
          <p:nvPr/>
        </p:nvSpPr>
        <p:spPr>
          <a:xfrm>
            <a:off x="7378465" y="3237259"/>
            <a:ext cx="706162" cy="506841"/>
          </a:xfrm>
          <a:prstGeom prst="rect">
            <a:avLst/>
          </a:prstGeom>
          <a:noFill/>
          <a:ln>
            <a:noFill/>
          </a:ln>
        </p:spPr>
        <p:txBody>
          <a:bodyPr spcFirstLastPara="1" wrap="square" lIns="0" tIns="5775" rIns="0" bIns="0" anchor="t" anchorCtr="0">
            <a:spAutoFit/>
          </a:bodyPr>
          <a:lstStyle/>
          <a:p>
            <a:pPr marL="0" marR="0" lvl="0" indent="12700" algn="l" rtl="0">
              <a:lnSpc>
                <a:spcPct val="108300"/>
              </a:lnSpc>
              <a:spcBef>
                <a:spcPts val="0"/>
              </a:spcBef>
              <a:spcAft>
                <a:spcPts val="0"/>
              </a:spcAft>
              <a:buNone/>
            </a:pPr>
            <a:r>
              <a:rPr lang="en" sz="1500">
                <a:latin typeface="Avenir"/>
                <a:ea typeface="Avenir"/>
                <a:cs typeface="Avenir"/>
                <a:sym typeface="Avenir"/>
              </a:rPr>
              <a:t>Ground  yourself</a:t>
            </a:r>
            <a:endParaRPr sz="1500">
              <a:latin typeface="Avenir"/>
              <a:ea typeface="Avenir"/>
              <a:cs typeface="Avenir"/>
              <a:sym typeface="Avenir"/>
            </a:endParaRPr>
          </a:p>
        </p:txBody>
      </p:sp>
      <p:sp>
        <p:nvSpPr>
          <p:cNvPr id="171" name="Google Shape;171;p27"/>
          <p:cNvSpPr txBox="1">
            <a:spLocks noGrp="1"/>
          </p:cNvSpPr>
          <p:nvPr>
            <p:ph type="title"/>
          </p:nvPr>
        </p:nvSpPr>
        <p:spPr>
          <a:xfrm>
            <a:off x="3463049" y="666475"/>
            <a:ext cx="2217900" cy="638100"/>
          </a:xfrm>
          <a:prstGeom prst="rect">
            <a:avLst/>
          </a:prstGeom>
          <a:noFill/>
          <a:ln>
            <a:noFill/>
          </a:ln>
        </p:spPr>
        <p:txBody>
          <a:bodyPr spcFirstLastPara="1" wrap="square" lIns="0" tIns="6925" rIns="0" bIns="0" anchor="t" anchorCtr="0">
            <a:spAutoFit/>
          </a:bodyPr>
          <a:lstStyle/>
          <a:p>
            <a:pPr marL="0" lvl="0" indent="0" algn="ctr" rtl="0">
              <a:lnSpc>
                <a:spcPct val="100000"/>
              </a:lnSpc>
              <a:spcBef>
                <a:spcPts val="0"/>
              </a:spcBef>
              <a:spcAft>
                <a:spcPts val="0"/>
              </a:spcAft>
              <a:buNone/>
            </a:pPr>
            <a:r>
              <a:rPr lang="en" sz="4100" b="0">
                <a:solidFill>
                  <a:srgbClr val="000000"/>
                </a:solidFill>
                <a:latin typeface="Oswald"/>
                <a:ea typeface="Oswald"/>
                <a:cs typeface="Oswald"/>
                <a:sym typeface="Oswald"/>
              </a:rPr>
              <a:t>Welcome!</a:t>
            </a:r>
            <a:endParaRPr sz="4100">
              <a:latin typeface="Oswald"/>
              <a:ea typeface="Oswald"/>
              <a:cs typeface="Oswald"/>
              <a:sym typeface="Oswald"/>
            </a:endParaRPr>
          </a:p>
        </p:txBody>
      </p:sp>
      <p:pic>
        <p:nvPicPr>
          <p:cNvPr id="172" name="Google Shape;172;p27"/>
          <p:cNvPicPr preferRelativeResize="0"/>
          <p:nvPr/>
        </p:nvPicPr>
        <p:blipFill rotWithShape="1">
          <a:blip r:embed="rId3">
            <a:alphaModFix/>
          </a:blip>
          <a:srcRect/>
          <a:stretch/>
        </p:blipFill>
        <p:spPr>
          <a:xfrm>
            <a:off x="6801739" y="1566752"/>
            <a:ext cx="1863120" cy="1863120"/>
          </a:xfrm>
          <a:prstGeom prst="rect">
            <a:avLst/>
          </a:prstGeom>
          <a:noFill/>
          <a:ln>
            <a:noFill/>
          </a:ln>
        </p:spPr>
      </p:pic>
      <p:pic>
        <p:nvPicPr>
          <p:cNvPr id="173" name="Google Shape;173;p27"/>
          <p:cNvPicPr preferRelativeResize="0"/>
          <p:nvPr/>
        </p:nvPicPr>
        <p:blipFill rotWithShape="1">
          <a:blip r:embed="rId4">
            <a:alphaModFix/>
          </a:blip>
          <a:srcRect/>
          <a:stretch/>
        </p:blipFill>
        <p:spPr>
          <a:xfrm>
            <a:off x="4711660" y="1566757"/>
            <a:ext cx="1875731" cy="1875728"/>
          </a:xfrm>
          <a:prstGeom prst="rect">
            <a:avLst/>
          </a:prstGeom>
          <a:noFill/>
          <a:ln>
            <a:noFill/>
          </a:ln>
        </p:spPr>
      </p:pic>
      <p:pic>
        <p:nvPicPr>
          <p:cNvPr id="174" name="Google Shape;174;p27"/>
          <p:cNvPicPr preferRelativeResize="0"/>
          <p:nvPr/>
        </p:nvPicPr>
        <p:blipFill rotWithShape="1">
          <a:blip r:embed="rId5">
            <a:alphaModFix/>
          </a:blip>
          <a:srcRect/>
          <a:stretch/>
        </p:blipFill>
        <p:spPr>
          <a:xfrm>
            <a:off x="2610399" y="1566752"/>
            <a:ext cx="1863120" cy="1863120"/>
          </a:xfrm>
          <a:prstGeom prst="rect">
            <a:avLst/>
          </a:prstGeom>
          <a:noFill/>
          <a:ln>
            <a:noFill/>
          </a:ln>
        </p:spPr>
      </p:pic>
      <p:pic>
        <p:nvPicPr>
          <p:cNvPr id="175" name="Google Shape;175;p27"/>
          <p:cNvPicPr preferRelativeResize="0"/>
          <p:nvPr/>
        </p:nvPicPr>
        <p:blipFill rotWithShape="1">
          <a:blip r:embed="rId6">
            <a:alphaModFix/>
          </a:blip>
          <a:srcRect/>
          <a:stretch/>
        </p:blipFill>
        <p:spPr>
          <a:xfrm>
            <a:off x="502822" y="1566752"/>
            <a:ext cx="1863120" cy="1863120"/>
          </a:xfrm>
          <a:prstGeom prst="rect">
            <a:avLst/>
          </a:prstGeom>
          <a:noFill/>
          <a:ln>
            <a:noFill/>
          </a:ln>
        </p:spPr>
      </p:pic>
      <p:sp>
        <p:nvSpPr>
          <p:cNvPr id="176" name="Google Shape;176;p27"/>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3</a:t>
            </a:fld>
            <a:endParaRPr sz="700">
              <a:latin typeface="Proxima Nova Semibold"/>
              <a:ea typeface="Proxima Nova Semibold"/>
              <a:cs typeface="Proxima Nova Semibold"/>
              <a:sym typeface="Proxima Nova Semibold"/>
            </a:endParaRPr>
          </a:p>
        </p:txBody>
      </p:sp>
      <p:grpSp>
        <p:nvGrpSpPr>
          <p:cNvPr id="177" name="Google Shape;177;p27"/>
          <p:cNvGrpSpPr/>
          <p:nvPr/>
        </p:nvGrpSpPr>
        <p:grpSpPr>
          <a:xfrm>
            <a:off x="167531" y="4852630"/>
            <a:ext cx="1505034" cy="174536"/>
            <a:chOff x="442904" y="4166938"/>
            <a:chExt cx="4030621" cy="467300"/>
          </a:xfrm>
        </p:grpSpPr>
        <p:pic>
          <p:nvPicPr>
            <p:cNvPr id="178" name="Google Shape;178;p27"/>
            <p:cNvPicPr preferRelativeResize="0"/>
            <p:nvPr/>
          </p:nvPicPr>
          <p:blipFill rotWithShape="1">
            <a:blip r:embed="rId7">
              <a:alphaModFix/>
            </a:blip>
            <a:srcRect/>
            <a:stretch/>
          </p:blipFill>
          <p:spPr>
            <a:xfrm>
              <a:off x="1848476" y="4166938"/>
              <a:ext cx="2625049" cy="467300"/>
            </a:xfrm>
            <a:prstGeom prst="rect">
              <a:avLst/>
            </a:prstGeom>
            <a:noFill/>
            <a:ln>
              <a:noFill/>
            </a:ln>
          </p:spPr>
        </p:pic>
        <p:grpSp>
          <p:nvGrpSpPr>
            <p:cNvPr id="179" name="Google Shape;179;p27"/>
            <p:cNvGrpSpPr/>
            <p:nvPr/>
          </p:nvGrpSpPr>
          <p:grpSpPr>
            <a:xfrm>
              <a:off x="442904" y="4326529"/>
              <a:ext cx="1033452" cy="205673"/>
              <a:chOff x="7504804" y="565304"/>
              <a:chExt cx="1033452" cy="205673"/>
            </a:xfrm>
          </p:grpSpPr>
          <p:sp>
            <p:nvSpPr>
              <p:cNvPr id="180" name="Google Shape;180;p27"/>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1" name="Google Shape;181;p27"/>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2" name="Google Shape;182;p27"/>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3" name="Google Shape;183;p27"/>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4" name="Google Shape;184;p27"/>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5" name="Google Shape;185;p27"/>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6" name="Google Shape;186;p27"/>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187" name="Google Shape;187;p27"/>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54"/>
          <p:cNvSpPr txBox="1"/>
          <p:nvPr/>
        </p:nvSpPr>
        <p:spPr>
          <a:xfrm>
            <a:off x="708600" y="1690500"/>
            <a:ext cx="5261400" cy="530400"/>
          </a:xfrm>
          <a:prstGeom prst="rect">
            <a:avLst/>
          </a:prstGeom>
          <a:noFill/>
          <a:ln>
            <a:noFill/>
          </a:ln>
        </p:spPr>
        <p:txBody>
          <a:bodyPr spcFirstLastPara="1" wrap="square" lIns="0" tIns="6925" rIns="0" bIns="0" anchor="t" anchorCtr="0">
            <a:spAutoFit/>
          </a:bodyPr>
          <a:lstStyle/>
          <a:p>
            <a:pPr marL="0" marR="0" lvl="0" indent="0" algn="l" rtl="0">
              <a:lnSpc>
                <a:spcPct val="100000"/>
              </a:lnSpc>
              <a:spcBef>
                <a:spcPts val="0"/>
              </a:spcBef>
              <a:spcAft>
                <a:spcPts val="0"/>
              </a:spcAft>
              <a:buNone/>
            </a:pPr>
            <a:r>
              <a:rPr lang="en" sz="3400">
                <a:latin typeface="Oswald"/>
                <a:ea typeface="Oswald"/>
                <a:cs typeface="Oswald"/>
                <a:sym typeface="Oswald"/>
              </a:rPr>
              <a:t>Advancement and recognition</a:t>
            </a:r>
            <a:endParaRPr sz="3400">
              <a:latin typeface="Oswald"/>
              <a:ea typeface="Oswald"/>
              <a:cs typeface="Oswald"/>
              <a:sym typeface="Oswald"/>
            </a:endParaRPr>
          </a:p>
        </p:txBody>
      </p:sp>
      <p:sp>
        <p:nvSpPr>
          <p:cNvPr id="922" name="Google Shape;922;p54"/>
          <p:cNvSpPr txBox="1"/>
          <p:nvPr/>
        </p:nvSpPr>
        <p:spPr>
          <a:xfrm>
            <a:off x="708598" y="2762177"/>
            <a:ext cx="4988400" cy="836700"/>
          </a:xfrm>
          <a:prstGeom prst="rect">
            <a:avLst/>
          </a:prstGeom>
          <a:noFill/>
          <a:ln>
            <a:noFill/>
          </a:ln>
        </p:spPr>
        <p:txBody>
          <a:bodyPr spcFirstLastPara="1" wrap="square" lIns="0" tIns="5475" rIns="0" bIns="0" anchor="t" anchorCtr="0">
            <a:spAutoFit/>
          </a:bodyPr>
          <a:lstStyle/>
          <a:p>
            <a:pPr marL="0" lvl="0" indent="0" algn="l" rtl="0">
              <a:spcBef>
                <a:spcPts val="0"/>
              </a:spcBef>
              <a:spcAft>
                <a:spcPts val="0"/>
              </a:spcAft>
              <a:buNone/>
            </a:pPr>
            <a:r>
              <a:rPr lang="en" sz="1800">
                <a:latin typeface="Avenir"/>
                <a:ea typeface="Avenir"/>
                <a:cs typeface="Avenir"/>
                <a:sym typeface="Avenir"/>
              </a:rPr>
              <a:t>Recognition for ideas or contributions, or opportunities for advancement like high-profile projects or promotions</a:t>
            </a:r>
            <a:endParaRPr sz="1800">
              <a:latin typeface="Avenir"/>
              <a:ea typeface="Avenir"/>
              <a:cs typeface="Avenir"/>
              <a:sym typeface="Avenir"/>
            </a:endParaRPr>
          </a:p>
        </p:txBody>
      </p:sp>
      <p:pic>
        <p:nvPicPr>
          <p:cNvPr id="923" name="Google Shape;923;p54"/>
          <p:cNvPicPr preferRelativeResize="0"/>
          <p:nvPr/>
        </p:nvPicPr>
        <p:blipFill rotWithShape="1">
          <a:blip r:embed="rId3">
            <a:alphaModFix/>
          </a:blip>
          <a:srcRect/>
          <a:stretch/>
        </p:blipFill>
        <p:spPr>
          <a:xfrm>
            <a:off x="6552085" y="1942964"/>
            <a:ext cx="1441545" cy="1276260"/>
          </a:xfrm>
          <a:prstGeom prst="rect">
            <a:avLst/>
          </a:prstGeom>
          <a:noFill/>
          <a:ln>
            <a:noFill/>
          </a:ln>
        </p:spPr>
      </p:pic>
      <p:sp>
        <p:nvSpPr>
          <p:cNvPr id="924" name="Google Shape;924;p54"/>
          <p:cNvSpPr txBox="1"/>
          <p:nvPr/>
        </p:nvSpPr>
        <p:spPr>
          <a:xfrm>
            <a:off x="697052" y="628675"/>
            <a:ext cx="3226200" cy="220800"/>
          </a:xfrm>
          <a:prstGeom prst="rect">
            <a:avLst/>
          </a:prstGeom>
          <a:noFill/>
          <a:ln>
            <a:noFill/>
          </a:ln>
        </p:spPr>
        <p:txBody>
          <a:bodyPr spcFirstLastPara="1" wrap="square" lIns="0" tIns="5200" rIns="0" bIns="0" anchor="t" anchorCtr="0">
            <a:spAutoFit/>
          </a:bodyPr>
          <a:lstStyle/>
          <a:p>
            <a:pPr marL="0" lvl="0" indent="0" algn="l" rtl="0">
              <a:spcBef>
                <a:spcPts val="0"/>
              </a:spcBef>
              <a:spcAft>
                <a:spcPts val="0"/>
              </a:spcAft>
              <a:buNone/>
            </a:pPr>
            <a:r>
              <a:rPr lang="en" b="1">
                <a:latin typeface="Proxima Nova"/>
                <a:ea typeface="Proxima Nova"/>
                <a:cs typeface="Proxima Nova"/>
                <a:sym typeface="Proxima Nova"/>
              </a:rPr>
              <a:t>WORKPLACE CATEGORIES — 4</a:t>
            </a:r>
            <a:endParaRPr b="1">
              <a:latin typeface="Proxima Nova"/>
              <a:ea typeface="Proxima Nova"/>
              <a:cs typeface="Proxima Nova"/>
              <a:sym typeface="Proxima Nova"/>
            </a:endParaRPr>
          </a:p>
        </p:txBody>
      </p:sp>
      <p:sp>
        <p:nvSpPr>
          <p:cNvPr id="925" name="Google Shape;925;p54"/>
          <p:cNvSpPr/>
          <p:nvPr/>
        </p:nvSpPr>
        <p:spPr>
          <a:xfrm>
            <a:off x="714375" y="2474660"/>
            <a:ext cx="495506" cy="0"/>
          </a:xfrm>
          <a:custGeom>
            <a:avLst/>
            <a:gdLst/>
            <a:ahLst/>
            <a:cxnLst/>
            <a:rect l="l" t="t" r="r" b="b"/>
            <a:pathLst>
              <a:path w="1089025" h="120000" extrusionOk="0">
                <a:moveTo>
                  <a:pt x="0" y="0"/>
                </a:moveTo>
                <a:lnTo>
                  <a:pt x="1088972" y="0"/>
                </a:lnTo>
              </a:path>
            </a:pathLst>
          </a:custGeom>
          <a:noFill/>
          <a:ln w="62825" cap="flat" cmpd="sng">
            <a:solidFill>
              <a:srgbClr val="DE6E4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26" name="Google Shape;926;p54"/>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30</a:t>
            </a:fld>
            <a:endParaRPr sz="700">
              <a:latin typeface="Proxima Nova Semibold"/>
              <a:ea typeface="Proxima Nova Semibold"/>
              <a:cs typeface="Proxima Nova Semibold"/>
              <a:sym typeface="Proxima Nova Semibold"/>
            </a:endParaRPr>
          </a:p>
        </p:txBody>
      </p:sp>
      <p:grpSp>
        <p:nvGrpSpPr>
          <p:cNvPr id="927" name="Google Shape;927;p54"/>
          <p:cNvGrpSpPr/>
          <p:nvPr/>
        </p:nvGrpSpPr>
        <p:grpSpPr>
          <a:xfrm>
            <a:off x="167531" y="4852630"/>
            <a:ext cx="1505034" cy="174536"/>
            <a:chOff x="442904" y="4166938"/>
            <a:chExt cx="4030621" cy="467300"/>
          </a:xfrm>
        </p:grpSpPr>
        <p:pic>
          <p:nvPicPr>
            <p:cNvPr id="928" name="Google Shape;928;p54"/>
            <p:cNvPicPr preferRelativeResize="0"/>
            <p:nvPr/>
          </p:nvPicPr>
          <p:blipFill rotWithShape="1">
            <a:blip r:embed="rId4">
              <a:alphaModFix/>
            </a:blip>
            <a:srcRect/>
            <a:stretch/>
          </p:blipFill>
          <p:spPr>
            <a:xfrm>
              <a:off x="1848476" y="4166938"/>
              <a:ext cx="2625049" cy="467300"/>
            </a:xfrm>
            <a:prstGeom prst="rect">
              <a:avLst/>
            </a:prstGeom>
            <a:noFill/>
            <a:ln>
              <a:noFill/>
            </a:ln>
          </p:spPr>
        </p:pic>
        <p:grpSp>
          <p:nvGrpSpPr>
            <p:cNvPr id="929" name="Google Shape;929;p54"/>
            <p:cNvGrpSpPr/>
            <p:nvPr/>
          </p:nvGrpSpPr>
          <p:grpSpPr>
            <a:xfrm>
              <a:off x="442904" y="4326529"/>
              <a:ext cx="1033452" cy="205673"/>
              <a:chOff x="7504804" y="565304"/>
              <a:chExt cx="1033452" cy="205673"/>
            </a:xfrm>
          </p:grpSpPr>
          <p:sp>
            <p:nvSpPr>
              <p:cNvPr id="930" name="Google Shape;930;p54"/>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31" name="Google Shape;931;p54"/>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32" name="Google Shape;932;p54"/>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33" name="Google Shape;933;p54"/>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34" name="Google Shape;934;p54"/>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35" name="Google Shape;935;p54"/>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36" name="Google Shape;936;p54"/>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937" name="Google Shape;937;p54"/>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55"/>
          <p:cNvSpPr txBox="1"/>
          <p:nvPr/>
        </p:nvSpPr>
        <p:spPr>
          <a:xfrm>
            <a:off x="708601" y="1690500"/>
            <a:ext cx="1453800" cy="530400"/>
          </a:xfrm>
          <a:prstGeom prst="rect">
            <a:avLst/>
          </a:prstGeom>
          <a:noFill/>
          <a:ln>
            <a:noFill/>
          </a:ln>
        </p:spPr>
        <p:txBody>
          <a:bodyPr spcFirstLastPara="1" wrap="square" lIns="0" tIns="6925" rIns="0" bIns="0" anchor="t" anchorCtr="0">
            <a:spAutoFit/>
          </a:bodyPr>
          <a:lstStyle/>
          <a:p>
            <a:pPr marL="0" marR="0" lvl="0" indent="0" algn="l" rtl="0">
              <a:lnSpc>
                <a:spcPct val="100000"/>
              </a:lnSpc>
              <a:spcBef>
                <a:spcPts val="0"/>
              </a:spcBef>
              <a:spcAft>
                <a:spcPts val="0"/>
              </a:spcAft>
              <a:buNone/>
            </a:pPr>
            <a:r>
              <a:rPr lang="en" sz="3400">
                <a:latin typeface="Oswald"/>
                <a:ea typeface="Oswald"/>
                <a:cs typeface="Oswald"/>
                <a:sym typeface="Oswald"/>
              </a:rPr>
              <a:t>Hiring</a:t>
            </a:r>
            <a:endParaRPr sz="3400">
              <a:latin typeface="Oswald"/>
              <a:ea typeface="Oswald"/>
              <a:cs typeface="Oswald"/>
              <a:sym typeface="Oswald"/>
            </a:endParaRPr>
          </a:p>
        </p:txBody>
      </p:sp>
      <p:sp>
        <p:nvSpPr>
          <p:cNvPr id="943" name="Google Shape;943;p55"/>
          <p:cNvSpPr txBox="1"/>
          <p:nvPr/>
        </p:nvSpPr>
        <p:spPr>
          <a:xfrm>
            <a:off x="708600" y="2747700"/>
            <a:ext cx="3539100" cy="561000"/>
          </a:xfrm>
          <a:prstGeom prst="rect">
            <a:avLst/>
          </a:prstGeom>
          <a:noFill/>
          <a:ln>
            <a:noFill/>
          </a:ln>
        </p:spPr>
        <p:txBody>
          <a:bodyPr spcFirstLastPara="1" wrap="square" lIns="0" tIns="6925" rIns="0" bIns="0" anchor="t" anchorCtr="0">
            <a:spAutoFit/>
          </a:bodyPr>
          <a:lstStyle/>
          <a:p>
            <a:pPr marL="0" marR="0" lvl="0" indent="0" algn="l" rtl="0">
              <a:lnSpc>
                <a:spcPct val="100000"/>
              </a:lnSpc>
              <a:spcBef>
                <a:spcPts val="0"/>
              </a:spcBef>
              <a:spcAft>
                <a:spcPts val="0"/>
              </a:spcAft>
              <a:buNone/>
            </a:pPr>
            <a:r>
              <a:rPr lang="en" sz="1800">
                <a:latin typeface="Avenir"/>
                <a:ea typeface="Avenir"/>
                <a:cs typeface="Avenir"/>
                <a:sym typeface="Avenir"/>
              </a:rPr>
              <a:t>Experiences applying or interviewing for jobs</a:t>
            </a:r>
            <a:endParaRPr sz="1800">
              <a:latin typeface="Avenir"/>
              <a:ea typeface="Avenir"/>
              <a:cs typeface="Avenir"/>
              <a:sym typeface="Avenir"/>
            </a:endParaRPr>
          </a:p>
        </p:txBody>
      </p:sp>
      <p:pic>
        <p:nvPicPr>
          <p:cNvPr id="944" name="Google Shape;944;p55"/>
          <p:cNvPicPr preferRelativeResize="0"/>
          <p:nvPr/>
        </p:nvPicPr>
        <p:blipFill rotWithShape="1">
          <a:blip r:embed="rId3">
            <a:alphaModFix/>
          </a:blip>
          <a:srcRect/>
          <a:stretch/>
        </p:blipFill>
        <p:spPr>
          <a:xfrm>
            <a:off x="6243761" y="1876293"/>
            <a:ext cx="1619136" cy="1465723"/>
          </a:xfrm>
          <a:prstGeom prst="rect">
            <a:avLst/>
          </a:prstGeom>
          <a:noFill/>
          <a:ln>
            <a:noFill/>
          </a:ln>
        </p:spPr>
      </p:pic>
      <p:sp>
        <p:nvSpPr>
          <p:cNvPr id="945" name="Google Shape;945;p55"/>
          <p:cNvSpPr txBox="1"/>
          <p:nvPr/>
        </p:nvSpPr>
        <p:spPr>
          <a:xfrm>
            <a:off x="697052" y="628675"/>
            <a:ext cx="3226200" cy="220800"/>
          </a:xfrm>
          <a:prstGeom prst="rect">
            <a:avLst/>
          </a:prstGeom>
          <a:noFill/>
          <a:ln>
            <a:noFill/>
          </a:ln>
        </p:spPr>
        <p:txBody>
          <a:bodyPr spcFirstLastPara="1" wrap="square" lIns="0" tIns="5200" rIns="0" bIns="0" anchor="t" anchorCtr="0">
            <a:spAutoFit/>
          </a:bodyPr>
          <a:lstStyle/>
          <a:p>
            <a:pPr marL="0" lvl="0" indent="0" algn="l" rtl="0">
              <a:spcBef>
                <a:spcPts val="0"/>
              </a:spcBef>
              <a:spcAft>
                <a:spcPts val="0"/>
              </a:spcAft>
              <a:buNone/>
            </a:pPr>
            <a:r>
              <a:rPr lang="en" b="1">
                <a:latin typeface="Proxima Nova"/>
                <a:ea typeface="Proxima Nova"/>
                <a:cs typeface="Proxima Nova"/>
                <a:sym typeface="Proxima Nova"/>
              </a:rPr>
              <a:t>WORKPLACE CATEGORIES — 5</a:t>
            </a:r>
            <a:endParaRPr b="1">
              <a:latin typeface="Proxima Nova"/>
              <a:ea typeface="Proxima Nova"/>
              <a:cs typeface="Proxima Nova"/>
              <a:sym typeface="Proxima Nova"/>
            </a:endParaRPr>
          </a:p>
        </p:txBody>
      </p:sp>
      <p:sp>
        <p:nvSpPr>
          <p:cNvPr id="946" name="Google Shape;946;p55"/>
          <p:cNvSpPr/>
          <p:nvPr/>
        </p:nvSpPr>
        <p:spPr>
          <a:xfrm>
            <a:off x="714375" y="2474660"/>
            <a:ext cx="495506" cy="0"/>
          </a:xfrm>
          <a:custGeom>
            <a:avLst/>
            <a:gdLst/>
            <a:ahLst/>
            <a:cxnLst/>
            <a:rect l="l" t="t" r="r" b="b"/>
            <a:pathLst>
              <a:path w="1089025" h="120000" extrusionOk="0">
                <a:moveTo>
                  <a:pt x="0" y="0"/>
                </a:moveTo>
                <a:lnTo>
                  <a:pt x="1088972" y="0"/>
                </a:lnTo>
              </a:path>
            </a:pathLst>
          </a:custGeom>
          <a:noFill/>
          <a:ln w="62825" cap="flat" cmpd="sng">
            <a:solidFill>
              <a:srgbClr val="DE6E4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47" name="Google Shape;947;p55"/>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31</a:t>
            </a:fld>
            <a:endParaRPr sz="700">
              <a:latin typeface="Proxima Nova Semibold"/>
              <a:ea typeface="Proxima Nova Semibold"/>
              <a:cs typeface="Proxima Nova Semibold"/>
              <a:sym typeface="Proxima Nova Semibold"/>
            </a:endParaRPr>
          </a:p>
        </p:txBody>
      </p:sp>
      <p:grpSp>
        <p:nvGrpSpPr>
          <p:cNvPr id="948" name="Google Shape;948;p55"/>
          <p:cNvGrpSpPr/>
          <p:nvPr/>
        </p:nvGrpSpPr>
        <p:grpSpPr>
          <a:xfrm>
            <a:off x="167531" y="4852630"/>
            <a:ext cx="1505034" cy="174536"/>
            <a:chOff x="442904" y="4166938"/>
            <a:chExt cx="4030621" cy="467300"/>
          </a:xfrm>
        </p:grpSpPr>
        <p:pic>
          <p:nvPicPr>
            <p:cNvPr id="949" name="Google Shape;949;p55"/>
            <p:cNvPicPr preferRelativeResize="0"/>
            <p:nvPr/>
          </p:nvPicPr>
          <p:blipFill rotWithShape="1">
            <a:blip r:embed="rId4">
              <a:alphaModFix/>
            </a:blip>
            <a:srcRect/>
            <a:stretch/>
          </p:blipFill>
          <p:spPr>
            <a:xfrm>
              <a:off x="1848476" y="4166938"/>
              <a:ext cx="2625049" cy="467300"/>
            </a:xfrm>
            <a:prstGeom prst="rect">
              <a:avLst/>
            </a:prstGeom>
            <a:noFill/>
            <a:ln>
              <a:noFill/>
            </a:ln>
          </p:spPr>
        </p:pic>
        <p:grpSp>
          <p:nvGrpSpPr>
            <p:cNvPr id="950" name="Google Shape;950;p55"/>
            <p:cNvGrpSpPr/>
            <p:nvPr/>
          </p:nvGrpSpPr>
          <p:grpSpPr>
            <a:xfrm>
              <a:off x="442904" y="4326529"/>
              <a:ext cx="1033452" cy="205673"/>
              <a:chOff x="7504804" y="565304"/>
              <a:chExt cx="1033452" cy="205673"/>
            </a:xfrm>
          </p:grpSpPr>
          <p:sp>
            <p:nvSpPr>
              <p:cNvPr id="951" name="Google Shape;951;p55"/>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52" name="Google Shape;952;p55"/>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53" name="Google Shape;953;p55"/>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54" name="Google Shape;954;p55"/>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55" name="Google Shape;955;p55"/>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56" name="Google Shape;956;p55"/>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57" name="Google Shape;957;p55"/>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958" name="Google Shape;958;p55"/>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56"/>
          <p:cNvSpPr txBox="1"/>
          <p:nvPr/>
        </p:nvSpPr>
        <p:spPr>
          <a:xfrm>
            <a:off x="608574" y="1508575"/>
            <a:ext cx="2241300" cy="1955400"/>
          </a:xfrm>
          <a:prstGeom prst="rect">
            <a:avLst/>
          </a:prstGeom>
          <a:noFill/>
          <a:ln>
            <a:noFill/>
          </a:ln>
        </p:spPr>
        <p:txBody>
          <a:bodyPr spcFirstLastPara="1" wrap="square" lIns="0" tIns="125625" rIns="0" bIns="0" anchor="t" anchorCtr="0">
            <a:spAutoFit/>
          </a:bodyPr>
          <a:lstStyle/>
          <a:p>
            <a:pPr marL="0" marR="0" lvl="0" indent="0" algn="l" rtl="0">
              <a:lnSpc>
                <a:spcPct val="96574"/>
              </a:lnSpc>
              <a:spcBef>
                <a:spcPts val="0"/>
              </a:spcBef>
              <a:spcAft>
                <a:spcPts val="0"/>
              </a:spcAft>
              <a:buNone/>
            </a:pPr>
            <a:r>
              <a:rPr lang="en" sz="4100">
                <a:latin typeface="Oswald"/>
                <a:ea typeface="Oswald"/>
                <a:cs typeface="Oswald"/>
                <a:sym typeface="Oswald"/>
              </a:rPr>
              <a:t>Workplace  inequities  exploration</a:t>
            </a:r>
            <a:endParaRPr sz="4100">
              <a:latin typeface="Oswald"/>
              <a:ea typeface="Oswald"/>
              <a:cs typeface="Oswald"/>
              <a:sym typeface="Oswald"/>
            </a:endParaRPr>
          </a:p>
        </p:txBody>
      </p:sp>
      <p:grpSp>
        <p:nvGrpSpPr>
          <p:cNvPr id="964" name="Google Shape;964;p56"/>
          <p:cNvGrpSpPr/>
          <p:nvPr/>
        </p:nvGrpSpPr>
        <p:grpSpPr>
          <a:xfrm>
            <a:off x="4004244" y="1014350"/>
            <a:ext cx="1995173" cy="374700"/>
            <a:chOff x="1225344" y="3246300"/>
            <a:chExt cx="1995173" cy="374700"/>
          </a:xfrm>
        </p:grpSpPr>
        <p:sp>
          <p:nvSpPr>
            <p:cNvPr id="965" name="Google Shape;965;p56"/>
            <p:cNvSpPr/>
            <p:nvPr/>
          </p:nvSpPr>
          <p:spPr>
            <a:xfrm>
              <a:off x="1225344" y="3250646"/>
              <a:ext cx="233162" cy="200803"/>
            </a:xfrm>
            <a:custGeom>
              <a:avLst/>
              <a:gdLst/>
              <a:ahLst/>
              <a:cxnLst/>
              <a:rect l="l" t="t" r="r" b="b"/>
              <a:pathLst>
                <a:path w="512444" h="441325" extrusionOk="0">
                  <a:moveTo>
                    <a:pt x="256170" y="0"/>
                  </a:moveTo>
                  <a:lnTo>
                    <a:pt x="210125" y="4127"/>
                  </a:lnTo>
                  <a:lnTo>
                    <a:pt x="166786" y="16026"/>
                  </a:lnTo>
                  <a:lnTo>
                    <a:pt x="126879" y="34973"/>
                  </a:lnTo>
                  <a:lnTo>
                    <a:pt x="91125" y="60246"/>
                  </a:lnTo>
                  <a:lnTo>
                    <a:pt x="60250" y="91121"/>
                  </a:lnTo>
                  <a:lnTo>
                    <a:pt x="34976" y="126874"/>
                  </a:lnTo>
                  <a:lnTo>
                    <a:pt x="16027" y="166782"/>
                  </a:lnTo>
                  <a:lnTo>
                    <a:pt x="4127" y="210122"/>
                  </a:lnTo>
                  <a:lnTo>
                    <a:pt x="0" y="256170"/>
                  </a:lnTo>
                  <a:lnTo>
                    <a:pt x="5514" y="309147"/>
                  </a:lnTo>
                  <a:lnTo>
                    <a:pt x="21293" y="358334"/>
                  </a:lnTo>
                  <a:lnTo>
                    <a:pt x="46192" y="402636"/>
                  </a:lnTo>
                  <a:lnTo>
                    <a:pt x="79065" y="440960"/>
                  </a:lnTo>
                  <a:lnTo>
                    <a:pt x="94642" y="393038"/>
                  </a:lnTo>
                  <a:lnTo>
                    <a:pt x="122236" y="352081"/>
                  </a:lnTo>
                  <a:lnTo>
                    <a:pt x="159751" y="320207"/>
                  </a:lnTo>
                  <a:lnTo>
                    <a:pt x="205094" y="299531"/>
                  </a:lnTo>
                  <a:lnTo>
                    <a:pt x="256170" y="292169"/>
                  </a:lnTo>
                  <a:lnTo>
                    <a:pt x="508594" y="292169"/>
                  </a:lnTo>
                  <a:lnTo>
                    <a:pt x="512340" y="256170"/>
                  </a:lnTo>
                  <a:lnTo>
                    <a:pt x="256170" y="256170"/>
                  </a:lnTo>
                  <a:lnTo>
                    <a:pt x="221138" y="249091"/>
                  </a:lnTo>
                  <a:lnTo>
                    <a:pt x="192532" y="229791"/>
                  </a:lnTo>
                  <a:lnTo>
                    <a:pt x="173245" y="201173"/>
                  </a:lnTo>
                  <a:lnTo>
                    <a:pt x="166172" y="166141"/>
                  </a:lnTo>
                  <a:lnTo>
                    <a:pt x="173245" y="131117"/>
                  </a:lnTo>
                  <a:lnTo>
                    <a:pt x="192532" y="102517"/>
                  </a:lnTo>
                  <a:lnTo>
                    <a:pt x="221138" y="83235"/>
                  </a:lnTo>
                  <a:lnTo>
                    <a:pt x="256170" y="76165"/>
                  </a:lnTo>
                  <a:lnTo>
                    <a:pt x="437137" y="76165"/>
                  </a:lnTo>
                  <a:lnTo>
                    <a:pt x="421218" y="60246"/>
                  </a:lnTo>
                  <a:lnTo>
                    <a:pt x="385465" y="34973"/>
                  </a:lnTo>
                  <a:lnTo>
                    <a:pt x="345557" y="16026"/>
                  </a:lnTo>
                  <a:lnTo>
                    <a:pt x="302218" y="4127"/>
                  </a:lnTo>
                  <a:lnTo>
                    <a:pt x="256170" y="0"/>
                  </a:lnTo>
                  <a:close/>
                </a:path>
                <a:path w="512444" h="441325" extrusionOk="0">
                  <a:moveTo>
                    <a:pt x="508594" y="292169"/>
                  </a:moveTo>
                  <a:lnTo>
                    <a:pt x="256170" y="292169"/>
                  </a:lnTo>
                  <a:lnTo>
                    <a:pt x="307250" y="299531"/>
                  </a:lnTo>
                  <a:lnTo>
                    <a:pt x="352594" y="320207"/>
                  </a:lnTo>
                  <a:lnTo>
                    <a:pt x="390109" y="352081"/>
                  </a:lnTo>
                  <a:lnTo>
                    <a:pt x="417703" y="393038"/>
                  </a:lnTo>
                  <a:lnTo>
                    <a:pt x="433285" y="440960"/>
                  </a:lnTo>
                  <a:lnTo>
                    <a:pt x="466156" y="402636"/>
                  </a:lnTo>
                  <a:lnTo>
                    <a:pt x="491051" y="358334"/>
                  </a:lnTo>
                  <a:lnTo>
                    <a:pt x="506827" y="309147"/>
                  </a:lnTo>
                  <a:lnTo>
                    <a:pt x="508594" y="292169"/>
                  </a:lnTo>
                  <a:close/>
                </a:path>
                <a:path w="512444" h="441325" extrusionOk="0">
                  <a:moveTo>
                    <a:pt x="437137" y="76165"/>
                  </a:moveTo>
                  <a:lnTo>
                    <a:pt x="256170" y="76165"/>
                  </a:lnTo>
                  <a:lnTo>
                    <a:pt x="291201" y="83235"/>
                  </a:lnTo>
                  <a:lnTo>
                    <a:pt x="319808" y="102517"/>
                  </a:lnTo>
                  <a:lnTo>
                    <a:pt x="339095" y="131117"/>
                  </a:lnTo>
                  <a:lnTo>
                    <a:pt x="346167" y="166141"/>
                  </a:lnTo>
                  <a:lnTo>
                    <a:pt x="339095" y="201173"/>
                  </a:lnTo>
                  <a:lnTo>
                    <a:pt x="319808" y="229791"/>
                  </a:lnTo>
                  <a:lnTo>
                    <a:pt x="291201" y="249091"/>
                  </a:lnTo>
                  <a:lnTo>
                    <a:pt x="256170" y="256170"/>
                  </a:lnTo>
                  <a:lnTo>
                    <a:pt x="512340" y="256170"/>
                  </a:lnTo>
                  <a:lnTo>
                    <a:pt x="508213" y="210122"/>
                  </a:lnTo>
                  <a:lnTo>
                    <a:pt x="496314" y="166782"/>
                  </a:lnTo>
                  <a:lnTo>
                    <a:pt x="477366" y="126874"/>
                  </a:lnTo>
                  <a:lnTo>
                    <a:pt x="452093" y="91121"/>
                  </a:lnTo>
                  <a:lnTo>
                    <a:pt x="437137" y="76165"/>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66" name="Google Shape;966;p56"/>
            <p:cNvSpPr txBox="1"/>
            <p:nvPr/>
          </p:nvSpPr>
          <p:spPr>
            <a:xfrm>
              <a:off x="1555217" y="3246300"/>
              <a:ext cx="1665300" cy="374700"/>
            </a:xfrm>
            <a:prstGeom prst="rect">
              <a:avLst/>
            </a:prstGeom>
            <a:noFill/>
            <a:ln>
              <a:noFill/>
            </a:ln>
          </p:spPr>
          <p:txBody>
            <a:bodyPr spcFirstLastPara="1" wrap="square" lIns="0" tIns="5200" rIns="0" bIns="0" anchor="t" anchorCtr="0">
              <a:spAutoFit/>
            </a:bodyPr>
            <a:lstStyle/>
            <a:p>
              <a:pPr marL="0" marR="0" lvl="0" indent="0" algn="l" rtl="0">
                <a:lnSpc>
                  <a:spcPct val="100000"/>
                </a:lnSpc>
                <a:spcBef>
                  <a:spcPts val="0"/>
                </a:spcBef>
                <a:spcAft>
                  <a:spcPts val="0"/>
                </a:spcAft>
                <a:buNone/>
              </a:pPr>
              <a:r>
                <a:rPr lang="en" sz="1200" b="1" u="sng">
                  <a:latin typeface="Proxima Nova"/>
                  <a:ea typeface="Proxima Nova"/>
                  <a:cs typeface="Proxima Nova"/>
                  <a:sym typeface="Proxima Nova"/>
                </a:rPr>
                <a:t>INDIVIDUAL ACTIVITY</a:t>
              </a:r>
              <a:r>
                <a:rPr lang="en" sz="1200" b="1">
                  <a:latin typeface="Proxima Nova"/>
                  <a:ea typeface="Proxima Nova"/>
                  <a:cs typeface="Proxima Nova"/>
                  <a:sym typeface="Proxima Nova"/>
                </a:rPr>
                <a:t>	</a:t>
              </a:r>
              <a:endParaRPr sz="1200" b="1">
                <a:latin typeface="Proxima Nova"/>
                <a:ea typeface="Proxima Nova"/>
                <a:cs typeface="Proxima Nova"/>
                <a:sym typeface="Proxima Nova"/>
              </a:endParaRPr>
            </a:p>
          </p:txBody>
        </p:sp>
      </p:grpSp>
      <p:sp>
        <p:nvSpPr>
          <p:cNvPr id="967" name="Google Shape;967;p56"/>
          <p:cNvSpPr txBox="1">
            <a:spLocks noGrp="1"/>
          </p:cNvSpPr>
          <p:nvPr>
            <p:ph type="title"/>
          </p:nvPr>
        </p:nvSpPr>
        <p:spPr>
          <a:xfrm>
            <a:off x="4004248" y="1735515"/>
            <a:ext cx="3737700" cy="299400"/>
          </a:xfrm>
          <a:prstGeom prst="rect">
            <a:avLst/>
          </a:prstGeom>
          <a:noFill/>
          <a:ln>
            <a:noFill/>
          </a:ln>
        </p:spPr>
        <p:txBody>
          <a:bodyPr spcFirstLastPara="1" wrap="square" lIns="0" tIns="6925" rIns="0" bIns="0" anchor="t" anchorCtr="0">
            <a:spAutoFit/>
          </a:bodyPr>
          <a:lstStyle/>
          <a:p>
            <a:pPr marL="0" lvl="0" indent="0" algn="l" rtl="0">
              <a:lnSpc>
                <a:spcPct val="100000"/>
              </a:lnSpc>
              <a:spcBef>
                <a:spcPts val="0"/>
              </a:spcBef>
              <a:spcAft>
                <a:spcPts val="0"/>
              </a:spcAft>
              <a:buNone/>
            </a:pPr>
            <a:r>
              <a:rPr lang="en" sz="1900">
                <a:solidFill>
                  <a:srgbClr val="000000"/>
                </a:solidFill>
                <a:latin typeface="Proxima Nova"/>
                <a:ea typeface="Proxima Nova"/>
                <a:cs typeface="Proxima Nova"/>
                <a:sym typeface="Proxima Nova"/>
              </a:rPr>
              <a:t>Reminders before getting started:</a:t>
            </a:r>
            <a:endParaRPr sz="1900">
              <a:latin typeface="Proxima Nova"/>
              <a:ea typeface="Proxima Nova"/>
              <a:cs typeface="Proxima Nova"/>
              <a:sym typeface="Proxima Nova"/>
            </a:endParaRPr>
          </a:p>
        </p:txBody>
      </p:sp>
      <p:sp>
        <p:nvSpPr>
          <p:cNvPr id="968" name="Google Shape;968;p56"/>
          <p:cNvSpPr txBox="1"/>
          <p:nvPr/>
        </p:nvSpPr>
        <p:spPr>
          <a:xfrm>
            <a:off x="4075685" y="2122165"/>
            <a:ext cx="4244100" cy="1911600"/>
          </a:xfrm>
          <a:prstGeom prst="rect">
            <a:avLst/>
          </a:prstGeom>
          <a:noFill/>
          <a:ln>
            <a:noFill/>
          </a:ln>
        </p:spPr>
        <p:txBody>
          <a:bodyPr spcFirstLastPara="1" wrap="square" lIns="0" tIns="5475" rIns="0" bIns="0" anchor="t" anchorCtr="0">
            <a:spAutoFit/>
          </a:bodyPr>
          <a:lstStyle/>
          <a:p>
            <a:pPr marL="254000" marR="0" lvl="0" indent="-247650" algn="l" rtl="0">
              <a:lnSpc>
                <a:spcPct val="125099"/>
              </a:lnSpc>
              <a:spcBef>
                <a:spcPts val="900"/>
              </a:spcBef>
              <a:spcAft>
                <a:spcPts val="0"/>
              </a:spcAft>
              <a:buSzPts val="1500"/>
              <a:buFont typeface="Avenir"/>
              <a:buChar char="•"/>
            </a:pPr>
            <a:r>
              <a:rPr lang="en" sz="1500">
                <a:latin typeface="Avenir"/>
                <a:ea typeface="Avenir"/>
                <a:cs typeface="Avenir"/>
                <a:sym typeface="Avenir"/>
              </a:rPr>
              <a:t>Understanding our privilege is central to allyship.</a:t>
            </a:r>
            <a:endParaRPr sz="1500">
              <a:latin typeface="Avenir"/>
              <a:ea typeface="Avenir"/>
              <a:cs typeface="Avenir"/>
              <a:sym typeface="Avenir"/>
            </a:endParaRPr>
          </a:p>
          <a:p>
            <a:pPr marL="254000" marR="0" lvl="0" indent="-247650" algn="l" rtl="0">
              <a:lnSpc>
                <a:spcPct val="125099"/>
              </a:lnSpc>
              <a:spcBef>
                <a:spcPts val="900"/>
              </a:spcBef>
              <a:spcAft>
                <a:spcPts val="0"/>
              </a:spcAft>
              <a:buSzPts val="1500"/>
              <a:buFont typeface="Avenir"/>
              <a:buChar char="•"/>
            </a:pPr>
            <a:r>
              <a:rPr lang="en" sz="1500">
                <a:latin typeface="Avenir"/>
                <a:ea typeface="Avenir"/>
                <a:cs typeface="Avenir"/>
                <a:sym typeface="Avenir"/>
              </a:rPr>
              <a:t>It is not an assessment—you won’t get a privilege score.</a:t>
            </a:r>
            <a:endParaRPr sz="1500">
              <a:latin typeface="Avenir"/>
              <a:ea typeface="Avenir"/>
              <a:cs typeface="Avenir"/>
              <a:sym typeface="Avenir"/>
            </a:endParaRPr>
          </a:p>
          <a:p>
            <a:pPr marL="254000" marR="0" lvl="0" indent="-247650" algn="l" rtl="0">
              <a:lnSpc>
                <a:spcPct val="125099"/>
              </a:lnSpc>
              <a:spcBef>
                <a:spcPts val="900"/>
              </a:spcBef>
              <a:spcAft>
                <a:spcPts val="0"/>
              </a:spcAft>
              <a:buSzPts val="1500"/>
              <a:buFont typeface="Avenir"/>
              <a:buChar char="•"/>
            </a:pPr>
            <a:r>
              <a:rPr lang="en" sz="1500">
                <a:latin typeface="Avenir"/>
                <a:ea typeface="Avenir"/>
                <a:cs typeface="Avenir"/>
                <a:sym typeface="Avenir"/>
              </a:rPr>
              <a:t>This list are examples so it’s not exhaustive of all experiences.</a:t>
            </a:r>
            <a:endParaRPr sz="1500">
              <a:latin typeface="Avenir"/>
              <a:ea typeface="Avenir"/>
              <a:cs typeface="Avenir"/>
              <a:sym typeface="Avenir"/>
            </a:endParaRPr>
          </a:p>
        </p:txBody>
      </p:sp>
      <p:sp>
        <p:nvSpPr>
          <p:cNvPr id="969" name="Google Shape;969;p56"/>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32</a:t>
            </a:fld>
            <a:endParaRPr sz="700">
              <a:latin typeface="Proxima Nova Semibold"/>
              <a:ea typeface="Proxima Nova Semibold"/>
              <a:cs typeface="Proxima Nova Semibold"/>
              <a:sym typeface="Proxima Nova Semibold"/>
            </a:endParaRPr>
          </a:p>
        </p:txBody>
      </p:sp>
      <p:grpSp>
        <p:nvGrpSpPr>
          <p:cNvPr id="970" name="Google Shape;970;p56"/>
          <p:cNvGrpSpPr/>
          <p:nvPr/>
        </p:nvGrpSpPr>
        <p:grpSpPr>
          <a:xfrm>
            <a:off x="167531" y="4852630"/>
            <a:ext cx="1505034" cy="174536"/>
            <a:chOff x="442904" y="4166938"/>
            <a:chExt cx="4030621" cy="467300"/>
          </a:xfrm>
        </p:grpSpPr>
        <p:pic>
          <p:nvPicPr>
            <p:cNvPr id="971" name="Google Shape;971;p56"/>
            <p:cNvPicPr preferRelativeResize="0"/>
            <p:nvPr/>
          </p:nvPicPr>
          <p:blipFill rotWithShape="1">
            <a:blip r:embed="rId3">
              <a:alphaModFix/>
            </a:blip>
            <a:srcRect/>
            <a:stretch/>
          </p:blipFill>
          <p:spPr>
            <a:xfrm>
              <a:off x="1848476" y="4166938"/>
              <a:ext cx="2625049" cy="467300"/>
            </a:xfrm>
            <a:prstGeom prst="rect">
              <a:avLst/>
            </a:prstGeom>
            <a:noFill/>
            <a:ln>
              <a:noFill/>
            </a:ln>
          </p:spPr>
        </p:pic>
        <p:grpSp>
          <p:nvGrpSpPr>
            <p:cNvPr id="972" name="Google Shape;972;p56"/>
            <p:cNvGrpSpPr/>
            <p:nvPr/>
          </p:nvGrpSpPr>
          <p:grpSpPr>
            <a:xfrm>
              <a:off x="442904" y="4326529"/>
              <a:ext cx="1033452" cy="205673"/>
              <a:chOff x="7504804" y="565304"/>
              <a:chExt cx="1033452" cy="205673"/>
            </a:xfrm>
          </p:grpSpPr>
          <p:sp>
            <p:nvSpPr>
              <p:cNvPr id="973" name="Google Shape;973;p56"/>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74" name="Google Shape;974;p56"/>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75" name="Google Shape;975;p56"/>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76" name="Google Shape;976;p56"/>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77" name="Google Shape;977;p56"/>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78" name="Google Shape;978;p56"/>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79" name="Google Shape;979;p56"/>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980" name="Google Shape;980;p56"/>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FDF3E9"/>
        </a:solidFill>
        <a:effectLst/>
      </p:bgPr>
    </p:bg>
    <p:spTree>
      <p:nvGrpSpPr>
        <p:cNvPr id="1" name="Shape 984"/>
        <p:cNvGrpSpPr/>
        <p:nvPr/>
      </p:nvGrpSpPr>
      <p:grpSpPr>
        <a:xfrm>
          <a:off x="0" y="0"/>
          <a:ext cx="0" cy="0"/>
          <a:chOff x="0" y="0"/>
          <a:chExt cx="0" cy="0"/>
        </a:xfrm>
      </p:grpSpPr>
      <p:sp>
        <p:nvSpPr>
          <p:cNvPr id="985" name="Google Shape;985;p57"/>
          <p:cNvSpPr txBox="1"/>
          <p:nvPr/>
        </p:nvSpPr>
        <p:spPr>
          <a:xfrm>
            <a:off x="1313650" y="1801651"/>
            <a:ext cx="1180800" cy="1187400"/>
          </a:xfrm>
          <a:prstGeom prst="rect">
            <a:avLst/>
          </a:prstGeom>
          <a:noFill/>
          <a:ln>
            <a:noFill/>
          </a:ln>
        </p:spPr>
        <p:txBody>
          <a:bodyPr spcFirstLastPara="1" wrap="square" lIns="0" tIns="63250" rIns="0" bIns="0" anchor="t" anchorCtr="0">
            <a:spAutoFit/>
          </a:bodyPr>
          <a:lstStyle/>
          <a:p>
            <a:pPr marL="0" marR="0" lvl="0" indent="0" algn="l" rtl="0">
              <a:lnSpc>
                <a:spcPct val="100000"/>
              </a:lnSpc>
              <a:spcBef>
                <a:spcPts val="0"/>
              </a:spcBef>
              <a:spcAft>
                <a:spcPts val="0"/>
              </a:spcAft>
              <a:buNone/>
            </a:pPr>
            <a:r>
              <a:rPr lang="en" sz="1300" b="1">
                <a:latin typeface="Oswald"/>
                <a:ea typeface="Oswald"/>
                <a:cs typeface="Oswald"/>
                <a:sym typeface="Oswald"/>
              </a:rPr>
              <a:t>2</a:t>
            </a:r>
            <a:endParaRPr sz="1300">
              <a:latin typeface="Oswald"/>
              <a:ea typeface="Oswald"/>
              <a:cs typeface="Oswald"/>
              <a:sym typeface="Oswald"/>
            </a:endParaRPr>
          </a:p>
          <a:p>
            <a:pPr marL="0" lvl="0" indent="0" algn="l" rtl="0">
              <a:spcBef>
                <a:spcPts val="0"/>
              </a:spcBef>
              <a:spcAft>
                <a:spcPts val="0"/>
              </a:spcAft>
              <a:buNone/>
            </a:pPr>
            <a:r>
              <a:rPr lang="en" sz="1000">
                <a:latin typeface="Avenir"/>
                <a:ea typeface="Avenir"/>
                <a:cs typeface="Avenir"/>
                <a:sym typeface="Avenir"/>
              </a:rPr>
              <a:t>Learn more by clicking </a:t>
            </a:r>
            <a:r>
              <a:rPr lang="en" sz="1000">
                <a:solidFill>
                  <a:srgbClr val="B30101"/>
                </a:solidFill>
                <a:latin typeface="Proxima Nova Semibold"/>
                <a:ea typeface="Proxima Nova Semibold"/>
                <a:cs typeface="Proxima Nova Semibold"/>
                <a:sym typeface="Proxima Nova Semibold"/>
              </a:rPr>
              <a:t>LISTEN TO STORY &gt;</a:t>
            </a:r>
            <a:r>
              <a:rPr lang="en" sz="1000">
                <a:latin typeface="Avenir"/>
                <a:ea typeface="Avenir"/>
                <a:cs typeface="Avenir"/>
                <a:sym typeface="Avenir"/>
              </a:rPr>
              <a:t> or </a:t>
            </a:r>
            <a:r>
              <a:rPr lang="en" sz="1000">
                <a:solidFill>
                  <a:srgbClr val="B30101"/>
                </a:solidFill>
                <a:latin typeface="Proxima Nova Semibold"/>
                <a:ea typeface="Proxima Nova Semibold"/>
                <a:cs typeface="Proxima Nova Semibold"/>
                <a:sym typeface="Proxima Nova Semibold"/>
              </a:rPr>
              <a:t>SEE DATA &gt;</a:t>
            </a:r>
            <a:r>
              <a:rPr lang="en" sz="1000">
                <a:latin typeface="Avenir"/>
                <a:ea typeface="Avenir"/>
                <a:cs typeface="Avenir"/>
                <a:sym typeface="Avenir"/>
              </a:rPr>
              <a:t> for each statement you selected</a:t>
            </a:r>
            <a:endParaRPr sz="500">
              <a:latin typeface="Avenir"/>
              <a:ea typeface="Avenir"/>
              <a:cs typeface="Avenir"/>
              <a:sym typeface="Avenir"/>
            </a:endParaRPr>
          </a:p>
        </p:txBody>
      </p:sp>
      <p:sp>
        <p:nvSpPr>
          <p:cNvPr id="986" name="Google Shape;986;p57"/>
          <p:cNvSpPr txBox="1"/>
          <p:nvPr/>
        </p:nvSpPr>
        <p:spPr>
          <a:xfrm>
            <a:off x="1313650" y="3901375"/>
            <a:ext cx="1079400" cy="840600"/>
          </a:xfrm>
          <a:prstGeom prst="rect">
            <a:avLst/>
          </a:prstGeom>
          <a:noFill/>
          <a:ln>
            <a:noFill/>
          </a:ln>
        </p:spPr>
        <p:txBody>
          <a:bodyPr spcFirstLastPara="1" wrap="square" lIns="0" tIns="24550" rIns="0" bIns="0" anchor="t" anchorCtr="0">
            <a:spAutoFit/>
          </a:bodyPr>
          <a:lstStyle/>
          <a:p>
            <a:pPr marL="0" marR="0" lvl="0" indent="0" algn="l" rtl="0">
              <a:lnSpc>
                <a:spcPct val="100000"/>
              </a:lnSpc>
              <a:spcBef>
                <a:spcPts val="0"/>
              </a:spcBef>
              <a:spcAft>
                <a:spcPts val="0"/>
              </a:spcAft>
              <a:buNone/>
            </a:pPr>
            <a:r>
              <a:rPr lang="en" sz="1300" b="1">
                <a:latin typeface="Oswald"/>
                <a:ea typeface="Oswald"/>
                <a:cs typeface="Oswald"/>
                <a:sym typeface="Oswald"/>
              </a:rPr>
              <a:t>3</a:t>
            </a:r>
            <a:endParaRPr sz="1300">
              <a:latin typeface="Oswald"/>
              <a:ea typeface="Oswald"/>
              <a:cs typeface="Oswald"/>
              <a:sym typeface="Oswald"/>
            </a:endParaRPr>
          </a:p>
          <a:p>
            <a:pPr marL="0" lvl="0" indent="0" algn="l" rtl="0">
              <a:spcBef>
                <a:spcPts val="0"/>
              </a:spcBef>
              <a:spcAft>
                <a:spcPts val="0"/>
              </a:spcAft>
              <a:buNone/>
            </a:pPr>
            <a:r>
              <a:rPr lang="en" sz="1000">
                <a:latin typeface="Avenir"/>
                <a:ea typeface="Avenir"/>
                <a:cs typeface="Avenir"/>
                <a:sym typeface="Avenir"/>
              </a:rPr>
              <a:t>Once you’ve finished, move onto the next category</a:t>
            </a:r>
            <a:endParaRPr sz="500">
              <a:latin typeface="Avenir"/>
              <a:ea typeface="Avenir"/>
              <a:cs typeface="Avenir"/>
              <a:sym typeface="Avenir"/>
            </a:endParaRPr>
          </a:p>
        </p:txBody>
      </p:sp>
      <p:sp>
        <p:nvSpPr>
          <p:cNvPr id="987" name="Google Shape;987;p57"/>
          <p:cNvSpPr txBox="1"/>
          <p:nvPr/>
        </p:nvSpPr>
        <p:spPr>
          <a:xfrm>
            <a:off x="1313650" y="803350"/>
            <a:ext cx="1079400" cy="701700"/>
          </a:xfrm>
          <a:prstGeom prst="rect">
            <a:avLst/>
          </a:prstGeom>
          <a:noFill/>
          <a:ln>
            <a:noFill/>
          </a:ln>
        </p:spPr>
        <p:txBody>
          <a:bodyPr spcFirstLastPara="1" wrap="square" lIns="0" tIns="24550" rIns="0" bIns="0" anchor="t" anchorCtr="0">
            <a:spAutoFit/>
          </a:bodyPr>
          <a:lstStyle/>
          <a:p>
            <a:pPr marL="0" marR="0" lvl="0" indent="0" algn="l" rtl="0">
              <a:lnSpc>
                <a:spcPct val="100000"/>
              </a:lnSpc>
              <a:spcBef>
                <a:spcPts val="0"/>
              </a:spcBef>
              <a:spcAft>
                <a:spcPts val="0"/>
              </a:spcAft>
              <a:buNone/>
            </a:pPr>
            <a:r>
              <a:rPr lang="en" sz="1300" b="1">
                <a:latin typeface="Oswald"/>
                <a:ea typeface="Oswald"/>
                <a:cs typeface="Oswald"/>
                <a:sym typeface="Oswald"/>
              </a:rPr>
              <a:t>1</a:t>
            </a:r>
            <a:endParaRPr sz="1300">
              <a:latin typeface="Oswald"/>
              <a:ea typeface="Oswald"/>
              <a:cs typeface="Oswald"/>
              <a:sym typeface="Oswald"/>
            </a:endParaRPr>
          </a:p>
          <a:p>
            <a:pPr marL="0" marR="0" lvl="0" indent="0" algn="l" rtl="0">
              <a:lnSpc>
                <a:spcPct val="104900"/>
              </a:lnSpc>
              <a:spcBef>
                <a:spcPts val="0"/>
              </a:spcBef>
              <a:spcAft>
                <a:spcPts val="0"/>
              </a:spcAft>
              <a:buNone/>
            </a:pPr>
            <a:r>
              <a:rPr lang="en" sz="1000">
                <a:latin typeface="Avenir"/>
                <a:ea typeface="Avenir"/>
                <a:cs typeface="Avenir"/>
                <a:sym typeface="Avenir"/>
              </a:rPr>
              <a:t>Add a	 next to </a:t>
            </a:r>
            <a:r>
              <a:rPr lang="en" sz="1000" i="1">
                <a:latin typeface="Avenir"/>
                <a:ea typeface="Avenir"/>
                <a:cs typeface="Avenir"/>
                <a:sym typeface="Avenir"/>
              </a:rPr>
              <a:t>all </a:t>
            </a:r>
            <a:r>
              <a:rPr lang="en" sz="1000">
                <a:latin typeface="Avenir"/>
                <a:ea typeface="Avenir"/>
                <a:cs typeface="Avenir"/>
                <a:sym typeface="Avenir"/>
              </a:rPr>
              <a:t>of the statements that apply to you</a:t>
            </a:r>
            <a:endParaRPr sz="1000">
              <a:latin typeface="Avenir"/>
              <a:ea typeface="Avenir"/>
              <a:cs typeface="Avenir"/>
              <a:sym typeface="Avenir"/>
            </a:endParaRPr>
          </a:p>
        </p:txBody>
      </p:sp>
      <p:sp>
        <p:nvSpPr>
          <p:cNvPr id="988" name="Google Shape;988;p57"/>
          <p:cNvSpPr/>
          <p:nvPr/>
        </p:nvSpPr>
        <p:spPr>
          <a:xfrm>
            <a:off x="1672059" y="1022942"/>
            <a:ext cx="145040" cy="123660"/>
          </a:xfrm>
          <a:custGeom>
            <a:avLst/>
            <a:gdLst/>
            <a:ahLst/>
            <a:cxnLst/>
            <a:rect l="l" t="t" r="r" b="b"/>
            <a:pathLst>
              <a:path w="318770" h="271780" extrusionOk="0">
                <a:moveTo>
                  <a:pt x="318731" y="45605"/>
                </a:moveTo>
                <a:lnTo>
                  <a:pt x="275818" y="0"/>
                </a:lnTo>
                <a:lnTo>
                  <a:pt x="106438" y="180022"/>
                </a:lnTo>
                <a:lnTo>
                  <a:pt x="42913" y="112255"/>
                </a:lnTo>
                <a:lnTo>
                  <a:pt x="0" y="157861"/>
                </a:lnTo>
                <a:lnTo>
                  <a:pt x="63525" y="225628"/>
                </a:lnTo>
                <a:lnTo>
                  <a:pt x="103238" y="267970"/>
                </a:lnTo>
                <a:lnTo>
                  <a:pt x="106375" y="271310"/>
                </a:lnTo>
                <a:lnTo>
                  <a:pt x="149288" y="225704"/>
                </a:lnTo>
                <a:lnTo>
                  <a:pt x="318731" y="45605"/>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89" name="Google Shape;989;p57"/>
          <p:cNvSpPr/>
          <p:nvPr/>
        </p:nvSpPr>
        <p:spPr>
          <a:xfrm>
            <a:off x="2393152" y="1195253"/>
            <a:ext cx="291418" cy="93281"/>
          </a:xfrm>
          <a:custGeom>
            <a:avLst/>
            <a:gdLst/>
            <a:ahLst/>
            <a:cxnLst/>
            <a:rect l="l" t="t" r="r" b="b"/>
            <a:pathLst>
              <a:path w="640714" h="205105" extrusionOk="0">
                <a:moveTo>
                  <a:pt x="640181" y="103365"/>
                </a:moveTo>
                <a:lnTo>
                  <a:pt x="461213" y="0"/>
                </a:lnTo>
                <a:lnTo>
                  <a:pt x="461556" y="73418"/>
                </a:lnTo>
                <a:lnTo>
                  <a:pt x="0" y="73418"/>
                </a:lnTo>
                <a:lnTo>
                  <a:pt x="0" y="125768"/>
                </a:lnTo>
                <a:lnTo>
                  <a:pt x="461797" y="125768"/>
                </a:lnTo>
                <a:lnTo>
                  <a:pt x="462178" y="205054"/>
                </a:lnTo>
                <a:lnTo>
                  <a:pt x="640181" y="103365"/>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90" name="Google Shape;990;p57"/>
          <p:cNvSpPr/>
          <p:nvPr/>
        </p:nvSpPr>
        <p:spPr>
          <a:xfrm>
            <a:off x="2393152" y="4648657"/>
            <a:ext cx="291525" cy="93322"/>
          </a:xfrm>
          <a:custGeom>
            <a:avLst/>
            <a:gdLst/>
            <a:ahLst/>
            <a:cxnLst/>
            <a:rect l="l" t="t" r="r" b="b"/>
            <a:pathLst>
              <a:path w="640714" h="205104" extrusionOk="0">
                <a:moveTo>
                  <a:pt x="640181" y="103352"/>
                </a:moveTo>
                <a:lnTo>
                  <a:pt x="461213" y="0"/>
                </a:lnTo>
                <a:lnTo>
                  <a:pt x="461556" y="73406"/>
                </a:lnTo>
                <a:lnTo>
                  <a:pt x="0" y="73406"/>
                </a:lnTo>
                <a:lnTo>
                  <a:pt x="0" y="125755"/>
                </a:lnTo>
                <a:lnTo>
                  <a:pt x="461797" y="125755"/>
                </a:lnTo>
                <a:lnTo>
                  <a:pt x="462178" y="205054"/>
                </a:lnTo>
                <a:lnTo>
                  <a:pt x="640181" y="10335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91" name="Google Shape;991;p57"/>
          <p:cNvSpPr txBox="1"/>
          <p:nvPr/>
        </p:nvSpPr>
        <p:spPr>
          <a:xfrm>
            <a:off x="2742854" y="246692"/>
            <a:ext cx="2665200" cy="160200"/>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000">
                <a:latin typeface="Proxima Nova Semibold"/>
                <a:ea typeface="Proxima Nova Semibold"/>
                <a:cs typeface="Proxima Nova Semibold"/>
                <a:sym typeface="Proxima Nova Semibold"/>
              </a:rPr>
              <a:t>INEQUITY IN EVERYDAY INTERACTIONS:</a:t>
            </a:r>
            <a:endParaRPr sz="1000">
              <a:latin typeface="Proxima Nova Semibold"/>
              <a:ea typeface="Proxima Nova Semibold"/>
              <a:cs typeface="Proxima Nova Semibold"/>
              <a:sym typeface="Proxima Nova Semibold"/>
            </a:endParaRPr>
          </a:p>
        </p:txBody>
      </p:sp>
      <p:grpSp>
        <p:nvGrpSpPr>
          <p:cNvPr id="992" name="Google Shape;992;p57"/>
          <p:cNvGrpSpPr/>
          <p:nvPr/>
        </p:nvGrpSpPr>
        <p:grpSpPr>
          <a:xfrm>
            <a:off x="251469" y="215800"/>
            <a:ext cx="1995173" cy="374700"/>
            <a:chOff x="1225344" y="3246300"/>
            <a:chExt cx="1995173" cy="374700"/>
          </a:xfrm>
        </p:grpSpPr>
        <p:sp>
          <p:nvSpPr>
            <p:cNvPr id="993" name="Google Shape;993;p57"/>
            <p:cNvSpPr/>
            <p:nvPr/>
          </p:nvSpPr>
          <p:spPr>
            <a:xfrm>
              <a:off x="1225344" y="3250646"/>
              <a:ext cx="233162" cy="200803"/>
            </a:xfrm>
            <a:custGeom>
              <a:avLst/>
              <a:gdLst/>
              <a:ahLst/>
              <a:cxnLst/>
              <a:rect l="l" t="t" r="r" b="b"/>
              <a:pathLst>
                <a:path w="512444" h="441325" extrusionOk="0">
                  <a:moveTo>
                    <a:pt x="256170" y="0"/>
                  </a:moveTo>
                  <a:lnTo>
                    <a:pt x="210125" y="4127"/>
                  </a:lnTo>
                  <a:lnTo>
                    <a:pt x="166786" y="16026"/>
                  </a:lnTo>
                  <a:lnTo>
                    <a:pt x="126879" y="34973"/>
                  </a:lnTo>
                  <a:lnTo>
                    <a:pt x="91125" y="60246"/>
                  </a:lnTo>
                  <a:lnTo>
                    <a:pt x="60250" y="91121"/>
                  </a:lnTo>
                  <a:lnTo>
                    <a:pt x="34976" y="126874"/>
                  </a:lnTo>
                  <a:lnTo>
                    <a:pt x="16027" y="166782"/>
                  </a:lnTo>
                  <a:lnTo>
                    <a:pt x="4127" y="210122"/>
                  </a:lnTo>
                  <a:lnTo>
                    <a:pt x="0" y="256170"/>
                  </a:lnTo>
                  <a:lnTo>
                    <a:pt x="5514" y="309147"/>
                  </a:lnTo>
                  <a:lnTo>
                    <a:pt x="21293" y="358334"/>
                  </a:lnTo>
                  <a:lnTo>
                    <a:pt x="46192" y="402636"/>
                  </a:lnTo>
                  <a:lnTo>
                    <a:pt x="79065" y="440960"/>
                  </a:lnTo>
                  <a:lnTo>
                    <a:pt x="94642" y="393038"/>
                  </a:lnTo>
                  <a:lnTo>
                    <a:pt x="122236" y="352081"/>
                  </a:lnTo>
                  <a:lnTo>
                    <a:pt x="159751" y="320207"/>
                  </a:lnTo>
                  <a:lnTo>
                    <a:pt x="205094" y="299531"/>
                  </a:lnTo>
                  <a:lnTo>
                    <a:pt x="256170" y="292169"/>
                  </a:lnTo>
                  <a:lnTo>
                    <a:pt x="508594" y="292169"/>
                  </a:lnTo>
                  <a:lnTo>
                    <a:pt x="512340" y="256170"/>
                  </a:lnTo>
                  <a:lnTo>
                    <a:pt x="256170" y="256170"/>
                  </a:lnTo>
                  <a:lnTo>
                    <a:pt x="221138" y="249091"/>
                  </a:lnTo>
                  <a:lnTo>
                    <a:pt x="192532" y="229791"/>
                  </a:lnTo>
                  <a:lnTo>
                    <a:pt x="173245" y="201173"/>
                  </a:lnTo>
                  <a:lnTo>
                    <a:pt x="166172" y="166141"/>
                  </a:lnTo>
                  <a:lnTo>
                    <a:pt x="173245" y="131117"/>
                  </a:lnTo>
                  <a:lnTo>
                    <a:pt x="192532" y="102517"/>
                  </a:lnTo>
                  <a:lnTo>
                    <a:pt x="221138" y="83235"/>
                  </a:lnTo>
                  <a:lnTo>
                    <a:pt x="256170" y="76165"/>
                  </a:lnTo>
                  <a:lnTo>
                    <a:pt x="437137" y="76165"/>
                  </a:lnTo>
                  <a:lnTo>
                    <a:pt x="421218" y="60246"/>
                  </a:lnTo>
                  <a:lnTo>
                    <a:pt x="385465" y="34973"/>
                  </a:lnTo>
                  <a:lnTo>
                    <a:pt x="345557" y="16026"/>
                  </a:lnTo>
                  <a:lnTo>
                    <a:pt x="302218" y="4127"/>
                  </a:lnTo>
                  <a:lnTo>
                    <a:pt x="256170" y="0"/>
                  </a:lnTo>
                  <a:close/>
                </a:path>
                <a:path w="512444" h="441325" extrusionOk="0">
                  <a:moveTo>
                    <a:pt x="508594" y="292169"/>
                  </a:moveTo>
                  <a:lnTo>
                    <a:pt x="256170" y="292169"/>
                  </a:lnTo>
                  <a:lnTo>
                    <a:pt x="307250" y="299531"/>
                  </a:lnTo>
                  <a:lnTo>
                    <a:pt x="352594" y="320207"/>
                  </a:lnTo>
                  <a:lnTo>
                    <a:pt x="390109" y="352081"/>
                  </a:lnTo>
                  <a:lnTo>
                    <a:pt x="417703" y="393038"/>
                  </a:lnTo>
                  <a:lnTo>
                    <a:pt x="433285" y="440960"/>
                  </a:lnTo>
                  <a:lnTo>
                    <a:pt x="466156" y="402636"/>
                  </a:lnTo>
                  <a:lnTo>
                    <a:pt x="491051" y="358334"/>
                  </a:lnTo>
                  <a:lnTo>
                    <a:pt x="506827" y="309147"/>
                  </a:lnTo>
                  <a:lnTo>
                    <a:pt x="508594" y="292169"/>
                  </a:lnTo>
                  <a:close/>
                </a:path>
                <a:path w="512444" h="441325" extrusionOk="0">
                  <a:moveTo>
                    <a:pt x="437137" y="76165"/>
                  </a:moveTo>
                  <a:lnTo>
                    <a:pt x="256170" y="76165"/>
                  </a:lnTo>
                  <a:lnTo>
                    <a:pt x="291201" y="83235"/>
                  </a:lnTo>
                  <a:lnTo>
                    <a:pt x="319808" y="102517"/>
                  </a:lnTo>
                  <a:lnTo>
                    <a:pt x="339095" y="131117"/>
                  </a:lnTo>
                  <a:lnTo>
                    <a:pt x="346167" y="166141"/>
                  </a:lnTo>
                  <a:lnTo>
                    <a:pt x="339095" y="201173"/>
                  </a:lnTo>
                  <a:lnTo>
                    <a:pt x="319808" y="229791"/>
                  </a:lnTo>
                  <a:lnTo>
                    <a:pt x="291201" y="249091"/>
                  </a:lnTo>
                  <a:lnTo>
                    <a:pt x="256170" y="256170"/>
                  </a:lnTo>
                  <a:lnTo>
                    <a:pt x="512340" y="256170"/>
                  </a:lnTo>
                  <a:lnTo>
                    <a:pt x="508213" y="210122"/>
                  </a:lnTo>
                  <a:lnTo>
                    <a:pt x="496314" y="166782"/>
                  </a:lnTo>
                  <a:lnTo>
                    <a:pt x="477366" y="126874"/>
                  </a:lnTo>
                  <a:lnTo>
                    <a:pt x="452093" y="91121"/>
                  </a:lnTo>
                  <a:lnTo>
                    <a:pt x="437137" y="76165"/>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994" name="Google Shape;994;p57"/>
            <p:cNvSpPr txBox="1"/>
            <p:nvPr/>
          </p:nvSpPr>
          <p:spPr>
            <a:xfrm>
              <a:off x="1555217" y="3246300"/>
              <a:ext cx="1665300" cy="374700"/>
            </a:xfrm>
            <a:prstGeom prst="rect">
              <a:avLst/>
            </a:prstGeom>
            <a:noFill/>
            <a:ln>
              <a:noFill/>
            </a:ln>
          </p:spPr>
          <p:txBody>
            <a:bodyPr spcFirstLastPara="1" wrap="square" lIns="0" tIns="5200" rIns="0" bIns="0" anchor="t" anchorCtr="0">
              <a:spAutoFit/>
            </a:bodyPr>
            <a:lstStyle/>
            <a:p>
              <a:pPr marL="0" marR="0" lvl="0" indent="0" algn="l" rtl="0">
                <a:lnSpc>
                  <a:spcPct val="100000"/>
                </a:lnSpc>
                <a:spcBef>
                  <a:spcPts val="0"/>
                </a:spcBef>
                <a:spcAft>
                  <a:spcPts val="0"/>
                </a:spcAft>
                <a:buNone/>
              </a:pPr>
              <a:r>
                <a:rPr lang="en" sz="1200" b="1" u="sng">
                  <a:latin typeface="Proxima Nova"/>
                  <a:ea typeface="Proxima Nova"/>
                  <a:cs typeface="Proxima Nova"/>
                  <a:sym typeface="Proxima Nova"/>
                </a:rPr>
                <a:t>INDIVIDUAL ACTIVITY</a:t>
              </a:r>
              <a:r>
                <a:rPr lang="en" sz="1200" b="1">
                  <a:latin typeface="Proxima Nova"/>
                  <a:ea typeface="Proxima Nova"/>
                  <a:cs typeface="Proxima Nova"/>
                  <a:sym typeface="Proxima Nova"/>
                </a:rPr>
                <a:t>	</a:t>
              </a:r>
              <a:endParaRPr sz="1200" b="1">
                <a:latin typeface="Proxima Nova"/>
                <a:ea typeface="Proxima Nova"/>
                <a:cs typeface="Proxima Nova"/>
                <a:sym typeface="Proxima Nova"/>
              </a:endParaRPr>
            </a:p>
          </p:txBody>
        </p:sp>
      </p:grpSp>
      <p:sp>
        <p:nvSpPr>
          <p:cNvPr id="995" name="Google Shape;995;p57"/>
          <p:cNvSpPr/>
          <p:nvPr/>
        </p:nvSpPr>
        <p:spPr>
          <a:xfrm>
            <a:off x="2764775" y="4592150"/>
            <a:ext cx="2370900" cy="314400"/>
          </a:xfrm>
          <a:prstGeom prst="rect">
            <a:avLst/>
          </a:prstGeom>
          <a:solidFill>
            <a:srgbClr val="B3010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a:solidFill>
                  <a:srgbClr val="FFFFFF"/>
                </a:solidFill>
                <a:latin typeface="Proxima Nova"/>
                <a:ea typeface="Proxima Nova"/>
                <a:cs typeface="Proxima Nova"/>
                <a:sym typeface="Proxima Nova"/>
              </a:rPr>
              <a:t>ADVANCE TO THE NEXT CATEGORY &gt;</a:t>
            </a:r>
            <a:endParaRPr sz="900" b="1">
              <a:solidFill>
                <a:srgbClr val="FFFFFF"/>
              </a:solidFill>
              <a:latin typeface="Proxima Nova"/>
              <a:ea typeface="Proxima Nova"/>
              <a:cs typeface="Proxima Nova"/>
              <a:sym typeface="Proxima Nova"/>
            </a:endParaRPr>
          </a:p>
        </p:txBody>
      </p:sp>
      <p:graphicFrame>
        <p:nvGraphicFramePr>
          <p:cNvPr id="996" name="Google Shape;996;p57"/>
          <p:cNvGraphicFramePr/>
          <p:nvPr/>
        </p:nvGraphicFramePr>
        <p:xfrm>
          <a:off x="2742842" y="606750"/>
          <a:ext cx="3000000" cy="3000000"/>
        </p:xfrm>
        <a:graphic>
          <a:graphicData uri="http://schemas.openxmlformats.org/drawingml/2006/table">
            <a:tbl>
              <a:tblPr firstRow="1" bandRow="1">
                <a:noFill/>
                <a:tableStyleId>{F70C9AC3-187B-4E6E-9C95-B93674121ECD}</a:tableStyleId>
              </a:tblPr>
              <a:tblGrid>
                <a:gridCol w="382850">
                  <a:extLst>
                    <a:ext uri="{9D8B030D-6E8A-4147-A177-3AD203B41FA5}">
                      <a16:colId xmlns:a16="http://schemas.microsoft.com/office/drawing/2014/main" val="20000"/>
                    </a:ext>
                  </a:extLst>
                </a:gridCol>
                <a:gridCol w="5208000">
                  <a:extLst>
                    <a:ext uri="{9D8B030D-6E8A-4147-A177-3AD203B41FA5}">
                      <a16:colId xmlns:a16="http://schemas.microsoft.com/office/drawing/2014/main" val="20001"/>
                    </a:ext>
                  </a:extLst>
                </a:gridCol>
              </a:tblGrid>
              <a:tr h="372450">
                <a:tc>
                  <a:txBody>
                    <a:bodyPr/>
                    <a:lstStyle/>
                    <a:p>
                      <a:pPr marL="0" marR="0" lvl="0" indent="0" algn="ctr" rtl="0">
                        <a:lnSpc>
                          <a:spcPct val="100000"/>
                        </a:lnSpc>
                        <a:spcBef>
                          <a:spcPts val="0"/>
                        </a:spcBef>
                        <a:spcAft>
                          <a:spcPts val="0"/>
                        </a:spcAft>
                        <a:buNone/>
                      </a:pPr>
                      <a:endParaRPr sz="1600" b="1" u="none" strike="noStrike" cap="none">
                        <a:latin typeface="Oswald"/>
                        <a:ea typeface="Oswald"/>
                        <a:cs typeface="Oswald"/>
                        <a:sym typeface="Oswald"/>
                      </a:endParaRPr>
                    </a:p>
                  </a:txBody>
                  <a:tcPr marL="45700" marR="45700" marT="45700" marB="45700">
                    <a:lnL w="38100" cap="flat" cmpd="sng">
                      <a:solidFill>
                        <a:srgbClr val="FDF3E9"/>
                      </a:solidFill>
                      <a:prstDash val="solid"/>
                      <a:round/>
                      <a:headEnd type="none" w="sm" len="sm"/>
                      <a:tailEnd type="none" w="sm" len="sm"/>
                    </a:lnL>
                    <a:lnR w="38100" cap="flat" cmpd="sng">
                      <a:solidFill>
                        <a:srgbClr val="FDF3E9"/>
                      </a:solidFill>
                      <a:prstDash val="solid"/>
                      <a:round/>
                      <a:headEnd type="none" w="sm" len="sm"/>
                      <a:tailEnd type="none" w="sm" len="sm"/>
                    </a:lnR>
                    <a:lnT w="38100" cap="flat" cmpd="sng">
                      <a:solidFill>
                        <a:srgbClr val="FDF3E9"/>
                      </a:solidFill>
                      <a:prstDash val="solid"/>
                      <a:round/>
                      <a:headEnd type="none" w="sm" len="sm"/>
                      <a:tailEnd type="none" w="sm" len="sm"/>
                    </a:lnT>
                    <a:lnB w="38100" cap="flat" cmpd="sng">
                      <a:solidFill>
                        <a:srgbClr val="FDF3E9"/>
                      </a:solidFill>
                      <a:prstDash val="solid"/>
                      <a:round/>
                      <a:headEnd type="none" w="sm" len="sm"/>
                      <a:tailEnd type="none" w="sm" len="sm"/>
                    </a:lnB>
                    <a:solidFill>
                      <a:srgbClr val="F5BB9F"/>
                    </a:solidFill>
                  </a:tcPr>
                </a:tc>
                <a:tc>
                  <a:txBody>
                    <a:bodyPr/>
                    <a:lstStyle/>
                    <a:p>
                      <a:pPr marL="0" lvl="0" indent="0" algn="l" rtl="0">
                        <a:spcBef>
                          <a:spcPts val="0"/>
                        </a:spcBef>
                        <a:spcAft>
                          <a:spcPts val="0"/>
                        </a:spcAft>
                        <a:buClr>
                          <a:srgbClr val="000000"/>
                        </a:buClr>
                        <a:buFont typeface="Arial"/>
                        <a:buNone/>
                      </a:pPr>
                      <a:r>
                        <a:rPr lang="en" sz="1000">
                          <a:latin typeface="Avenir"/>
                          <a:ea typeface="Avenir"/>
                          <a:cs typeface="Avenir"/>
                          <a:sym typeface="Avenir"/>
                        </a:rPr>
                        <a:t>I have never heard a colleague make a cruel joke about people like me</a:t>
                      </a:r>
                      <a:endParaRPr sz="1000">
                        <a:latin typeface="Avenir"/>
                        <a:ea typeface="Avenir"/>
                        <a:cs typeface="Avenir"/>
                        <a:sym typeface="Avenir"/>
                      </a:endParaRPr>
                    </a:p>
                    <a:p>
                      <a:pPr marL="0" lvl="0" indent="0" algn="l" rtl="0">
                        <a:spcBef>
                          <a:spcPts val="400"/>
                        </a:spcBef>
                        <a:spcAft>
                          <a:spcPts val="400"/>
                        </a:spcAft>
                        <a:buClr>
                          <a:schemeClr val="dk1"/>
                        </a:buClr>
                        <a:buFont typeface="Arial"/>
                        <a:buNone/>
                      </a:pPr>
                      <a:r>
                        <a:rPr lang="en" sz="800">
                          <a:solidFill>
                            <a:srgbClr val="B30101"/>
                          </a:solidFill>
                          <a:latin typeface="Proxima Nova Semibold"/>
                          <a:ea typeface="Proxima Nova Semibold"/>
                          <a:cs typeface="Proxima Nova Semibold"/>
                          <a:sym typeface="Proxima Nova Semibold"/>
                        </a:rPr>
                        <a:t>LISTEN TO STORY &gt;</a:t>
                      </a:r>
                      <a:endParaRPr sz="900">
                        <a:latin typeface="Proxima Nova Semibold"/>
                        <a:ea typeface="Proxima Nova Semibold"/>
                        <a:cs typeface="Proxima Nova Semibold"/>
                        <a:sym typeface="Proxima Nova Semibold"/>
                      </a:endParaRPr>
                    </a:p>
                  </a:txBody>
                  <a:tcPr marL="64000" marR="64000" marT="64000" marB="64000">
                    <a:lnL w="38100" cap="flat" cmpd="sng">
                      <a:solidFill>
                        <a:srgbClr val="FDF3E9"/>
                      </a:solidFill>
                      <a:prstDash val="solid"/>
                      <a:round/>
                      <a:headEnd type="none" w="sm" len="sm"/>
                      <a:tailEnd type="none" w="sm" len="sm"/>
                    </a:lnL>
                    <a:lnR w="38100" cap="flat" cmpd="sng">
                      <a:solidFill>
                        <a:srgbClr val="FDF3E9"/>
                      </a:solidFill>
                      <a:prstDash val="solid"/>
                      <a:round/>
                      <a:headEnd type="none" w="sm" len="sm"/>
                      <a:tailEnd type="none" w="sm" len="sm"/>
                    </a:lnR>
                    <a:lnT w="38100" cap="flat" cmpd="sng">
                      <a:solidFill>
                        <a:srgbClr val="FDF3E9"/>
                      </a:solidFill>
                      <a:prstDash val="solid"/>
                      <a:round/>
                      <a:headEnd type="none" w="sm" len="sm"/>
                      <a:tailEnd type="none" w="sm" len="sm"/>
                    </a:lnT>
                    <a:lnB w="38100" cap="flat" cmpd="sng">
                      <a:solidFill>
                        <a:srgbClr val="FDF3E9"/>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476125">
                <a:tc>
                  <a:txBody>
                    <a:bodyPr/>
                    <a:lstStyle/>
                    <a:p>
                      <a:pPr marL="0" marR="0" lvl="0" indent="0" algn="ctr" rtl="0">
                        <a:lnSpc>
                          <a:spcPct val="100000"/>
                        </a:lnSpc>
                        <a:spcBef>
                          <a:spcPts val="0"/>
                        </a:spcBef>
                        <a:spcAft>
                          <a:spcPts val="0"/>
                        </a:spcAft>
                        <a:buNone/>
                      </a:pPr>
                      <a:endParaRPr sz="1600" b="1" u="none" strike="noStrike" cap="none">
                        <a:latin typeface="Oswald"/>
                        <a:ea typeface="Oswald"/>
                        <a:cs typeface="Oswald"/>
                        <a:sym typeface="Oswald"/>
                      </a:endParaRPr>
                    </a:p>
                  </a:txBody>
                  <a:tcPr marL="45700" marR="45700" marT="45700" marB="45700">
                    <a:lnL w="38100" cap="flat" cmpd="sng">
                      <a:solidFill>
                        <a:srgbClr val="FDF3E9"/>
                      </a:solidFill>
                      <a:prstDash val="solid"/>
                      <a:round/>
                      <a:headEnd type="none" w="sm" len="sm"/>
                      <a:tailEnd type="none" w="sm" len="sm"/>
                    </a:lnL>
                    <a:lnR w="38100" cap="flat" cmpd="sng">
                      <a:solidFill>
                        <a:srgbClr val="FDF3E9"/>
                      </a:solidFill>
                      <a:prstDash val="solid"/>
                      <a:round/>
                      <a:headEnd type="none" w="sm" len="sm"/>
                      <a:tailEnd type="none" w="sm" len="sm"/>
                    </a:lnR>
                    <a:lnT w="38100" cap="flat" cmpd="sng">
                      <a:solidFill>
                        <a:srgbClr val="FDF3E9"/>
                      </a:solidFill>
                      <a:prstDash val="solid"/>
                      <a:round/>
                      <a:headEnd type="none" w="sm" len="sm"/>
                      <a:tailEnd type="none" w="sm" len="sm"/>
                    </a:lnT>
                    <a:lnB w="38100" cap="flat" cmpd="sng">
                      <a:solidFill>
                        <a:srgbClr val="FDF3E9"/>
                      </a:solidFill>
                      <a:prstDash val="solid"/>
                      <a:round/>
                      <a:headEnd type="none" w="sm" len="sm"/>
                      <a:tailEnd type="none" w="sm" len="sm"/>
                    </a:lnB>
                    <a:solidFill>
                      <a:srgbClr val="F5BB9F"/>
                    </a:solidFill>
                  </a:tcPr>
                </a:tc>
                <a:tc>
                  <a:txBody>
                    <a:bodyPr/>
                    <a:lstStyle/>
                    <a:p>
                      <a:pPr marL="0" lvl="0" indent="0" algn="l" rtl="0">
                        <a:spcBef>
                          <a:spcPts val="0"/>
                        </a:spcBef>
                        <a:spcAft>
                          <a:spcPts val="0"/>
                        </a:spcAft>
                        <a:buClr>
                          <a:srgbClr val="000000"/>
                        </a:buClr>
                        <a:buFont typeface="Arial"/>
                        <a:buNone/>
                      </a:pPr>
                      <a:r>
                        <a:rPr lang="en" sz="1000">
                          <a:latin typeface="Avenir"/>
                          <a:ea typeface="Avenir"/>
                          <a:cs typeface="Avenir"/>
                          <a:sym typeface="Avenir"/>
                        </a:rPr>
                        <a:t>My colleagues don’t comment about my culture or religion in ways that make me feel excluded or demeaned</a:t>
                      </a:r>
                      <a:endParaRPr sz="1000">
                        <a:latin typeface="Avenir"/>
                        <a:ea typeface="Avenir"/>
                        <a:cs typeface="Avenir"/>
                        <a:sym typeface="Avenir"/>
                      </a:endParaRPr>
                    </a:p>
                    <a:p>
                      <a:pPr marL="0" lvl="0" indent="0" algn="l" rtl="0">
                        <a:spcBef>
                          <a:spcPts val="400"/>
                        </a:spcBef>
                        <a:spcAft>
                          <a:spcPts val="400"/>
                        </a:spcAft>
                        <a:buClr>
                          <a:schemeClr val="dk1"/>
                        </a:buClr>
                        <a:buFont typeface="Arial"/>
                        <a:buNone/>
                      </a:pPr>
                      <a:r>
                        <a:rPr lang="en" sz="800">
                          <a:solidFill>
                            <a:srgbClr val="B30101"/>
                          </a:solidFill>
                          <a:latin typeface="Proxima Nova Semibold"/>
                          <a:ea typeface="Proxima Nova Semibold"/>
                          <a:cs typeface="Proxima Nova Semibold"/>
                          <a:sym typeface="Proxima Nova Semibold"/>
                        </a:rPr>
                        <a:t>SEE DATA &gt;</a:t>
                      </a:r>
                      <a:endParaRPr sz="900">
                        <a:latin typeface="Proxima Nova Semibold"/>
                        <a:ea typeface="Proxima Nova Semibold"/>
                        <a:cs typeface="Proxima Nova Semibold"/>
                        <a:sym typeface="Proxima Nova Semibold"/>
                      </a:endParaRPr>
                    </a:p>
                  </a:txBody>
                  <a:tcPr marL="64000" marR="64000" marT="64000" marB="64000">
                    <a:lnL w="38100" cap="flat" cmpd="sng">
                      <a:solidFill>
                        <a:srgbClr val="FDF3E9"/>
                      </a:solidFill>
                      <a:prstDash val="solid"/>
                      <a:round/>
                      <a:headEnd type="none" w="sm" len="sm"/>
                      <a:tailEnd type="none" w="sm" len="sm"/>
                    </a:lnL>
                    <a:lnR w="38100" cap="flat" cmpd="sng">
                      <a:solidFill>
                        <a:srgbClr val="FDF3E9"/>
                      </a:solidFill>
                      <a:prstDash val="solid"/>
                      <a:round/>
                      <a:headEnd type="none" w="sm" len="sm"/>
                      <a:tailEnd type="none" w="sm" len="sm"/>
                    </a:lnR>
                    <a:lnT w="38100" cap="flat" cmpd="sng">
                      <a:solidFill>
                        <a:srgbClr val="FDF3E9"/>
                      </a:solidFill>
                      <a:prstDash val="solid"/>
                      <a:round/>
                      <a:headEnd type="none" w="sm" len="sm"/>
                      <a:tailEnd type="none" w="sm" len="sm"/>
                    </a:lnT>
                    <a:lnB w="38100" cap="flat" cmpd="sng">
                      <a:solidFill>
                        <a:srgbClr val="FDF3E9"/>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72450">
                <a:tc>
                  <a:txBody>
                    <a:bodyPr/>
                    <a:lstStyle/>
                    <a:p>
                      <a:pPr marL="0" marR="0" lvl="0" indent="0" algn="ctr" rtl="0">
                        <a:lnSpc>
                          <a:spcPct val="100000"/>
                        </a:lnSpc>
                        <a:spcBef>
                          <a:spcPts val="0"/>
                        </a:spcBef>
                        <a:spcAft>
                          <a:spcPts val="0"/>
                        </a:spcAft>
                        <a:buNone/>
                      </a:pPr>
                      <a:endParaRPr sz="1600" b="1" u="none" strike="noStrike" cap="none">
                        <a:latin typeface="Oswald"/>
                        <a:ea typeface="Oswald"/>
                        <a:cs typeface="Oswald"/>
                        <a:sym typeface="Oswald"/>
                      </a:endParaRPr>
                    </a:p>
                  </a:txBody>
                  <a:tcPr marL="45700" marR="45700" marT="45700" marB="45700">
                    <a:lnL w="38100" cap="flat" cmpd="sng">
                      <a:solidFill>
                        <a:srgbClr val="FDF3E9"/>
                      </a:solidFill>
                      <a:prstDash val="solid"/>
                      <a:round/>
                      <a:headEnd type="none" w="sm" len="sm"/>
                      <a:tailEnd type="none" w="sm" len="sm"/>
                    </a:lnL>
                    <a:lnR w="38100" cap="flat" cmpd="sng">
                      <a:solidFill>
                        <a:srgbClr val="FDF3E9"/>
                      </a:solidFill>
                      <a:prstDash val="solid"/>
                      <a:round/>
                      <a:headEnd type="none" w="sm" len="sm"/>
                      <a:tailEnd type="none" w="sm" len="sm"/>
                    </a:lnR>
                    <a:lnT w="38100" cap="flat" cmpd="sng">
                      <a:solidFill>
                        <a:srgbClr val="FDF3E9"/>
                      </a:solidFill>
                      <a:prstDash val="solid"/>
                      <a:round/>
                      <a:headEnd type="none" w="sm" len="sm"/>
                      <a:tailEnd type="none" w="sm" len="sm"/>
                    </a:lnT>
                    <a:lnB w="38100" cap="flat" cmpd="sng">
                      <a:solidFill>
                        <a:srgbClr val="FDF3E9"/>
                      </a:solidFill>
                      <a:prstDash val="solid"/>
                      <a:round/>
                      <a:headEnd type="none" w="sm" len="sm"/>
                      <a:tailEnd type="none" w="sm" len="sm"/>
                    </a:lnB>
                    <a:solidFill>
                      <a:srgbClr val="F5BB9F"/>
                    </a:solidFill>
                  </a:tcPr>
                </a:tc>
                <a:tc>
                  <a:txBody>
                    <a:bodyPr/>
                    <a:lstStyle/>
                    <a:p>
                      <a:pPr marL="0" lvl="0" indent="0" algn="l" rtl="0">
                        <a:spcBef>
                          <a:spcPts val="0"/>
                        </a:spcBef>
                        <a:spcAft>
                          <a:spcPts val="0"/>
                        </a:spcAft>
                        <a:buNone/>
                      </a:pPr>
                      <a:r>
                        <a:rPr lang="en" sz="1000">
                          <a:latin typeface="Avenir"/>
                          <a:ea typeface="Avenir"/>
                          <a:cs typeface="Avenir"/>
                          <a:sym typeface="Avenir"/>
                        </a:rPr>
                        <a:t>No one has ever asked to touch my hair at work</a:t>
                      </a:r>
                      <a:endParaRPr sz="1000">
                        <a:latin typeface="Avenir"/>
                        <a:ea typeface="Avenir"/>
                        <a:cs typeface="Avenir"/>
                        <a:sym typeface="Avenir"/>
                      </a:endParaRPr>
                    </a:p>
                    <a:p>
                      <a:pPr marL="0" lvl="0" indent="0" algn="l" rtl="0">
                        <a:spcBef>
                          <a:spcPts val="400"/>
                        </a:spcBef>
                        <a:spcAft>
                          <a:spcPts val="400"/>
                        </a:spcAft>
                        <a:buClr>
                          <a:schemeClr val="dk1"/>
                        </a:buClr>
                        <a:buFont typeface="Arial"/>
                        <a:buNone/>
                      </a:pPr>
                      <a:r>
                        <a:rPr lang="en" sz="800">
                          <a:solidFill>
                            <a:srgbClr val="B30101"/>
                          </a:solidFill>
                          <a:latin typeface="Proxima Nova Semibold"/>
                          <a:ea typeface="Proxima Nova Semibold"/>
                          <a:cs typeface="Proxima Nova Semibold"/>
                          <a:sym typeface="Proxima Nova Semibold"/>
                        </a:rPr>
                        <a:t>SEE DATA &gt;</a:t>
                      </a:r>
                      <a:endParaRPr sz="900">
                        <a:latin typeface="Avenir"/>
                        <a:ea typeface="Avenir"/>
                        <a:cs typeface="Avenir"/>
                        <a:sym typeface="Avenir"/>
                      </a:endParaRPr>
                    </a:p>
                  </a:txBody>
                  <a:tcPr marL="64000" marR="64000" marT="64000" marB="64000">
                    <a:lnL w="38100" cap="flat" cmpd="sng">
                      <a:solidFill>
                        <a:srgbClr val="FDF3E9"/>
                      </a:solidFill>
                      <a:prstDash val="solid"/>
                      <a:round/>
                      <a:headEnd type="none" w="sm" len="sm"/>
                      <a:tailEnd type="none" w="sm" len="sm"/>
                    </a:lnL>
                    <a:lnR w="38100" cap="flat" cmpd="sng">
                      <a:solidFill>
                        <a:srgbClr val="FDF3E9"/>
                      </a:solidFill>
                      <a:prstDash val="solid"/>
                      <a:round/>
                      <a:headEnd type="none" w="sm" len="sm"/>
                      <a:tailEnd type="none" w="sm" len="sm"/>
                    </a:lnR>
                    <a:lnT w="38100" cap="flat" cmpd="sng">
                      <a:solidFill>
                        <a:srgbClr val="FDF3E9"/>
                      </a:solidFill>
                      <a:prstDash val="solid"/>
                      <a:round/>
                      <a:headEnd type="none" w="sm" len="sm"/>
                      <a:tailEnd type="none" w="sm" len="sm"/>
                    </a:lnT>
                    <a:lnB w="38100" cap="flat" cmpd="sng">
                      <a:solidFill>
                        <a:srgbClr val="FDF3E9"/>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83975">
                <a:tc>
                  <a:txBody>
                    <a:bodyPr/>
                    <a:lstStyle/>
                    <a:p>
                      <a:pPr marL="0" marR="0" lvl="0" indent="0" algn="ctr" rtl="0">
                        <a:lnSpc>
                          <a:spcPct val="100000"/>
                        </a:lnSpc>
                        <a:spcBef>
                          <a:spcPts val="0"/>
                        </a:spcBef>
                        <a:spcAft>
                          <a:spcPts val="0"/>
                        </a:spcAft>
                        <a:buNone/>
                      </a:pPr>
                      <a:endParaRPr sz="1600" b="1" u="none" strike="noStrike" cap="none">
                        <a:latin typeface="Oswald"/>
                        <a:ea typeface="Oswald"/>
                        <a:cs typeface="Oswald"/>
                        <a:sym typeface="Oswald"/>
                      </a:endParaRPr>
                    </a:p>
                  </a:txBody>
                  <a:tcPr marL="45700" marR="45700" marT="45700" marB="45700">
                    <a:lnL w="38100" cap="flat" cmpd="sng">
                      <a:solidFill>
                        <a:srgbClr val="FDF3E9"/>
                      </a:solidFill>
                      <a:prstDash val="solid"/>
                      <a:round/>
                      <a:headEnd type="none" w="sm" len="sm"/>
                      <a:tailEnd type="none" w="sm" len="sm"/>
                    </a:lnL>
                    <a:lnR w="38100" cap="flat" cmpd="sng">
                      <a:solidFill>
                        <a:srgbClr val="FDF3E9"/>
                      </a:solidFill>
                      <a:prstDash val="solid"/>
                      <a:round/>
                      <a:headEnd type="none" w="sm" len="sm"/>
                      <a:tailEnd type="none" w="sm" len="sm"/>
                    </a:lnR>
                    <a:lnT w="38100" cap="flat" cmpd="sng">
                      <a:solidFill>
                        <a:srgbClr val="FDF3E9"/>
                      </a:solidFill>
                      <a:prstDash val="solid"/>
                      <a:round/>
                      <a:headEnd type="none" w="sm" len="sm"/>
                      <a:tailEnd type="none" w="sm" len="sm"/>
                    </a:lnT>
                    <a:lnB w="38100" cap="flat" cmpd="sng">
                      <a:solidFill>
                        <a:srgbClr val="FDF3E9"/>
                      </a:solidFill>
                      <a:prstDash val="solid"/>
                      <a:round/>
                      <a:headEnd type="none" w="sm" len="sm"/>
                      <a:tailEnd type="none" w="sm" len="sm"/>
                    </a:lnB>
                    <a:solidFill>
                      <a:srgbClr val="F5BB9F"/>
                    </a:solidFill>
                  </a:tcPr>
                </a:tc>
                <a:tc>
                  <a:txBody>
                    <a:bodyPr/>
                    <a:lstStyle/>
                    <a:p>
                      <a:pPr marL="0" lvl="0" indent="0" algn="l" rtl="0">
                        <a:spcBef>
                          <a:spcPts val="0"/>
                        </a:spcBef>
                        <a:spcAft>
                          <a:spcPts val="0"/>
                        </a:spcAft>
                        <a:buNone/>
                      </a:pPr>
                      <a:r>
                        <a:rPr lang="en" sz="1000">
                          <a:latin typeface="Avenir"/>
                          <a:ea typeface="Avenir"/>
                          <a:cs typeface="Avenir"/>
                          <a:sym typeface="Avenir"/>
                        </a:rPr>
                        <a:t>Coworkers don’t confuse me with others of my race</a:t>
                      </a:r>
                      <a:endParaRPr sz="1000">
                        <a:latin typeface="Avenir"/>
                        <a:ea typeface="Avenir"/>
                        <a:cs typeface="Avenir"/>
                        <a:sym typeface="Avenir"/>
                      </a:endParaRPr>
                    </a:p>
                    <a:p>
                      <a:pPr marL="0" lvl="0" indent="0" algn="l" rtl="0">
                        <a:spcBef>
                          <a:spcPts val="400"/>
                        </a:spcBef>
                        <a:spcAft>
                          <a:spcPts val="400"/>
                        </a:spcAft>
                        <a:buNone/>
                      </a:pPr>
                      <a:r>
                        <a:rPr lang="en" sz="800">
                          <a:solidFill>
                            <a:srgbClr val="B30101"/>
                          </a:solidFill>
                          <a:latin typeface="Proxima Nova Semibold"/>
                          <a:ea typeface="Proxima Nova Semibold"/>
                          <a:cs typeface="Proxima Nova Semibold"/>
                          <a:sym typeface="Proxima Nova Semibold"/>
                        </a:rPr>
                        <a:t>LISTEN TO STORY &gt; </a:t>
                      </a:r>
                      <a:r>
                        <a:rPr lang="en" sz="900">
                          <a:latin typeface="Avenir"/>
                          <a:ea typeface="Avenir"/>
                          <a:cs typeface="Avenir"/>
                          <a:sym typeface="Avenir"/>
                        </a:rPr>
                        <a:t>	</a:t>
                      </a:r>
                      <a:r>
                        <a:rPr lang="en" sz="800">
                          <a:solidFill>
                            <a:srgbClr val="B30101"/>
                          </a:solidFill>
                          <a:latin typeface="Proxima Nova Semibold"/>
                          <a:ea typeface="Proxima Nova Semibold"/>
                          <a:cs typeface="Proxima Nova Semibold"/>
                          <a:sym typeface="Proxima Nova Semibold"/>
                        </a:rPr>
                        <a:t>SEE DATA &gt;</a:t>
                      </a:r>
                      <a:endParaRPr sz="900">
                        <a:latin typeface="Avenir"/>
                        <a:ea typeface="Avenir"/>
                        <a:cs typeface="Avenir"/>
                        <a:sym typeface="Avenir"/>
                      </a:endParaRPr>
                    </a:p>
                  </a:txBody>
                  <a:tcPr marL="64000" marR="64000" marT="64000" marB="64000">
                    <a:lnL w="38100" cap="flat" cmpd="sng">
                      <a:solidFill>
                        <a:srgbClr val="FDF3E9"/>
                      </a:solidFill>
                      <a:prstDash val="solid"/>
                      <a:round/>
                      <a:headEnd type="none" w="sm" len="sm"/>
                      <a:tailEnd type="none" w="sm" len="sm"/>
                    </a:lnL>
                    <a:lnR w="38100" cap="flat" cmpd="sng">
                      <a:solidFill>
                        <a:srgbClr val="FDF3E9"/>
                      </a:solidFill>
                      <a:prstDash val="solid"/>
                      <a:round/>
                      <a:headEnd type="none" w="sm" len="sm"/>
                      <a:tailEnd type="none" w="sm" len="sm"/>
                    </a:lnR>
                    <a:lnT w="38100" cap="flat" cmpd="sng">
                      <a:solidFill>
                        <a:srgbClr val="FDF3E9"/>
                      </a:solidFill>
                      <a:prstDash val="solid"/>
                      <a:round/>
                      <a:headEnd type="none" w="sm" len="sm"/>
                      <a:tailEnd type="none" w="sm" len="sm"/>
                    </a:lnT>
                    <a:lnB w="38100" cap="flat" cmpd="sng">
                      <a:solidFill>
                        <a:srgbClr val="FDF3E9"/>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72450">
                <a:tc>
                  <a:txBody>
                    <a:bodyPr/>
                    <a:lstStyle/>
                    <a:p>
                      <a:pPr marL="0" marR="0" lvl="0" indent="0" algn="ctr" rtl="0">
                        <a:lnSpc>
                          <a:spcPct val="100000"/>
                        </a:lnSpc>
                        <a:spcBef>
                          <a:spcPts val="0"/>
                        </a:spcBef>
                        <a:spcAft>
                          <a:spcPts val="0"/>
                        </a:spcAft>
                        <a:buNone/>
                      </a:pPr>
                      <a:endParaRPr sz="1600" b="1" u="none" strike="noStrike" cap="none">
                        <a:latin typeface="Oswald"/>
                        <a:ea typeface="Oswald"/>
                        <a:cs typeface="Oswald"/>
                        <a:sym typeface="Oswald"/>
                      </a:endParaRPr>
                    </a:p>
                  </a:txBody>
                  <a:tcPr marL="45700" marR="45700" marT="45700" marB="45700">
                    <a:lnL w="38100" cap="flat" cmpd="sng">
                      <a:solidFill>
                        <a:srgbClr val="FDF3E9"/>
                      </a:solidFill>
                      <a:prstDash val="solid"/>
                      <a:round/>
                      <a:headEnd type="none" w="sm" len="sm"/>
                      <a:tailEnd type="none" w="sm" len="sm"/>
                    </a:lnL>
                    <a:lnR w="38100" cap="flat" cmpd="sng">
                      <a:solidFill>
                        <a:srgbClr val="FDF3E9"/>
                      </a:solidFill>
                      <a:prstDash val="solid"/>
                      <a:round/>
                      <a:headEnd type="none" w="sm" len="sm"/>
                      <a:tailEnd type="none" w="sm" len="sm"/>
                    </a:lnR>
                    <a:lnT w="38100" cap="flat" cmpd="sng">
                      <a:solidFill>
                        <a:srgbClr val="FDF3E9"/>
                      </a:solidFill>
                      <a:prstDash val="solid"/>
                      <a:round/>
                      <a:headEnd type="none" w="sm" len="sm"/>
                      <a:tailEnd type="none" w="sm" len="sm"/>
                    </a:lnT>
                    <a:lnB w="38100" cap="flat" cmpd="sng">
                      <a:solidFill>
                        <a:srgbClr val="FDF3E9"/>
                      </a:solidFill>
                      <a:prstDash val="solid"/>
                      <a:round/>
                      <a:headEnd type="none" w="sm" len="sm"/>
                      <a:tailEnd type="none" w="sm" len="sm"/>
                    </a:lnB>
                    <a:solidFill>
                      <a:srgbClr val="F5BB9F"/>
                    </a:solidFill>
                  </a:tcPr>
                </a:tc>
                <a:tc>
                  <a:txBody>
                    <a:bodyPr/>
                    <a:lstStyle/>
                    <a:p>
                      <a:pPr marL="0" lvl="0" indent="0" algn="l" rtl="0">
                        <a:spcBef>
                          <a:spcPts val="0"/>
                        </a:spcBef>
                        <a:spcAft>
                          <a:spcPts val="0"/>
                        </a:spcAft>
                        <a:buNone/>
                      </a:pPr>
                      <a:r>
                        <a:rPr lang="en" sz="1000">
                          <a:latin typeface="Avenir"/>
                          <a:ea typeface="Avenir"/>
                          <a:cs typeface="Avenir"/>
                          <a:sym typeface="Avenir"/>
                        </a:rPr>
                        <a:t>I rarely hear comments suggesting I’m not dressed professionally enough</a:t>
                      </a:r>
                      <a:endParaRPr sz="1000">
                        <a:latin typeface="Avenir"/>
                        <a:ea typeface="Avenir"/>
                        <a:cs typeface="Avenir"/>
                        <a:sym typeface="Avenir"/>
                      </a:endParaRPr>
                    </a:p>
                    <a:p>
                      <a:pPr marL="0" lvl="0" indent="0" algn="l" rtl="0">
                        <a:spcBef>
                          <a:spcPts val="400"/>
                        </a:spcBef>
                        <a:spcAft>
                          <a:spcPts val="400"/>
                        </a:spcAft>
                        <a:buClr>
                          <a:schemeClr val="dk1"/>
                        </a:buClr>
                        <a:buFont typeface="Arial"/>
                        <a:buNone/>
                      </a:pPr>
                      <a:r>
                        <a:rPr lang="en" sz="800">
                          <a:solidFill>
                            <a:srgbClr val="B30101"/>
                          </a:solidFill>
                          <a:latin typeface="Proxima Nova Semibold"/>
                          <a:ea typeface="Proxima Nova Semibold"/>
                          <a:cs typeface="Proxima Nova Semibold"/>
                          <a:sym typeface="Proxima Nova Semibold"/>
                        </a:rPr>
                        <a:t>SEE DATA &gt;</a:t>
                      </a:r>
                      <a:endParaRPr sz="900">
                        <a:latin typeface="Avenir"/>
                        <a:ea typeface="Avenir"/>
                        <a:cs typeface="Avenir"/>
                        <a:sym typeface="Avenir"/>
                      </a:endParaRPr>
                    </a:p>
                  </a:txBody>
                  <a:tcPr marL="64000" marR="64000" marT="64000" marB="64000">
                    <a:lnL w="38100" cap="flat" cmpd="sng">
                      <a:solidFill>
                        <a:srgbClr val="FDF3E9"/>
                      </a:solidFill>
                      <a:prstDash val="solid"/>
                      <a:round/>
                      <a:headEnd type="none" w="sm" len="sm"/>
                      <a:tailEnd type="none" w="sm" len="sm"/>
                    </a:lnL>
                    <a:lnR w="38100" cap="flat" cmpd="sng">
                      <a:solidFill>
                        <a:srgbClr val="FDF3E9"/>
                      </a:solidFill>
                      <a:prstDash val="solid"/>
                      <a:round/>
                      <a:headEnd type="none" w="sm" len="sm"/>
                      <a:tailEnd type="none" w="sm" len="sm"/>
                    </a:lnR>
                    <a:lnT w="38100" cap="flat" cmpd="sng">
                      <a:solidFill>
                        <a:srgbClr val="FDF3E9"/>
                      </a:solidFill>
                      <a:prstDash val="solid"/>
                      <a:round/>
                      <a:headEnd type="none" w="sm" len="sm"/>
                      <a:tailEnd type="none" w="sm" len="sm"/>
                    </a:lnT>
                    <a:lnB w="38100" cap="flat" cmpd="sng">
                      <a:solidFill>
                        <a:srgbClr val="FDF3E9"/>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72450">
                <a:tc>
                  <a:txBody>
                    <a:bodyPr/>
                    <a:lstStyle/>
                    <a:p>
                      <a:pPr marL="0" marR="0" lvl="0" indent="0" algn="ctr" rtl="0">
                        <a:lnSpc>
                          <a:spcPct val="100000"/>
                        </a:lnSpc>
                        <a:spcBef>
                          <a:spcPts val="0"/>
                        </a:spcBef>
                        <a:spcAft>
                          <a:spcPts val="0"/>
                        </a:spcAft>
                        <a:buNone/>
                      </a:pPr>
                      <a:endParaRPr sz="1600" b="1" u="none" strike="noStrike" cap="none">
                        <a:latin typeface="Oswald"/>
                        <a:ea typeface="Oswald"/>
                        <a:cs typeface="Oswald"/>
                        <a:sym typeface="Oswald"/>
                      </a:endParaRPr>
                    </a:p>
                  </a:txBody>
                  <a:tcPr marL="45700" marR="45700" marT="45700" marB="45700">
                    <a:lnL w="38100" cap="flat" cmpd="sng">
                      <a:solidFill>
                        <a:srgbClr val="FDF3E9"/>
                      </a:solidFill>
                      <a:prstDash val="solid"/>
                      <a:round/>
                      <a:headEnd type="none" w="sm" len="sm"/>
                      <a:tailEnd type="none" w="sm" len="sm"/>
                    </a:lnL>
                    <a:lnR w="38100" cap="flat" cmpd="sng">
                      <a:solidFill>
                        <a:srgbClr val="FDF3E9"/>
                      </a:solidFill>
                      <a:prstDash val="solid"/>
                      <a:round/>
                      <a:headEnd type="none" w="sm" len="sm"/>
                      <a:tailEnd type="none" w="sm" len="sm"/>
                    </a:lnR>
                    <a:lnT w="38100" cap="flat" cmpd="sng">
                      <a:solidFill>
                        <a:srgbClr val="FDF3E9"/>
                      </a:solidFill>
                      <a:prstDash val="solid"/>
                      <a:round/>
                      <a:headEnd type="none" w="sm" len="sm"/>
                      <a:tailEnd type="none" w="sm" len="sm"/>
                    </a:lnT>
                    <a:lnB w="38100" cap="flat" cmpd="sng">
                      <a:solidFill>
                        <a:srgbClr val="FDF3E9"/>
                      </a:solidFill>
                      <a:prstDash val="solid"/>
                      <a:round/>
                      <a:headEnd type="none" w="sm" len="sm"/>
                      <a:tailEnd type="none" w="sm" len="sm"/>
                    </a:lnB>
                    <a:solidFill>
                      <a:srgbClr val="F5BB9F"/>
                    </a:solidFill>
                  </a:tcPr>
                </a:tc>
                <a:tc>
                  <a:txBody>
                    <a:bodyPr/>
                    <a:lstStyle/>
                    <a:p>
                      <a:pPr marL="0" lvl="0" indent="0" algn="l" rtl="0">
                        <a:spcBef>
                          <a:spcPts val="0"/>
                        </a:spcBef>
                        <a:spcAft>
                          <a:spcPts val="0"/>
                        </a:spcAft>
                        <a:buNone/>
                      </a:pPr>
                      <a:r>
                        <a:rPr lang="en" sz="1000">
                          <a:latin typeface="Avenir"/>
                          <a:ea typeface="Avenir"/>
                          <a:cs typeface="Avenir"/>
                          <a:sym typeface="Avenir"/>
                        </a:rPr>
                        <a:t>People rarely or never call me “emotional” when I express my opinion at work</a:t>
                      </a:r>
                      <a:endParaRPr sz="1000">
                        <a:latin typeface="Avenir"/>
                        <a:ea typeface="Avenir"/>
                        <a:cs typeface="Avenir"/>
                        <a:sym typeface="Avenir"/>
                      </a:endParaRPr>
                    </a:p>
                    <a:p>
                      <a:pPr marL="0" lvl="0" indent="0" algn="l" rtl="0">
                        <a:spcBef>
                          <a:spcPts val="400"/>
                        </a:spcBef>
                        <a:spcAft>
                          <a:spcPts val="400"/>
                        </a:spcAft>
                        <a:buNone/>
                      </a:pPr>
                      <a:r>
                        <a:rPr lang="en" sz="800">
                          <a:solidFill>
                            <a:srgbClr val="B30101"/>
                          </a:solidFill>
                          <a:latin typeface="Proxima Nova Semibold"/>
                          <a:ea typeface="Proxima Nova Semibold"/>
                          <a:cs typeface="Proxima Nova Semibold"/>
                          <a:sym typeface="Proxima Nova Semibold"/>
                        </a:rPr>
                        <a:t>SEE DATA &gt;</a:t>
                      </a:r>
                      <a:endParaRPr sz="900">
                        <a:latin typeface="Avenir"/>
                        <a:ea typeface="Avenir"/>
                        <a:cs typeface="Avenir"/>
                        <a:sym typeface="Avenir"/>
                      </a:endParaRPr>
                    </a:p>
                  </a:txBody>
                  <a:tcPr marL="64000" marR="64000" marT="64000" marB="64000">
                    <a:lnL w="38100" cap="flat" cmpd="sng">
                      <a:solidFill>
                        <a:srgbClr val="FDF3E9"/>
                      </a:solidFill>
                      <a:prstDash val="solid"/>
                      <a:round/>
                      <a:headEnd type="none" w="sm" len="sm"/>
                      <a:tailEnd type="none" w="sm" len="sm"/>
                    </a:lnL>
                    <a:lnR w="38100" cap="flat" cmpd="sng">
                      <a:solidFill>
                        <a:srgbClr val="FDF3E9"/>
                      </a:solidFill>
                      <a:prstDash val="solid"/>
                      <a:round/>
                      <a:headEnd type="none" w="sm" len="sm"/>
                      <a:tailEnd type="none" w="sm" len="sm"/>
                    </a:lnR>
                    <a:lnT w="38100" cap="flat" cmpd="sng">
                      <a:solidFill>
                        <a:srgbClr val="FDF3E9"/>
                      </a:solidFill>
                      <a:prstDash val="solid"/>
                      <a:round/>
                      <a:headEnd type="none" w="sm" len="sm"/>
                      <a:tailEnd type="none" w="sm" len="sm"/>
                    </a:lnT>
                    <a:lnB w="38100" cap="flat" cmpd="sng">
                      <a:solidFill>
                        <a:srgbClr val="FDF3E9"/>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372450">
                <a:tc>
                  <a:txBody>
                    <a:bodyPr/>
                    <a:lstStyle/>
                    <a:p>
                      <a:pPr marL="0" marR="0" lvl="0" indent="0" algn="ctr" rtl="0">
                        <a:lnSpc>
                          <a:spcPct val="100000"/>
                        </a:lnSpc>
                        <a:spcBef>
                          <a:spcPts val="0"/>
                        </a:spcBef>
                        <a:spcAft>
                          <a:spcPts val="0"/>
                        </a:spcAft>
                        <a:buNone/>
                      </a:pPr>
                      <a:endParaRPr sz="1600" b="1" u="none" strike="noStrike" cap="none">
                        <a:latin typeface="Oswald"/>
                        <a:ea typeface="Oswald"/>
                        <a:cs typeface="Oswald"/>
                        <a:sym typeface="Oswald"/>
                      </a:endParaRPr>
                    </a:p>
                  </a:txBody>
                  <a:tcPr marL="45700" marR="45700" marT="45700" marB="45700">
                    <a:lnL w="38100" cap="flat" cmpd="sng">
                      <a:solidFill>
                        <a:srgbClr val="FDF3E9"/>
                      </a:solidFill>
                      <a:prstDash val="solid"/>
                      <a:round/>
                      <a:headEnd type="none" w="sm" len="sm"/>
                      <a:tailEnd type="none" w="sm" len="sm"/>
                    </a:lnL>
                    <a:lnR w="38100" cap="flat" cmpd="sng">
                      <a:solidFill>
                        <a:srgbClr val="FDF3E9"/>
                      </a:solidFill>
                      <a:prstDash val="solid"/>
                      <a:round/>
                      <a:headEnd type="none" w="sm" len="sm"/>
                      <a:tailEnd type="none" w="sm" len="sm"/>
                    </a:lnR>
                    <a:lnT w="38100" cap="flat" cmpd="sng">
                      <a:solidFill>
                        <a:srgbClr val="FDF3E9"/>
                      </a:solidFill>
                      <a:prstDash val="solid"/>
                      <a:round/>
                      <a:headEnd type="none" w="sm" len="sm"/>
                      <a:tailEnd type="none" w="sm" len="sm"/>
                    </a:lnT>
                    <a:lnB w="38100" cap="flat" cmpd="sng">
                      <a:solidFill>
                        <a:srgbClr val="FDF3E9"/>
                      </a:solidFill>
                      <a:prstDash val="solid"/>
                      <a:round/>
                      <a:headEnd type="none" w="sm" len="sm"/>
                      <a:tailEnd type="none" w="sm" len="sm"/>
                    </a:lnB>
                    <a:solidFill>
                      <a:srgbClr val="F5BB9F"/>
                    </a:solidFill>
                  </a:tcPr>
                </a:tc>
                <a:tc>
                  <a:txBody>
                    <a:bodyPr/>
                    <a:lstStyle/>
                    <a:p>
                      <a:pPr marL="0" lvl="0" indent="0" algn="l" rtl="0">
                        <a:spcBef>
                          <a:spcPts val="0"/>
                        </a:spcBef>
                        <a:spcAft>
                          <a:spcPts val="0"/>
                        </a:spcAft>
                        <a:buNone/>
                      </a:pPr>
                      <a:r>
                        <a:rPr lang="en" sz="1000">
                          <a:latin typeface="Avenir"/>
                          <a:ea typeface="Avenir"/>
                          <a:cs typeface="Avenir"/>
                          <a:sym typeface="Avenir"/>
                        </a:rPr>
                        <a:t>I can talk about my personal life without feeling like I’m coming out or explaining myself</a:t>
                      </a:r>
                      <a:endParaRPr sz="1000">
                        <a:latin typeface="Avenir"/>
                        <a:ea typeface="Avenir"/>
                        <a:cs typeface="Avenir"/>
                        <a:sym typeface="Avenir"/>
                      </a:endParaRPr>
                    </a:p>
                    <a:p>
                      <a:pPr marL="0" lvl="0" indent="0" algn="l" rtl="0">
                        <a:spcBef>
                          <a:spcPts val="400"/>
                        </a:spcBef>
                        <a:spcAft>
                          <a:spcPts val="400"/>
                        </a:spcAft>
                        <a:buNone/>
                      </a:pPr>
                      <a:r>
                        <a:rPr lang="en" sz="800">
                          <a:solidFill>
                            <a:srgbClr val="B30101"/>
                          </a:solidFill>
                          <a:latin typeface="Proxima Nova Semibold"/>
                          <a:ea typeface="Proxima Nova Semibold"/>
                          <a:cs typeface="Proxima Nova Semibold"/>
                          <a:sym typeface="Proxima Nova Semibold"/>
                        </a:rPr>
                        <a:t>SEE DATA &gt;</a:t>
                      </a:r>
                      <a:endParaRPr sz="900">
                        <a:latin typeface="Avenir"/>
                        <a:ea typeface="Avenir"/>
                        <a:cs typeface="Avenir"/>
                        <a:sym typeface="Avenir"/>
                      </a:endParaRPr>
                    </a:p>
                  </a:txBody>
                  <a:tcPr marL="64000" marR="64000" marT="64000" marB="64000">
                    <a:lnL w="38100" cap="flat" cmpd="sng">
                      <a:solidFill>
                        <a:srgbClr val="FDF3E9"/>
                      </a:solidFill>
                      <a:prstDash val="solid"/>
                      <a:round/>
                      <a:headEnd type="none" w="sm" len="sm"/>
                      <a:tailEnd type="none" w="sm" len="sm"/>
                    </a:lnL>
                    <a:lnR w="38100" cap="flat" cmpd="sng">
                      <a:solidFill>
                        <a:srgbClr val="FDF3E9"/>
                      </a:solidFill>
                      <a:prstDash val="solid"/>
                      <a:round/>
                      <a:headEnd type="none" w="sm" len="sm"/>
                      <a:tailEnd type="none" w="sm" len="sm"/>
                    </a:lnR>
                    <a:lnT w="38100" cap="flat" cmpd="sng">
                      <a:solidFill>
                        <a:srgbClr val="FDF3E9"/>
                      </a:solidFill>
                      <a:prstDash val="solid"/>
                      <a:round/>
                      <a:headEnd type="none" w="sm" len="sm"/>
                      <a:tailEnd type="none" w="sm" len="sm"/>
                    </a:lnT>
                    <a:lnB w="38100" cap="flat" cmpd="sng">
                      <a:solidFill>
                        <a:srgbClr val="FDF3E9"/>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83975">
                <a:tc>
                  <a:txBody>
                    <a:bodyPr/>
                    <a:lstStyle/>
                    <a:p>
                      <a:pPr marL="0" marR="0" lvl="0" indent="0" algn="ctr" rtl="0">
                        <a:lnSpc>
                          <a:spcPct val="100000"/>
                        </a:lnSpc>
                        <a:spcBef>
                          <a:spcPts val="0"/>
                        </a:spcBef>
                        <a:spcAft>
                          <a:spcPts val="0"/>
                        </a:spcAft>
                        <a:buNone/>
                      </a:pPr>
                      <a:endParaRPr sz="1600" b="1" u="none" strike="noStrike" cap="none">
                        <a:latin typeface="Oswald"/>
                        <a:ea typeface="Oswald"/>
                        <a:cs typeface="Oswald"/>
                        <a:sym typeface="Oswald"/>
                      </a:endParaRPr>
                    </a:p>
                  </a:txBody>
                  <a:tcPr marL="45700" marR="45700" marT="45700" marB="45700">
                    <a:lnL w="38100" cap="flat" cmpd="sng">
                      <a:solidFill>
                        <a:srgbClr val="FDF3E9"/>
                      </a:solidFill>
                      <a:prstDash val="solid"/>
                      <a:round/>
                      <a:headEnd type="none" w="sm" len="sm"/>
                      <a:tailEnd type="none" w="sm" len="sm"/>
                    </a:lnL>
                    <a:lnR w="38100" cap="flat" cmpd="sng">
                      <a:solidFill>
                        <a:srgbClr val="FDF3E9"/>
                      </a:solidFill>
                      <a:prstDash val="solid"/>
                      <a:round/>
                      <a:headEnd type="none" w="sm" len="sm"/>
                      <a:tailEnd type="none" w="sm" len="sm"/>
                    </a:lnR>
                    <a:lnT w="38100" cap="flat" cmpd="sng">
                      <a:solidFill>
                        <a:srgbClr val="FDF3E9"/>
                      </a:solidFill>
                      <a:prstDash val="solid"/>
                      <a:round/>
                      <a:headEnd type="none" w="sm" len="sm"/>
                      <a:tailEnd type="none" w="sm" len="sm"/>
                    </a:lnT>
                    <a:lnB w="38100" cap="flat" cmpd="sng">
                      <a:solidFill>
                        <a:srgbClr val="FDF3E9"/>
                      </a:solidFill>
                      <a:prstDash val="solid"/>
                      <a:round/>
                      <a:headEnd type="none" w="sm" len="sm"/>
                      <a:tailEnd type="none" w="sm" len="sm"/>
                    </a:lnB>
                    <a:solidFill>
                      <a:srgbClr val="F5BB9F"/>
                    </a:solidFill>
                  </a:tcPr>
                </a:tc>
                <a:tc>
                  <a:txBody>
                    <a:bodyPr/>
                    <a:lstStyle/>
                    <a:p>
                      <a:pPr marL="0" lvl="0" indent="0" algn="l" rtl="0">
                        <a:spcBef>
                          <a:spcPts val="0"/>
                        </a:spcBef>
                        <a:spcAft>
                          <a:spcPts val="0"/>
                        </a:spcAft>
                        <a:buNone/>
                      </a:pPr>
                      <a:r>
                        <a:rPr lang="en" sz="1000">
                          <a:latin typeface="Avenir"/>
                          <a:ea typeface="Avenir"/>
                          <a:cs typeface="Avenir"/>
                          <a:sym typeface="Avenir"/>
                        </a:rPr>
                        <a:t>I don’t often feel othered by the words my colleagues use</a:t>
                      </a:r>
                      <a:endParaRPr sz="1000">
                        <a:latin typeface="Avenir"/>
                        <a:ea typeface="Avenir"/>
                        <a:cs typeface="Avenir"/>
                        <a:sym typeface="Avenir"/>
                      </a:endParaRPr>
                    </a:p>
                    <a:p>
                      <a:pPr marL="0" lvl="0" indent="0" algn="l" rtl="0">
                        <a:spcBef>
                          <a:spcPts val="400"/>
                        </a:spcBef>
                        <a:spcAft>
                          <a:spcPts val="400"/>
                        </a:spcAft>
                        <a:buNone/>
                      </a:pPr>
                      <a:r>
                        <a:rPr lang="en" sz="800">
                          <a:solidFill>
                            <a:srgbClr val="B30101"/>
                          </a:solidFill>
                          <a:latin typeface="Proxima Nova Semibold"/>
                          <a:ea typeface="Proxima Nova Semibold"/>
                          <a:cs typeface="Proxima Nova Semibold"/>
                          <a:sym typeface="Proxima Nova Semibold"/>
                        </a:rPr>
                        <a:t>LISTEN TO STORY &gt; </a:t>
                      </a:r>
                      <a:r>
                        <a:rPr lang="en" sz="900">
                          <a:latin typeface="Avenir"/>
                          <a:ea typeface="Avenir"/>
                          <a:cs typeface="Avenir"/>
                          <a:sym typeface="Avenir"/>
                        </a:rPr>
                        <a:t>	</a:t>
                      </a:r>
                      <a:r>
                        <a:rPr lang="en" sz="800">
                          <a:solidFill>
                            <a:srgbClr val="B30101"/>
                          </a:solidFill>
                          <a:latin typeface="Proxima Nova Semibold"/>
                          <a:ea typeface="Proxima Nova Semibold"/>
                          <a:cs typeface="Proxima Nova Semibold"/>
                          <a:sym typeface="Proxima Nova Semibold"/>
                        </a:rPr>
                        <a:t>SEE DATA &gt;</a:t>
                      </a:r>
                      <a:endParaRPr sz="900">
                        <a:latin typeface="Avenir"/>
                        <a:ea typeface="Avenir"/>
                        <a:cs typeface="Avenir"/>
                        <a:sym typeface="Avenir"/>
                      </a:endParaRPr>
                    </a:p>
                  </a:txBody>
                  <a:tcPr marL="64000" marR="64000" marT="64000" marB="64000">
                    <a:lnL w="38100" cap="flat" cmpd="sng">
                      <a:solidFill>
                        <a:srgbClr val="FDF3E9"/>
                      </a:solidFill>
                      <a:prstDash val="solid"/>
                      <a:round/>
                      <a:headEnd type="none" w="sm" len="sm"/>
                      <a:tailEnd type="none" w="sm" len="sm"/>
                    </a:lnL>
                    <a:lnR w="38100" cap="flat" cmpd="sng">
                      <a:solidFill>
                        <a:srgbClr val="FDF3E9"/>
                      </a:solidFill>
                      <a:prstDash val="solid"/>
                      <a:round/>
                      <a:headEnd type="none" w="sm" len="sm"/>
                      <a:tailEnd type="none" w="sm" len="sm"/>
                    </a:lnR>
                    <a:lnT w="38100" cap="flat" cmpd="sng">
                      <a:solidFill>
                        <a:srgbClr val="FDF3E9"/>
                      </a:solidFill>
                      <a:prstDash val="solid"/>
                      <a:round/>
                      <a:headEnd type="none" w="sm" len="sm"/>
                      <a:tailEnd type="none" w="sm" len="sm"/>
                    </a:lnT>
                    <a:lnB w="38100" cap="flat" cmpd="sng">
                      <a:solidFill>
                        <a:srgbClr val="FDF3E9"/>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bl>
          </a:graphicData>
        </a:graphic>
      </p:graphicFrame>
      <p:sp>
        <p:nvSpPr>
          <p:cNvPr id="997" name="Google Shape;997;p57"/>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33</a:t>
            </a:fld>
            <a:endParaRPr sz="700">
              <a:latin typeface="Proxima Nova Semibold"/>
              <a:ea typeface="Proxima Nova Semibold"/>
              <a:cs typeface="Proxima Nova Semibold"/>
              <a:sym typeface="Proxima Nova Semibold"/>
            </a:endParaRPr>
          </a:p>
        </p:txBody>
      </p:sp>
      <p:grpSp>
        <p:nvGrpSpPr>
          <p:cNvPr id="998" name="Google Shape;998;p57"/>
          <p:cNvGrpSpPr/>
          <p:nvPr/>
        </p:nvGrpSpPr>
        <p:grpSpPr>
          <a:xfrm>
            <a:off x="167531" y="4852630"/>
            <a:ext cx="1505034" cy="174536"/>
            <a:chOff x="442904" y="4166938"/>
            <a:chExt cx="4030621" cy="467300"/>
          </a:xfrm>
        </p:grpSpPr>
        <p:pic>
          <p:nvPicPr>
            <p:cNvPr id="999" name="Google Shape;999;p57"/>
            <p:cNvPicPr preferRelativeResize="0"/>
            <p:nvPr/>
          </p:nvPicPr>
          <p:blipFill rotWithShape="1">
            <a:blip r:embed="rId3">
              <a:alphaModFix/>
            </a:blip>
            <a:srcRect/>
            <a:stretch/>
          </p:blipFill>
          <p:spPr>
            <a:xfrm>
              <a:off x="1848476" y="4166938"/>
              <a:ext cx="2625049" cy="467300"/>
            </a:xfrm>
            <a:prstGeom prst="rect">
              <a:avLst/>
            </a:prstGeom>
            <a:noFill/>
            <a:ln>
              <a:noFill/>
            </a:ln>
          </p:spPr>
        </p:pic>
        <p:grpSp>
          <p:nvGrpSpPr>
            <p:cNvPr id="1000" name="Google Shape;1000;p57"/>
            <p:cNvGrpSpPr/>
            <p:nvPr/>
          </p:nvGrpSpPr>
          <p:grpSpPr>
            <a:xfrm>
              <a:off x="442904" y="4326529"/>
              <a:ext cx="1033452" cy="205673"/>
              <a:chOff x="7504804" y="565304"/>
              <a:chExt cx="1033452" cy="205673"/>
            </a:xfrm>
          </p:grpSpPr>
          <p:sp>
            <p:nvSpPr>
              <p:cNvPr id="1001" name="Google Shape;1001;p57"/>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02" name="Google Shape;1002;p57"/>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03" name="Google Shape;1003;p57"/>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04" name="Google Shape;1004;p57"/>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05" name="Google Shape;1005;p57"/>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06" name="Google Shape;1006;p57"/>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07" name="Google Shape;1007;p57"/>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1008" name="Google Shape;1008;p57"/>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F5BB9F"/>
        </a:solidFill>
        <a:effectLst/>
      </p:bgPr>
    </p:bg>
    <p:spTree>
      <p:nvGrpSpPr>
        <p:cNvPr id="1" name="Shape 1012"/>
        <p:cNvGrpSpPr/>
        <p:nvPr/>
      </p:nvGrpSpPr>
      <p:grpSpPr>
        <a:xfrm>
          <a:off x="0" y="0"/>
          <a:ext cx="0" cy="0"/>
          <a:chOff x="0" y="0"/>
          <a:chExt cx="0" cy="0"/>
        </a:xfrm>
      </p:grpSpPr>
      <p:sp>
        <p:nvSpPr>
          <p:cNvPr id="1013" name="Google Shape;1013;p58"/>
          <p:cNvSpPr/>
          <p:nvPr/>
        </p:nvSpPr>
        <p:spPr>
          <a:xfrm>
            <a:off x="870623" y="0"/>
            <a:ext cx="719159" cy="822498"/>
          </a:xfrm>
          <a:custGeom>
            <a:avLst/>
            <a:gdLst/>
            <a:ahLst/>
            <a:cxnLst/>
            <a:rect l="l" t="t" r="r" b="b"/>
            <a:pathLst>
              <a:path w="1581150" h="1808480" extrusionOk="0">
                <a:moveTo>
                  <a:pt x="1406021" y="0"/>
                </a:moveTo>
                <a:lnTo>
                  <a:pt x="0" y="0"/>
                </a:lnTo>
                <a:lnTo>
                  <a:pt x="190032" y="1808089"/>
                </a:lnTo>
                <a:lnTo>
                  <a:pt x="1580691" y="1661925"/>
                </a:lnTo>
                <a:lnTo>
                  <a:pt x="1406021"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14" name="Google Shape;1014;p58"/>
          <p:cNvSpPr/>
          <p:nvPr/>
        </p:nvSpPr>
        <p:spPr>
          <a:xfrm>
            <a:off x="852185" y="913027"/>
            <a:ext cx="955412" cy="699759"/>
          </a:xfrm>
          <a:custGeom>
            <a:avLst/>
            <a:gdLst/>
            <a:ahLst/>
            <a:cxnLst/>
            <a:rect l="l" t="t" r="r" b="b"/>
            <a:pathLst>
              <a:path w="2100579" h="1538604" extrusionOk="0">
                <a:moveTo>
                  <a:pt x="1960254" y="0"/>
                </a:moveTo>
                <a:lnTo>
                  <a:pt x="0" y="206035"/>
                </a:lnTo>
                <a:lnTo>
                  <a:pt x="140037" y="1538351"/>
                </a:lnTo>
                <a:lnTo>
                  <a:pt x="2100292" y="1332315"/>
                </a:lnTo>
                <a:lnTo>
                  <a:pt x="1960254"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15" name="Google Shape;1015;p58"/>
          <p:cNvSpPr/>
          <p:nvPr/>
        </p:nvSpPr>
        <p:spPr>
          <a:xfrm>
            <a:off x="1900949" y="692374"/>
            <a:ext cx="726379" cy="958233"/>
          </a:xfrm>
          <a:custGeom>
            <a:avLst/>
            <a:gdLst/>
            <a:ahLst/>
            <a:cxnLst/>
            <a:rect l="l" t="t" r="r" b="b"/>
            <a:pathLst>
              <a:path w="1597025" h="2106929" extrusionOk="0">
                <a:moveTo>
                  <a:pt x="1390659" y="0"/>
                </a:moveTo>
                <a:lnTo>
                  <a:pt x="0" y="146163"/>
                </a:lnTo>
                <a:lnTo>
                  <a:pt x="206035" y="2106407"/>
                </a:lnTo>
                <a:lnTo>
                  <a:pt x="1596684" y="1960243"/>
                </a:lnTo>
                <a:lnTo>
                  <a:pt x="1390659"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16" name="Google Shape;1016;p58"/>
          <p:cNvSpPr/>
          <p:nvPr/>
        </p:nvSpPr>
        <p:spPr>
          <a:xfrm>
            <a:off x="1683514" y="0"/>
            <a:ext cx="954835" cy="601856"/>
          </a:xfrm>
          <a:custGeom>
            <a:avLst/>
            <a:gdLst/>
            <a:ahLst/>
            <a:cxnLst/>
            <a:rect l="l" t="t" r="r" b="b"/>
            <a:pathLst>
              <a:path w="2099310" h="1323340" extrusionOk="0">
                <a:moveTo>
                  <a:pt x="1981898" y="0"/>
                </a:moveTo>
                <a:lnTo>
                  <a:pt x="0" y="0"/>
                </a:lnTo>
                <a:lnTo>
                  <a:pt x="139039" y="1322915"/>
                </a:lnTo>
                <a:lnTo>
                  <a:pt x="2099283" y="1116890"/>
                </a:lnTo>
                <a:lnTo>
                  <a:pt x="1981898"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17" name="Google Shape;1017;p58"/>
          <p:cNvSpPr/>
          <p:nvPr/>
        </p:nvSpPr>
        <p:spPr>
          <a:xfrm>
            <a:off x="2820967" y="2015989"/>
            <a:ext cx="1263004" cy="1280532"/>
          </a:xfrm>
          <a:custGeom>
            <a:avLst/>
            <a:gdLst/>
            <a:ahLst/>
            <a:cxnLst/>
            <a:rect l="l" t="t" r="r" b="b"/>
            <a:pathLst>
              <a:path w="2776854" h="2815590" extrusionOk="0">
                <a:moveTo>
                  <a:pt x="1258684" y="1534820"/>
                </a:moveTo>
                <a:lnTo>
                  <a:pt x="446836" y="877392"/>
                </a:lnTo>
                <a:lnTo>
                  <a:pt x="0" y="1429194"/>
                </a:lnTo>
                <a:lnTo>
                  <a:pt x="811847" y="2086597"/>
                </a:lnTo>
                <a:lnTo>
                  <a:pt x="1258684" y="1534820"/>
                </a:lnTo>
                <a:close/>
              </a:path>
              <a:path w="2776854" h="2815590" extrusionOk="0">
                <a:moveTo>
                  <a:pt x="1918576" y="466394"/>
                </a:moveTo>
                <a:lnTo>
                  <a:pt x="1342631" y="0"/>
                </a:lnTo>
                <a:lnTo>
                  <a:pt x="685203" y="811847"/>
                </a:lnTo>
                <a:lnTo>
                  <a:pt x="1261148" y="1278242"/>
                </a:lnTo>
                <a:lnTo>
                  <a:pt x="1918576" y="466394"/>
                </a:lnTo>
                <a:close/>
              </a:path>
              <a:path w="2776854" h="2815590" extrusionOk="0">
                <a:moveTo>
                  <a:pt x="2091194" y="2003666"/>
                </a:moveTo>
                <a:lnTo>
                  <a:pt x="1515237" y="1537271"/>
                </a:lnTo>
                <a:lnTo>
                  <a:pt x="857821" y="2349131"/>
                </a:lnTo>
                <a:lnTo>
                  <a:pt x="1433766" y="2815526"/>
                </a:lnTo>
                <a:lnTo>
                  <a:pt x="2091194" y="2003666"/>
                </a:lnTo>
                <a:close/>
              </a:path>
              <a:path w="2776854" h="2815590" extrusionOk="0">
                <a:moveTo>
                  <a:pt x="2776385" y="1386332"/>
                </a:moveTo>
                <a:lnTo>
                  <a:pt x="1964537" y="728916"/>
                </a:lnTo>
                <a:lnTo>
                  <a:pt x="1517713" y="1280706"/>
                </a:lnTo>
                <a:lnTo>
                  <a:pt x="2329561" y="1938134"/>
                </a:lnTo>
                <a:lnTo>
                  <a:pt x="2776385" y="1386332"/>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18" name="Google Shape;1018;p58"/>
          <p:cNvSpPr/>
          <p:nvPr/>
        </p:nvSpPr>
        <p:spPr>
          <a:xfrm>
            <a:off x="35998" y="2180681"/>
            <a:ext cx="392505" cy="512906"/>
          </a:xfrm>
          <a:custGeom>
            <a:avLst/>
            <a:gdLst/>
            <a:ahLst/>
            <a:cxnLst/>
            <a:rect l="l" t="t" r="r" b="b"/>
            <a:pathLst>
              <a:path w="862965" h="1127760" extrusionOk="0">
                <a:moveTo>
                  <a:pt x="127305" y="0"/>
                </a:moveTo>
                <a:lnTo>
                  <a:pt x="0" y="1036868"/>
                </a:lnTo>
                <a:lnTo>
                  <a:pt x="735579" y="1127190"/>
                </a:lnTo>
                <a:lnTo>
                  <a:pt x="862884" y="90321"/>
                </a:lnTo>
                <a:lnTo>
                  <a:pt x="127305"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19" name="Google Shape;1019;p58"/>
          <p:cNvSpPr/>
          <p:nvPr/>
        </p:nvSpPr>
        <p:spPr>
          <a:xfrm>
            <a:off x="0" y="2739908"/>
            <a:ext cx="431495" cy="373705"/>
          </a:xfrm>
          <a:custGeom>
            <a:avLst/>
            <a:gdLst/>
            <a:ahLst/>
            <a:cxnLst/>
            <a:rect l="l" t="t" r="r" b="b"/>
            <a:pathLst>
              <a:path w="948690" h="821690" extrusionOk="0">
                <a:moveTo>
                  <a:pt x="0" y="0"/>
                </a:moveTo>
                <a:lnTo>
                  <a:pt x="0" y="715355"/>
                </a:lnTo>
                <a:lnTo>
                  <a:pt x="862065" y="821198"/>
                </a:lnTo>
                <a:lnTo>
                  <a:pt x="948597" y="116476"/>
                </a:lnTo>
                <a:lnTo>
                  <a:pt x="0"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20" name="Google Shape;1020;p58"/>
          <p:cNvSpPr/>
          <p:nvPr/>
        </p:nvSpPr>
        <p:spPr>
          <a:xfrm>
            <a:off x="473097" y="2731998"/>
            <a:ext cx="392505" cy="512906"/>
          </a:xfrm>
          <a:custGeom>
            <a:avLst/>
            <a:gdLst/>
            <a:ahLst/>
            <a:cxnLst/>
            <a:rect l="l" t="t" r="r" b="b"/>
            <a:pathLst>
              <a:path w="862964" h="1127759" extrusionOk="0">
                <a:moveTo>
                  <a:pt x="127315" y="0"/>
                </a:moveTo>
                <a:lnTo>
                  <a:pt x="0" y="1036868"/>
                </a:lnTo>
                <a:lnTo>
                  <a:pt x="735590" y="1127190"/>
                </a:lnTo>
                <a:lnTo>
                  <a:pt x="862895" y="90321"/>
                </a:lnTo>
                <a:lnTo>
                  <a:pt x="127315"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21" name="Google Shape;1021;p58"/>
          <p:cNvSpPr/>
          <p:nvPr/>
        </p:nvSpPr>
        <p:spPr>
          <a:xfrm>
            <a:off x="470118" y="2311936"/>
            <a:ext cx="511209" cy="378615"/>
          </a:xfrm>
          <a:custGeom>
            <a:avLst/>
            <a:gdLst/>
            <a:ahLst/>
            <a:cxnLst/>
            <a:rect l="l" t="t" r="r" b="b"/>
            <a:pathLst>
              <a:path w="1123950" h="832485" extrusionOk="0">
                <a:moveTo>
                  <a:pt x="86531" y="0"/>
                </a:moveTo>
                <a:lnTo>
                  <a:pt x="0" y="704721"/>
                </a:lnTo>
                <a:lnTo>
                  <a:pt x="1036868" y="832037"/>
                </a:lnTo>
                <a:lnTo>
                  <a:pt x="1123400" y="127305"/>
                </a:lnTo>
                <a:lnTo>
                  <a:pt x="86531"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22" name="Google Shape;1022;p58"/>
          <p:cNvSpPr/>
          <p:nvPr/>
        </p:nvSpPr>
        <p:spPr>
          <a:xfrm>
            <a:off x="6505658" y="270450"/>
            <a:ext cx="1134191" cy="1159814"/>
          </a:xfrm>
          <a:custGeom>
            <a:avLst/>
            <a:gdLst/>
            <a:ahLst/>
            <a:cxnLst/>
            <a:rect l="l" t="t" r="r" b="b"/>
            <a:pathLst>
              <a:path w="2493644" h="2550160" extrusionOk="0">
                <a:moveTo>
                  <a:pt x="1073543" y="1329423"/>
                </a:moveTo>
                <a:lnTo>
                  <a:pt x="648639" y="375081"/>
                </a:lnTo>
                <a:lnTo>
                  <a:pt x="0" y="663879"/>
                </a:lnTo>
                <a:lnTo>
                  <a:pt x="424903" y="1618221"/>
                </a:lnTo>
                <a:lnTo>
                  <a:pt x="1073543" y="1329423"/>
                </a:lnTo>
                <a:close/>
              </a:path>
              <a:path w="2493644" h="2550160" extrusionOk="0">
                <a:moveTo>
                  <a:pt x="1602460" y="2125116"/>
                </a:moveTo>
                <a:lnTo>
                  <a:pt x="1301013" y="1448079"/>
                </a:lnTo>
                <a:lnTo>
                  <a:pt x="346671" y="1872996"/>
                </a:lnTo>
                <a:lnTo>
                  <a:pt x="648119" y="2550033"/>
                </a:lnTo>
                <a:lnTo>
                  <a:pt x="1602460" y="2125116"/>
                </a:lnTo>
                <a:close/>
              </a:path>
              <a:path w="2493644" h="2550160" extrusionOk="0">
                <a:moveTo>
                  <a:pt x="2146566" y="677037"/>
                </a:moveTo>
                <a:lnTo>
                  <a:pt x="1845119" y="0"/>
                </a:lnTo>
                <a:lnTo>
                  <a:pt x="890790" y="424891"/>
                </a:lnTo>
                <a:lnTo>
                  <a:pt x="1192225" y="1101928"/>
                </a:lnTo>
                <a:lnTo>
                  <a:pt x="2146566" y="677037"/>
                </a:lnTo>
                <a:close/>
              </a:path>
              <a:path w="2493644" h="2550160" extrusionOk="0">
                <a:moveTo>
                  <a:pt x="2493238" y="1886153"/>
                </a:moveTo>
                <a:lnTo>
                  <a:pt x="2068334" y="931811"/>
                </a:lnTo>
                <a:lnTo>
                  <a:pt x="1419707" y="1220609"/>
                </a:lnTo>
                <a:lnTo>
                  <a:pt x="1844598" y="2174938"/>
                </a:lnTo>
                <a:lnTo>
                  <a:pt x="2493238" y="1886153"/>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23" name="Google Shape;1023;p58"/>
          <p:cNvSpPr/>
          <p:nvPr/>
        </p:nvSpPr>
        <p:spPr>
          <a:xfrm>
            <a:off x="5954353" y="3379780"/>
            <a:ext cx="948769" cy="711888"/>
          </a:xfrm>
          <a:custGeom>
            <a:avLst/>
            <a:gdLst/>
            <a:ahLst/>
            <a:cxnLst/>
            <a:rect l="l" t="t" r="r" b="b"/>
            <a:pathLst>
              <a:path w="2085975" h="1565275" extrusionOk="0">
                <a:moveTo>
                  <a:pt x="121870" y="0"/>
                </a:moveTo>
                <a:lnTo>
                  <a:pt x="0" y="1392994"/>
                </a:lnTo>
                <a:lnTo>
                  <a:pt x="1963542" y="1564779"/>
                </a:lnTo>
                <a:lnTo>
                  <a:pt x="2085423" y="171785"/>
                </a:lnTo>
                <a:lnTo>
                  <a:pt x="121870"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24" name="Google Shape;1024;p58"/>
          <p:cNvSpPr/>
          <p:nvPr/>
        </p:nvSpPr>
        <p:spPr>
          <a:xfrm>
            <a:off x="5163622" y="3188552"/>
            <a:ext cx="685367" cy="946392"/>
          </a:xfrm>
          <a:custGeom>
            <a:avLst/>
            <a:gdLst/>
            <a:ahLst/>
            <a:cxnLst/>
            <a:rect l="l" t="t" r="r" b="b"/>
            <a:pathLst>
              <a:path w="1506854" h="2080895" extrusionOk="0">
                <a:moveTo>
                  <a:pt x="171785" y="0"/>
                </a:moveTo>
                <a:lnTo>
                  <a:pt x="0" y="1963552"/>
                </a:lnTo>
                <a:lnTo>
                  <a:pt x="1334556" y="2080303"/>
                </a:lnTo>
                <a:lnTo>
                  <a:pt x="1506341" y="116760"/>
                </a:lnTo>
                <a:lnTo>
                  <a:pt x="171785"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25" name="Google Shape;1025;p58"/>
          <p:cNvSpPr/>
          <p:nvPr/>
        </p:nvSpPr>
        <p:spPr>
          <a:xfrm>
            <a:off x="4943473" y="4240245"/>
            <a:ext cx="948769" cy="711888"/>
          </a:xfrm>
          <a:custGeom>
            <a:avLst/>
            <a:gdLst/>
            <a:ahLst/>
            <a:cxnLst/>
            <a:rect l="l" t="t" r="r" b="b"/>
            <a:pathLst>
              <a:path w="2085975" h="1565275" extrusionOk="0">
                <a:moveTo>
                  <a:pt x="121881" y="0"/>
                </a:moveTo>
                <a:lnTo>
                  <a:pt x="0" y="1393004"/>
                </a:lnTo>
                <a:lnTo>
                  <a:pt x="1963552" y="1564790"/>
                </a:lnTo>
                <a:lnTo>
                  <a:pt x="2085423" y="171785"/>
                </a:lnTo>
                <a:lnTo>
                  <a:pt x="121881"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26" name="Google Shape;1026;p58"/>
          <p:cNvSpPr/>
          <p:nvPr/>
        </p:nvSpPr>
        <p:spPr>
          <a:xfrm>
            <a:off x="5997586" y="4197016"/>
            <a:ext cx="685367" cy="946392"/>
          </a:xfrm>
          <a:custGeom>
            <a:avLst/>
            <a:gdLst/>
            <a:ahLst/>
            <a:cxnLst/>
            <a:rect l="l" t="t" r="r" b="b"/>
            <a:pathLst>
              <a:path w="1506855" h="2080895" extrusionOk="0">
                <a:moveTo>
                  <a:pt x="171785" y="0"/>
                </a:moveTo>
                <a:lnTo>
                  <a:pt x="0" y="1963542"/>
                </a:lnTo>
                <a:lnTo>
                  <a:pt x="1334556" y="2080303"/>
                </a:lnTo>
                <a:lnTo>
                  <a:pt x="1506341" y="116750"/>
                </a:lnTo>
                <a:lnTo>
                  <a:pt x="171785"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27" name="Google Shape;1027;p58"/>
          <p:cNvSpPr/>
          <p:nvPr/>
        </p:nvSpPr>
        <p:spPr>
          <a:xfrm>
            <a:off x="8797565" y="892879"/>
            <a:ext cx="346582" cy="663948"/>
          </a:xfrm>
          <a:custGeom>
            <a:avLst/>
            <a:gdLst/>
            <a:ahLst/>
            <a:cxnLst/>
            <a:rect l="l" t="t" r="r" b="b"/>
            <a:pathLst>
              <a:path w="762000" h="1459864" extrusionOk="0">
                <a:moveTo>
                  <a:pt x="121870" y="0"/>
                </a:moveTo>
                <a:lnTo>
                  <a:pt x="0" y="1392994"/>
                </a:lnTo>
                <a:lnTo>
                  <a:pt x="761676" y="1459631"/>
                </a:lnTo>
                <a:lnTo>
                  <a:pt x="761676" y="55974"/>
                </a:lnTo>
                <a:lnTo>
                  <a:pt x="121870"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28" name="Google Shape;1028;p58"/>
          <p:cNvSpPr/>
          <p:nvPr/>
        </p:nvSpPr>
        <p:spPr>
          <a:xfrm>
            <a:off x="8006835" y="701651"/>
            <a:ext cx="685367" cy="946392"/>
          </a:xfrm>
          <a:custGeom>
            <a:avLst/>
            <a:gdLst/>
            <a:ahLst/>
            <a:cxnLst/>
            <a:rect l="l" t="t" r="r" b="b"/>
            <a:pathLst>
              <a:path w="1506855" h="2080895" extrusionOk="0">
                <a:moveTo>
                  <a:pt x="171785" y="0"/>
                </a:moveTo>
                <a:lnTo>
                  <a:pt x="0" y="1963552"/>
                </a:lnTo>
                <a:lnTo>
                  <a:pt x="1334556" y="2080303"/>
                </a:lnTo>
                <a:lnTo>
                  <a:pt x="1506341" y="116760"/>
                </a:lnTo>
                <a:lnTo>
                  <a:pt x="171785"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29" name="Google Shape;1029;p58"/>
          <p:cNvSpPr/>
          <p:nvPr/>
        </p:nvSpPr>
        <p:spPr>
          <a:xfrm>
            <a:off x="7786686" y="1753343"/>
            <a:ext cx="948769" cy="711888"/>
          </a:xfrm>
          <a:custGeom>
            <a:avLst/>
            <a:gdLst/>
            <a:ahLst/>
            <a:cxnLst/>
            <a:rect l="l" t="t" r="r" b="b"/>
            <a:pathLst>
              <a:path w="2085975" h="1565275" extrusionOk="0">
                <a:moveTo>
                  <a:pt x="121881" y="0"/>
                </a:moveTo>
                <a:lnTo>
                  <a:pt x="0" y="1393004"/>
                </a:lnTo>
                <a:lnTo>
                  <a:pt x="1963552" y="1564790"/>
                </a:lnTo>
                <a:lnTo>
                  <a:pt x="2085423" y="171785"/>
                </a:lnTo>
                <a:lnTo>
                  <a:pt x="121881"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30" name="Google Shape;1030;p58"/>
          <p:cNvSpPr/>
          <p:nvPr/>
        </p:nvSpPr>
        <p:spPr>
          <a:xfrm>
            <a:off x="8840799" y="1710115"/>
            <a:ext cx="303260" cy="919823"/>
          </a:xfrm>
          <a:custGeom>
            <a:avLst/>
            <a:gdLst/>
            <a:ahLst/>
            <a:cxnLst/>
            <a:rect l="l" t="t" r="r" b="b"/>
            <a:pathLst>
              <a:path w="666750" h="2022475" extrusionOk="0">
                <a:moveTo>
                  <a:pt x="171785" y="0"/>
                </a:moveTo>
                <a:lnTo>
                  <a:pt x="0" y="1963542"/>
                </a:lnTo>
                <a:lnTo>
                  <a:pt x="666622" y="2021865"/>
                </a:lnTo>
                <a:lnTo>
                  <a:pt x="666622" y="43289"/>
                </a:lnTo>
                <a:lnTo>
                  <a:pt x="171785" y="0"/>
                </a:lnTo>
                <a:close/>
              </a:path>
            </a:pathLst>
          </a:custGeom>
          <a:solidFill>
            <a:srgbClr val="DE6E4A">
              <a:alpha val="22352"/>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31" name="Google Shape;1031;p58"/>
          <p:cNvSpPr txBox="1">
            <a:spLocks noGrp="1"/>
          </p:cNvSpPr>
          <p:nvPr>
            <p:ph type="title"/>
          </p:nvPr>
        </p:nvSpPr>
        <p:spPr>
          <a:xfrm>
            <a:off x="1168527" y="1595325"/>
            <a:ext cx="6807300" cy="1386300"/>
          </a:xfrm>
          <a:prstGeom prst="rect">
            <a:avLst/>
          </a:prstGeom>
          <a:solidFill>
            <a:srgbClr val="FDF3E9"/>
          </a:solidFill>
          <a:ln w="62825" cap="flat" cmpd="sng">
            <a:solidFill>
              <a:srgbClr val="DE6E4A"/>
            </a:solidFill>
            <a:prstDash val="solid"/>
            <a:round/>
            <a:headEnd type="none" w="sm" len="sm"/>
            <a:tailEnd type="none" w="sm" len="sm"/>
          </a:ln>
        </p:spPr>
        <p:txBody>
          <a:bodyPr spcFirstLastPara="1" wrap="square" lIns="0" tIns="875" rIns="0" bIns="0" anchor="t" anchorCtr="0">
            <a:spAutoFit/>
          </a:bodyPr>
          <a:lstStyle/>
          <a:p>
            <a:pPr marL="0" lvl="0" indent="0" algn="l" rtl="0">
              <a:lnSpc>
                <a:spcPct val="100000"/>
              </a:lnSpc>
              <a:spcBef>
                <a:spcPts val="0"/>
              </a:spcBef>
              <a:spcAft>
                <a:spcPts val="0"/>
              </a:spcAft>
              <a:buNone/>
            </a:pPr>
            <a:endParaRPr sz="3000" dirty="0">
              <a:latin typeface="Times New Roman"/>
              <a:ea typeface="Times New Roman"/>
              <a:cs typeface="Times New Roman"/>
              <a:sym typeface="Times New Roman"/>
            </a:endParaRPr>
          </a:p>
          <a:p>
            <a:pPr marL="0" lvl="0" indent="0" algn="ctr" rtl="0">
              <a:spcBef>
                <a:spcPts val="0"/>
              </a:spcBef>
              <a:spcAft>
                <a:spcPts val="0"/>
              </a:spcAft>
              <a:buNone/>
            </a:pPr>
            <a:r>
              <a:rPr lang="en" sz="2000" dirty="0">
                <a:solidFill>
                  <a:srgbClr val="000000"/>
                </a:solidFill>
              </a:rPr>
              <a:t>Turn to </a:t>
            </a:r>
            <a:r>
              <a:rPr lang="en" sz="2000" dirty="0">
                <a:solidFill>
                  <a:srgbClr val="000000"/>
                </a:solidFill>
                <a:latin typeface="Proxima Nova"/>
                <a:ea typeface="Proxima Nova"/>
                <a:cs typeface="Proxima Nova"/>
                <a:sym typeface="Proxima Nova"/>
              </a:rPr>
              <a:t>page 17</a:t>
            </a:r>
            <a:r>
              <a:rPr lang="en" sz="2000" dirty="0">
                <a:solidFill>
                  <a:srgbClr val="000000"/>
                </a:solidFill>
              </a:rPr>
              <a:t> and explore </a:t>
            </a:r>
            <a:endParaRPr sz="2000" dirty="0">
              <a:solidFill>
                <a:srgbClr val="000000"/>
              </a:solidFill>
            </a:endParaRPr>
          </a:p>
          <a:p>
            <a:pPr marL="0" lvl="0" indent="0" algn="ctr" rtl="0">
              <a:spcBef>
                <a:spcPts val="0"/>
              </a:spcBef>
              <a:spcAft>
                <a:spcPts val="0"/>
              </a:spcAft>
              <a:buNone/>
            </a:pPr>
            <a:r>
              <a:rPr lang="en" sz="2000" dirty="0">
                <a:solidFill>
                  <a:srgbClr val="000000"/>
                </a:solidFill>
              </a:rPr>
              <a:t>workplace inequities</a:t>
            </a:r>
            <a:endParaRPr sz="2000" dirty="0">
              <a:solidFill>
                <a:srgbClr val="000000"/>
              </a:solidFill>
            </a:endParaRPr>
          </a:p>
          <a:p>
            <a:pPr marL="0" lvl="0" indent="0" algn="ctr" rtl="0">
              <a:spcBef>
                <a:spcPts val="0"/>
              </a:spcBef>
              <a:spcAft>
                <a:spcPts val="0"/>
              </a:spcAft>
              <a:buNone/>
            </a:pPr>
            <a:endParaRPr sz="2000" dirty="0">
              <a:solidFill>
                <a:srgbClr val="000000"/>
              </a:solidFill>
            </a:endParaRPr>
          </a:p>
        </p:txBody>
      </p:sp>
      <p:grpSp>
        <p:nvGrpSpPr>
          <p:cNvPr id="1032" name="Google Shape;1032;p58"/>
          <p:cNvGrpSpPr/>
          <p:nvPr/>
        </p:nvGrpSpPr>
        <p:grpSpPr>
          <a:xfrm>
            <a:off x="1225344" y="3255763"/>
            <a:ext cx="1995173" cy="374700"/>
            <a:chOff x="1225344" y="3246300"/>
            <a:chExt cx="1995173" cy="374700"/>
          </a:xfrm>
        </p:grpSpPr>
        <p:sp>
          <p:nvSpPr>
            <p:cNvPr id="1033" name="Google Shape;1033;p58"/>
            <p:cNvSpPr/>
            <p:nvPr/>
          </p:nvSpPr>
          <p:spPr>
            <a:xfrm>
              <a:off x="1225344" y="3250646"/>
              <a:ext cx="233162" cy="200803"/>
            </a:xfrm>
            <a:custGeom>
              <a:avLst/>
              <a:gdLst/>
              <a:ahLst/>
              <a:cxnLst/>
              <a:rect l="l" t="t" r="r" b="b"/>
              <a:pathLst>
                <a:path w="512444" h="441325" extrusionOk="0">
                  <a:moveTo>
                    <a:pt x="256170" y="0"/>
                  </a:moveTo>
                  <a:lnTo>
                    <a:pt x="210125" y="4127"/>
                  </a:lnTo>
                  <a:lnTo>
                    <a:pt x="166786" y="16026"/>
                  </a:lnTo>
                  <a:lnTo>
                    <a:pt x="126879" y="34973"/>
                  </a:lnTo>
                  <a:lnTo>
                    <a:pt x="91125" y="60246"/>
                  </a:lnTo>
                  <a:lnTo>
                    <a:pt x="60250" y="91121"/>
                  </a:lnTo>
                  <a:lnTo>
                    <a:pt x="34976" y="126874"/>
                  </a:lnTo>
                  <a:lnTo>
                    <a:pt x="16027" y="166782"/>
                  </a:lnTo>
                  <a:lnTo>
                    <a:pt x="4127" y="210122"/>
                  </a:lnTo>
                  <a:lnTo>
                    <a:pt x="0" y="256170"/>
                  </a:lnTo>
                  <a:lnTo>
                    <a:pt x="5514" y="309147"/>
                  </a:lnTo>
                  <a:lnTo>
                    <a:pt x="21293" y="358334"/>
                  </a:lnTo>
                  <a:lnTo>
                    <a:pt x="46192" y="402636"/>
                  </a:lnTo>
                  <a:lnTo>
                    <a:pt x="79065" y="440960"/>
                  </a:lnTo>
                  <a:lnTo>
                    <a:pt x="94642" y="393038"/>
                  </a:lnTo>
                  <a:lnTo>
                    <a:pt x="122236" y="352081"/>
                  </a:lnTo>
                  <a:lnTo>
                    <a:pt x="159751" y="320207"/>
                  </a:lnTo>
                  <a:lnTo>
                    <a:pt x="205094" y="299531"/>
                  </a:lnTo>
                  <a:lnTo>
                    <a:pt x="256170" y="292169"/>
                  </a:lnTo>
                  <a:lnTo>
                    <a:pt x="508594" y="292169"/>
                  </a:lnTo>
                  <a:lnTo>
                    <a:pt x="512340" y="256170"/>
                  </a:lnTo>
                  <a:lnTo>
                    <a:pt x="256170" y="256170"/>
                  </a:lnTo>
                  <a:lnTo>
                    <a:pt x="221138" y="249091"/>
                  </a:lnTo>
                  <a:lnTo>
                    <a:pt x="192532" y="229791"/>
                  </a:lnTo>
                  <a:lnTo>
                    <a:pt x="173245" y="201173"/>
                  </a:lnTo>
                  <a:lnTo>
                    <a:pt x="166172" y="166141"/>
                  </a:lnTo>
                  <a:lnTo>
                    <a:pt x="173245" y="131117"/>
                  </a:lnTo>
                  <a:lnTo>
                    <a:pt x="192532" y="102517"/>
                  </a:lnTo>
                  <a:lnTo>
                    <a:pt x="221138" y="83235"/>
                  </a:lnTo>
                  <a:lnTo>
                    <a:pt x="256170" y="76165"/>
                  </a:lnTo>
                  <a:lnTo>
                    <a:pt x="437137" y="76165"/>
                  </a:lnTo>
                  <a:lnTo>
                    <a:pt x="421218" y="60246"/>
                  </a:lnTo>
                  <a:lnTo>
                    <a:pt x="385465" y="34973"/>
                  </a:lnTo>
                  <a:lnTo>
                    <a:pt x="345557" y="16026"/>
                  </a:lnTo>
                  <a:lnTo>
                    <a:pt x="302218" y="4127"/>
                  </a:lnTo>
                  <a:lnTo>
                    <a:pt x="256170" y="0"/>
                  </a:lnTo>
                  <a:close/>
                </a:path>
                <a:path w="512444" h="441325" extrusionOk="0">
                  <a:moveTo>
                    <a:pt x="508594" y="292169"/>
                  </a:moveTo>
                  <a:lnTo>
                    <a:pt x="256170" y="292169"/>
                  </a:lnTo>
                  <a:lnTo>
                    <a:pt x="307250" y="299531"/>
                  </a:lnTo>
                  <a:lnTo>
                    <a:pt x="352594" y="320207"/>
                  </a:lnTo>
                  <a:lnTo>
                    <a:pt x="390109" y="352081"/>
                  </a:lnTo>
                  <a:lnTo>
                    <a:pt x="417703" y="393038"/>
                  </a:lnTo>
                  <a:lnTo>
                    <a:pt x="433285" y="440960"/>
                  </a:lnTo>
                  <a:lnTo>
                    <a:pt x="466156" y="402636"/>
                  </a:lnTo>
                  <a:lnTo>
                    <a:pt x="491051" y="358334"/>
                  </a:lnTo>
                  <a:lnTo>
                    <a:pt x="506827" y="309147"/>
                  </a:lnTo>
                  <a:lnTo>
                    <a:pt x="508594" y="292169"/>
                  </a:lnTo>
                  <a:close/>
                </a:path>
                <a:path w="512444" h="441325" extrusionOk="0">
                  <a:moveTo>
                    <a:pt x="437137" y="76165"/>
                  </a:moveTo>
                  <a:lnTo>
                    <a:pt x="256170" y="76165"/>
                  </a:lnTo>
                  <a:lnTo>
                    <a:pt x="291201" y="83235"/>
                  </a:lnTo>
                  <a:lnTo>
                    <a:pt x="319808" y="102517"/>
                  </a:lnTo>
                  <a:lnTo>
                    <a:pt x="339095" y="131117"/>
                  </a:lnTo>
                  <a:lnTo>
                    <a:pt x="346167" y="166141"/>
                  </a:lnTo>
                  <a:lnTo>
                    <a:pt x="339095" y="201173"/>
                  </a:lnTo>
                  <a:lnTo>
                    <a:pt x="319808" y="229791"/>
                  </a:lnTo>
                  <a:lnTo>
                    <a:pt x="291201" y="249091"/>
                  </a:lnTo>
                  <a:lnTo>
                    <a:pt x="256170" y="256170"/>
                  </a:lnTo>
                  <a:lnTo>
                    <a:pt x="512340" y="256170"/>
                  </a:lnTo>
                  <a:lnTo>
                    <a:pt x="508213" y="210122"/>
                  </a:lnTo>
                  <a:lnTo>
                    <a:pt x="496314" y="166782"/>
                  </a:lnTo>
                  <a:lnTo>
                    <a:pt x="477366" y="126874"/>
                  </a:lnTo>
                  <a:lnTo>
                    <a:pt x="452093" y="91121"/>
                  </a:lnTo>
                  <a:lnTo>
                    <a:pt x="437137" y="76165"/>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34" name="Google Shape;1034;p58"/>
            <p:cNvSpPr txBox="1"/>
            <p:nvPr/>
          </p:nvSpPr>
          <p:spPr>
            <a:xfrm>
              <a:off x="1555217" y="3246300"/>
              <a:ext cx="1665300" cy="374700"/>
            </a:xfrm>
            <a:prstGeom prst="rect">
              <a:avLst/>
            </a:prstGeom>
            <a:noFill/>
            <a:ln>
              <a:noFill/>
            </a:ln>
          </p:spPr>
          <p:txBody>
            <a:bodyPr spcFirstLastPara="1" wrap="square" lIns="0" tIns="5200" rIns="0" bIns="0" anchor="t" anchorCtr="0">
              <a:spAutoFit/>
            </a:bodyPr>
            <a:lstStyle/>
            <a:p>
              <a:pPr marL="0" marR="0" lvl="0" indent="0" algn="l" rtl="0">
                <a:lnSpc>
                  <a:spcPct val="100000"/>
                </a:lnSpc>
                <a:spcBef>
                  <a:spcPts val="0"/>
                </a:spcBef>
                <a:spcAft>
                  <a:spcPts val="0"/>
                </a:spcAft>
                <a:buNone/>
              </a:pPr>
              <a:r>
                <a:rPr lang="en" sz="1200" b="1" u="sng">
                  <a:latin typeface="Proxima Nova"/>
                  <a:ea typeface="Proxima Nova"/>
                  <a:cs typeface="Proxima Nova"/>
                  <a:sym typeface="Proxima Nova"/>
                </a:rPr>
                <a:t>INDIVIDUAL ACTIVITY</a:t>
              </a:r>
              <a:r>
                <a:rPr lang="en" sz="1200" b="1">
                  <a:latin typeface="Proxima Nova"/>
                  <a:ea typeface="Proxima Nova"/>
                  <a:cs typeface="Proxima Nova"/>
                  <a:sym typeface="Proxima Nova"/>
                </a:rPr>
                <a:t>	</a:t>
              </a:r>
              <a:endParaRPr sz="1200" b="1">
                <a:latin typeface="Proxima Nova"/>
                <a:ea typeface="Proxima Nova"/>
                <a:cs typeface="Proxima Nova"/>
                <a:sym typeface="Proxima Nova"/>
              </a:endParaRPr>
            </a:p>
          </p:txBody>
        </p:sp>
      </p:grpSp>
      <p:sp>
        <p:nvSpPr>
          <p:cNvPr id="1035" name="Google Shape;1035;p58"/>
          <p:cNvSpPr txBox="1"/>
          <p:nvPr/>
        </p:nvSpPr>
        <p:spPr>
          <a:xfrm>
            <a:off x="3317250" y="3183588"/>
            <a:ext cx="300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dirty="0">
                <a:solidFill>
                  <a:schemeClr val="dk1"/>
                </a:solidFill>
                <a:latin typeface="Proxima Nova"/>
                <a:ea typeface="Proxima Nova"/>
                <a:cs typeface="Proxima Nova"/>
                <a:sym typeface="Proxima Nova"/>
              </a:rPr>
              <a:t>PAGES: 17–68	</a:t>
            </a:r>
            <a:endParaRPr sz="1200" b="1" dirty="0">
              <a:solidFill>
                <a:schemeClr val="dk1"/>
              </a:solidFill>
              <a:latin typeface="Proxima Nova"/>
              <a:ea typeface="Proxima Nova"/>
              <a:cs typeface="Proxima Nova"/>
              <a:sym typeface="Proxima Nova"/>
            </a:endParaRPr>
          </a:p>
        </p:txBody>
      </p:sp>
      <p:sp>
        <p:nvSpPr>
          <p:cNvPr id="1036" name="Google Shape;1036;p58"/>
          <p:cNvSpPr txBox="1"/>
          <p:nvPr/>
        </p:nvSpPr>
        <p:spPr>
          <a:xfrm>
            <a:off x="5892250" y="3177550"/>
            <a:ext cx="300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Proxima Nova"/>
                <a:ea typeface="Proxima Nova"/>
                <a:cs typeface="Proxima Nova"/>
                <a:sym typeface="Proxima Nova"/>
              </a:rPr>
              <a:t>15 MINUTES</a:t>
            </a:r>
            <a:endParaRPr sz="1200" b="1">
              <a:solidFill>
                <a:schemeClr val="dk1"/>
              </a:solidFill>
              <a:latin typeface="Proxima Nova"/>
              <a:ea typeface="Proxima Nova"/>
              <a:cs typeface="Proxima Nova"/>
              <a:sym typeface="Proxima Nova"/>
            </a:endParaRPr>
          </a:p>
        </p:txBody>
      </p:sp>
      <p:sp>
        <p:nvSpPr>
          <p:cNvPr id="1037" name="Google Shape;1037;p58"/>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34</a:t>
            </a:fld>
            <a:endParaRPr sz="700">
              <a:latin typeface="Proxima Nova Semibold"/>
              <a:ea typeface="Proxima Nova Semibold"/>
              <a:cs typeface="Proxima Nova Semibold"/>
              <a:sym typeface="Proxima Nova Semibold"/>
            </a:endParaRPr>
          </a:p>
        </p:txBody>
      </p:sp>
      <p:grpSp>
        <p:nvGrpSpPr>
          <p:cNvPr id="1038" name="Google Shape;1038;p58"/>
          <p:cNvGrpSpPr/>
          <p:nvPr/>
        </p:nvGrpSpPr>
        <p:grpSpPr>
          <a:xfrm>
            <a:off x="167531" y="4852630"/>
            <a:ext cx="1505034" cy="174536"/>
            <a:chOff x="442904" y="4166938"/>
            <a:chExt cx="4030621" cy="467300"/>
          </a:xfrm>
        </p:grpSpPr>
        <p:pic>
          <p:nvPicPr>
            <p:cNvPr id="1039" name="Google Shape;1039;p58"/>
            <p:cNvPicPr preferRelativeResize="0"/>
            <p:nvPr/>
          </p:nvPicPr>
          <p:blipFill rotWithShape="1">
            <a:blip r:embed="rId3">
              <a:alphaModFix/>
            </a:blip>
            <a:srcRect/>
            <a:stretch/>
          </p:blipFill>
          <p:spPr>
            <a:xfrm>
              <a:off x="1848476" y="4166938"/>
              <a:ext cx="2625049" cy="467300"/>
            </a:xfrm>
            <a:prstGeom prst="rect">
              <a:avLst/>
            </a:prstGeom>
            <a:noFill/>
            <a:ln>
              <a:noFill/>
            </a:ln>
          </p:spPr>
        </p:pic>
        <p:grpSp>
          <p:nvGrpSpPr>
            <p:cNvPr id="1040" name="Google Shape;1040;p58"/>
            <p:cNvGrpSpPr/>
            <p:nvPr/>
          </p:nvGrpSpPr>
          <p:grpSpPr>
            <a:xfrm>
              <a:off x="442904" y="4326529"/>
              <a:ext cx="1033452" cy="205673"/>
              <a:chOff x="7504804" y="565304"/>
              <a:chExt cx="1033452" cy="205673"/>
            </a:xfrm>
          </p:grpSpPr>
          <p:sp>
            <p:nvSpPr>
              <p:cNvPr id="1041" name="Google Shape;1041;p58"/>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42" name="Google Shape;1042;p58"/>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43" name="Google Shape;1043;p58"/>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44" name="Google Shape;1044;p58"/>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45" name="Google Shape;1045;p58"/>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46" name="Google Shape;1046;p58"/>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47" name="Google Shape;1047;p58"/>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1048" name="Google Shape;1048;p58"/>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FDF3E9"/>
        </a:solidFill>
        <a:effectLst/>
      </p:bgPr>
    </p:bg>
    <p:spTree>
      <p:nvGrpSpPr>
        <p:cNvPr id="1" name="Shape 1052"/>
        <p:cNvGrpSpPr/>
        <p:nvPr/>
      </p:nvGrpSpPr>
      <p:grpSpPr>
        <a:xfrm>
          <a:off x="0" y="0"/>
          <a:ext cx="0" cy="0"/>
          <a:chOff x="0" y="0"/>
          <a:chExt cx="0" cy="0"/>
        </a:xfrm>
      </p:grpSpPr>
      <p:sp>
        <p:nvSpPr>
          <p:cNvPr id="1053" name="Google Shape;1053;p59"/>
          <p:cNvSpPr/>
          <p:nvPr/>
        </p:nvSpPr>
        <p:spPr>
          <a:xfrm>
            <a:off x="1485675" y="1181025"/>
            <a:ext cx="6175194" cy="632047"/>
          </a:xfrm>
          <a:custGeom>
            <a:avLst/>
            <a:gdLst/>
            <a:ahLst/>
            <a:cxnLst/>
            <a:rect l="l" t="t" r="r" b="b"/>
            <a:pathLst>
              <a:path w="13571855" h="1487170" extrusionOk="0">
                <a:moveTo>
                  <a:pt x="0" y="1486865"/>
                </a:moveTo>
                <a:lnTo>
                  <a:pt x="13571251" y="1486865"/>
                </a:lnTo>
                <a:lnTo>
                  <a:pt x="13571251" y="0"/>
                </a:lnTo>
                <a:lnTo>
                  <a:pt x="0" y="0"/>
                </a:lnTo>
                <a:lnTo>
                  <a:pt x="0" y="148686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54" name="Google Shape;1054;p59"/>
          <p:cNvSpPr txBox="1"/>
          <p:nvPr/>
        </p:nvSpPr>
        <p:spPr>
          <a:xfrm>
            <a:off x="1485676" y="1294348"/>
            <a:ext cx="6172800" cy="397200"/>
          </a:xfrm>
          <a:prstGeom prst="rect">
            <a:avLst/>
          </a:prstGeom>
          <a:noFill/>
          <a:ln>
            <a:noFill/>
          </a:ln>
        </p:spPr>
        <p:txBody>
          <a:bodyPr spcFirstLastPara="1" wrap="square" lIns="0" tIns="5475" rIns="0" bIns="0" anchor="t" anchorCtr="0">
            <a:spAutoFit/>
          </a:bodyPr>
          <a:lstStyle/>
          <a:p>
            <a:pPr marL="215900" marR="292100" lvl="0" indent="0" algn="l" rtl="0">
              <a:lnSpc>
                <a:spcPct val="112100"/>
              </a:lnSpc>
              <a:spcBef>
                <a:spcPts val="0"/>
              </a:spcBef>
              <a:spcAft>
                <a:spcPts val="0"/>
              </a:spcAft>
              <a:buNone/>
            </a:pPr>
            <a:r>
              <a:rPr lang="en" sz="1200" b="1">
                <a:latin typeface="Proxima Nova"/>
                <a:ea typeface="Proxima Nova"/>
                <a:cs typeface="Proxima Nova"/>
                <a:sym typeface="Proxima Nova"/>
              </a:rPr>
              <a:t>Goal:</a:t>
            </a:r>
            <a:r>
              <a:rPr lang="en" sz="1200" b="1">
                <a:latin typeface="Avenir"/>
                <a:ea typeface="Avenir"/>
                <a:cs typeface="Avenir"/>
                <a:sym typeface="Avenir"/>
              </a:rPr>
              <a:t> </a:t>
            </a:r>
            <a:r>
              <a:rPr lang="en" sz="1200">
                <a:latin typeface="Avenir"/>
                <a:ea typeface="Avenir"/>
                <a:cs typeface="Avenir"/>
                <a:sym typeface="Avenir"/>
              </a:rPr>
              <a:t>Understand the systemic barriers that hold people with traditionally marginalized identities  back in the workplace</a:t>
            </a:r>
            <a:endParaRPr sz="1200">
              <a:latin typeface="Avenir"/>
              <a:ea typeface="Avenir"/>
              <a:cs typeface="Avenir"/>
              <a:sym typeface="Avenir"/>
            </a:endParaRPr>
          </a:p>
        </p:txBody>
      </p:sp>
      <p:sp>
        <p:nvSpPr>
          <p:cNvPr id="1055" name="Google Shape;1055;p59"/>
          <p:cNvSpPr/>
          <p:nvPr/>
        </p:nvSpPr>
        <p:spPr>
          <a:xfrm>
            <a:off x="1485677" y="1152449"/>
            <a:ext cx="6175194" cy="28603"/>
          </a:xfrm>
          <a:custGeom>
            <a:avLst/>
            <a:gdLst/>
            <a:ahLst/>
            <a:cxnLst/>
            <a:rect l="l" t="t" r="r" b="b"/>
            <a:pathLst>
              <a:path w="13571855" h="62864" extrusionOk="0">
                <a:moveTo>
                  <a:pt x="0" y="62825"/>
                </a:moveTo>
                <a:lnTo>
                  <a:pt x="13571251" y="62825"/>
                </a:lnTo>
                <a:lnTo>
                  <a:pt x="13571251" y="0"/>
                </a:lnTo>
                <a:lnTo>
                  <a:pt x="0" y="0"/>
                </a:lnTo>
                <a:lnTo>
                  <a:pt x="0" y="62825"/>
                </a:lnTo>
                <a:close/>
              </a:path>
            </a:pathLst>
          </a:custGeom>
          <a:solidFill>
            <a:srgbClr val="DE6E4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56" name="Google Shape;1056;p59"/>
          <p:cNvSpPr txBox="1">
            <a:spLocks noGrp="1"/>
          </p:cNvSpPr>
          <p:nvPr>
            <p:ph type="title"/>
          </p:nvPr>
        </p:nvSpPr>
        <p:spPr>
          <a:xfrm>
            <a:off x="1479900" y="563925"/>
            <a:ext cx="5602200" cy="438600"/>
          </a:xfrm>
          <a:prstGeom prst="rect">
            <a:avLst/>
          </a:prstGeom>
          <a:noFill/>
          <a:ln>
            <a:noFill/>
          </a:ln>
        </p:spPr>
        <p:txBody>
          <a:bodyPr spcFirstLastPara="1" wrap="square" lIns="0" tIns="7500" rIns="0" bIns="0" anchor="t" anchorCtr="0">
            <a:spAutoFit/>
          </a:bodyPr>
          <a:lstStyle/>
          <a:p>
            <a:pPr marL="0" lvl="0" indent="0" algn="l" rtl="0">
              <a:spcBef>
                <a:spcPts val="0"/>
              </a:spcBef>
              <a:spcAft>
                <a:spcPts val="0"/>
              </a:spcAft>
              <a:buNone/>
            </a:pPr>
            <a:r>
              <a:rPr lang="en" sz="2800" b="0">
                <a:solidFill>
                  <a:schemeClr val="dk1"/>
                </a:solidFill>
                <a:latin typeface="Oswald"/>
                <a:ea typeface="Oswald"/>
                <a:cs typeface="Oswald"/>
                <a:sym typeface="Oswald"/>
              </a:rPr>
              <a:t>Discussion about workplace inequities</a:t>
            </a:r>
            <a:endParaRPr sz="2800">
              <a:latin typeface="Oswald"/>
              <a:ea typeface="Oswald"/>
              <a:cs typeface="Oswald"/>
              <a:sym typeface="Oswald"/>
            </a:endParaRPr>
          </a:p>
        </p:txBody>
      </p:sp>
      <p:sp>
        <p:nvSpPr>
          <p:cNvPr id="1057" name="Google Shape;1057;p59"/>
          <p:cNvSpPr txBox="1"/>
          <p:nvPr/>
        </p:nvSpPr>
        <p:spPr>
          <a:xfrm>
            <a:off x="1485675" y="3594024"/>
            <a:ext cx="6172800" cy="1246200"/>
          </a:xfrm>
          <a:prstGeom prst="rect">
            <a:avLst/>
          </a:prstGeom>
          <a:solidFill>
            <a:srgbClr val="FFFFFF"/>
          </a:solidFill>
          <a:ln>
            <a:noFill/>
          </a:ln>
        </p:spPr>
        <p:txBody>
          <a:bodyPr spcFirstLastPara="1" wrap="square" lIns="0" tIns="141525" rIns="0" bIns="182875" anchor="t" anchorCtr="0">
            <a:spAutoFit/>
          </a:bodyPr>
          <a:lstStyle/>
          <a:p>
            <a:pPr marL="215900" marR="0" lvl="0" indent="0" algn="l" rtl="0">
              <a:lnSpc>
                <a:spcPct val="100000"/>
              </a:lnSpc>
              <a:spcBef>
                <a:spcPts val="0"/>
              </a:spcBef>
              <a:spcAft>
                <a:spcPts val="0"/>
              </a:spcAft>
              <a:buNone/>
            </a:pPr>
            <a:r>
              <a:rPr lang="en" sz="1200" b="1">
                <a:latin typeface="Proxima Nova"/>
                <a:ea typeface="Proxima Nova"/>
                <a:cs typeface="Proxima Nova"/>
                <a:sym typeface="Proxima Nova"/>
              </a:rPr>
              <a:t>Discussion prompts</a:t>
            </a:r>
            <a:endParaRPr sz="1200" b="1">
              <a:latin typeface="Proxima Nova"/>
              <a:ea typeface="Proxima Nova"/>
              <a:cs typeface="Proxima Nova"/>
              <a:sym typeface="Proxima Nova"/>
            </a:endParaRPr>
          </a:p>
          <a:p>
            <a:pPr marL="546100" marR="0" lvl="0" indent="-165100" algn="l" rtl="0">
              <a:lnSpc>
                <a:spcPct val="100000"/>
              </a:lnSpc>
              <a:spcBef>
                <a:spcPts val="400"/>
              </a:spcBef>
              <a:spcAft>
                <a:spcPts val="0"/>
              </a:spcAft>
              <a:buSzPts val="1200"/>
              <a:buFont typeface="Avenir"/>
              <a:buChar char="•"/>
            </a:pPr>
            <a:r>
              <a:rPr lang="en" sz="1200">
                <a:latin typeface="Avenir"/>
                <a:ea typeface="Avenir"/>
                <a:cs typeface="Avenir"/>
                <a:sym typeface="Avenir"/>
              </a:rPr>
              <a:t>What data or story stood out to you? Whom does it impact?</a:t>
            </a:r>
            <a:endParaRPr sz="1200">
              <a:latin typeface="Avenir"/>
              <a:ea typeface="Avenir"/>
              <a:cs typeface="Avenir"/>
              <a:sym typeface="Avenir"/>
            </a:endParaRPr>
          </a:p>
          <a:p>
            <a:pPr marL="546100" marR="0" lvl="0" indent="-165100" algn="l" rtl="0">
              <a:lnSpc>
                <a:spcPct val="100000"/>
              </a:lnSpc>
              <a:spcBef>
                <a:spcPts val="500"/>
              </a:spcBef>
              <a:spcAft>
                <a:spcPts val="0"/>
              </a:spcAft>
              <a:buSzPts val="1200"/>
              <a:buFont typeface="Avenir"/>
              <a:buChar char="•"/>
            </a:pPr>
            <a:r>
              <a:rPr lang="en" sz="1200">
                <a:latin typeface="Avenir"/>
                <a:ea typeface="Avenir"/>
                <a:cs typeface="Avenir"/>
                <a:sym typeface="Avenir"/>
              </a:rPr>
              <a:t>Do you see any of the inequities you read about in your workplace? If so, how?</a:t>
            </a:r>
            <a:endParaRPr sz="1200">
              <a:latin typeface="Avenir"/>
              <a:ea typeface="Avenir"/>
              <a:cs typeface="Avenir"/>
              <a:sym typeface="Avenir"/>
            </a:endParaRPr>
          </a:p>
          <a:p>
            <a:pPr marL="546100" marR="0" lvl="0" indent="-165100" algn="l" rtl="0">
              <a:lnSpc>
                <a:spcPct val="100000"/>
              </a:lnSpc>
              <a:spcBef>
                <a:spcPts val="500"/>
              </a:spcBef>
              <a:spcAft>
                <a:spcPts val="500"/>
              </a:spcAft>
              <a:buSzPts val="1200"/>
              <a:buFont typeface="Avenir"/>
              <a:buChar char="•"/>
            </a:pPr>
            <a:r>
              <a:rPr lang="en" sz="1200">
                <a:latin typeface="Avenir"/>
                <a:ea typeface="Avenir"/>
                <a:cs typeface="Avenir"/>
                <a:sym typeface="Avenir"/>
              </a:rPr>
              <a:t>Have you noticed other inequities in your workplace within these categories?</a:t>
            </a:r>
            <a:endParaRPr sz="1000">
              <a:latin typeface="Avenir"/>
              <a:ea typeface="Avenir"/>
              <a:cs typeface="Avenir"/>
              <a:sym typeface="Avenir"/>
            </a:endParaRPr>
          </a:p>
        </p:txBody>
      </p:sp>
      <p:sp>
        <p:nvSpPr>
          <p:cNvPr id="1058" name="Google Shape;1058;p59"/>
          <p:cNvSpPr txBox="1"/>
          <p:nvPr/>
        </p:nvSpPr>
        <p:spPr>
          <a:xfrm>
            <a:off x="1485675" y="1842850"/>
            <a:ext cx="6172800" cy="1721400"/>
          </a:xfrm>
          <a:prstGeom prst="rect">
            <a:avLst/>
          </a:prstGeom>
          <a:solidFill>
            <a:srgbClr val="FFFFFF"/>
          </a:solidFill>
          <a:ln>
            <a:noFill/>
          </a:ln>
        </p:spPr>
        <p:txBody>
          <a:bodyPr spcFirstLastPara="1" wrap="square" lIns="0" tIns="157400" rIns="91425" bIns="182875" anchor="t" anchorCtr="0">
            <a:spAutoFit/>
          </a:bodyPr>
          <a:lstStyle/>
          <a:p>
            <a:pPr marL="203200" marR="0" lvl="0" indent="0" algn="l" rtl="0">
              <a:lnSpc>
                <a:spcPct val="100000"/>
              </a:lnSpc>
              <a:spcBef>
                <a:spcPts val="0"/>
              </a:spcBef>
              <a:spcAft>
                <a:spcPts val="0"/>
              </a:spcAft>
              <a:buNone/>
            </a:pPr>
            <a:r>
              <a:rPr lang="en" sz="1200" b="1">
                <a:latin typeface="Proxima Nova"/>
                <a:ea typeface="Proxima Nova"/>
                <a:cs typeface="Proxima Nova"/>
                <a:sym typeface="Proxima Nova"/>
              </a:rPr>
              <a:t>Tips for practicing allyship in this space</a:t>
            </a:r>
            <a:endParaRPr sz="1200" b="1">
              <a:latin typeface="Proxima Nova"/>
              <a:ea typeface="Proxima Nova"/>
              <a:cs typeface="Proxima Nova"/>
              <a:sym typeface="Proxima Nova"/>
            </a:endParaRPr>
          </a:p>
          <a:p>
            <a:pPr marL="533400" marR="0" lvl="0" indent="-165100" algn="l" rtl="0">
              <a:lnSpc>
                <a:spcPct val="100000"/>
              </a:lnSpc>
              <a:spcBef>
                <a:spcPts val="700"/>
              </a:spcBef>
              <a:spcAft>
                <a:spcPts val="0"/>
              </a:spcAft>
              <a:buSzPts val="1200"/>
              <a:buFont typeface="Avenir"/>
              <a:buChar char="•"/>
            </a:pPr>
            <a:r>
              <a:rPr lang="en" sz="1200">
                <a:latin typeface="Avenir"/>
                <a:ea typeface="Avenir"/>
                <a:cs typeface="Avenir"/>
                <a:sym typeface="Avenir"/>
              </a:rPr>
              <a:t>Respect privacy—don’t ask others to share their personal experiences.</a:t>
            </a:r>
            <a:endParaRPr sz="1200">
              <a:latin typeface="Avenir"/>
              <a:ea typeface="Avenir"/>
              <a:cs typeface="Avenir"/>
              <a:sym typeface="Avenir"/>
            </a:endParaRPr>
          </a:p>
          <a:p>
            <a:pPr marL="533400" marR="0" lvl="0" indent="-165100" algn="l" rtl="0">
              <a:lnSpc>
                <a:spcPct val="100000"/>
              </a:lnSpc>
              <a:spcBef>
                <a:spcPts val="700"/>
              </a:spcBef>
              <a:spcAft>
                <a:spcPts val="0"/>
              </a:spcAft>
              <a:buSzPts val="1200"/>
              <a:buFont typeface="Avenir"/>
              <a:buChar char="•"/>
            </a:pPr>
            <a:r>
              <a:rPr lang="en" sz="1200">
                <a:latin typeface="Avenir"/>
                <a:ea typeface="Avenir"/>
                <a:cs typeface="Avenir"/>
                <a:sym typeface="Avenir"/>
              </a:rPr>
              <a:t>If someone wants to share, create space and don’t question or invalidate what they say.</a:t>
            </a:r>
            <a:endParaRPr sz="1200">
              <a:latin typeface="Avenir"/>
              <a:ea typeface="Avenir"/>
              <a:cs typeface="Avenir"/>
              <a:sym typeface="Avenir"/>
            </a:endParaRPr>
          </a:p>
          <a:p>
            <a:pPr marL="533400" marR="0" lvl="0" indent="-165100" algn="l" rtl="0">
              <a:lnSpc>
                <a:spcPct val="100000"/>
              </a:lnSpc>
              <a:spcBef>
                <a:spcPts val="700"/>
              </a:spcBef>
              <a:spcAft>
                <a:spcPts val="0"/>
              </a:spcAft>
              <a:buSzPts val="1200"/>
              <a:buFont typeface="Avenir"/>
              <a:buChar char="•"/>
            </a:pPr>
            <a:r>
              <a:rPr lang="en" sz="1200">
                <a:latin typeface="Avenir"/>
                <a:ea typeface="Avenir"/>
                <a:cs typeface="Avenir"/>
                <a:sym typeface="Avenir"/>
              </a:rPr>
              <a:t>Be particularly mindful of your a-ha moments during this discussion. Think about how they  may land for others in your group before—or while—sharing.</a:t>
            </a:r>
            <a:endParaRPr sz="1000">
              <a:latin typeface="Avenir"/>
              <a:ea typeface="Avenir"/>
              <a:cs typeface="Avenir"/>
              <a:sym typeface="Avenir"/>
            </a:endParaRPr>
          </a:p>
        </p:txBody>
      </p:sp>
      <p:sp>
        <p:nvSpPr>
          <p:cNvPr id="1059" name="Google Shape;1059;p59"/>
          <p:cNvSpPr txBox="1"/>
          <p:nvPr/>
        </p:nvSpPr>
        <p:spPr>
          <a:xfrm>
            <a:off x="1777975" y="257880"/>
            <a:ext cx="1638600" cy="174600"/>
          </a:xfrm>
          <a:prstGeom prst="rect">
            <a:avLst/>
          </a:prstGeom>
          <a:noFill/>
          <a:ln>
            <a:noFill/>
          </a:ln>
        </p:spPr>
        <p:txBody>
          <a:bodyPr spcFirstLastPara="1" wrap="square" lIns="0" tIns="5200" rIns="0" bIns="0" anchor="t" anchorCtr="0">
            <a:spAutoFit/>
          </a:bodyPr>
          <a:lstStyle/>
          <a:p>
            <a:pPr marL="0" marR="0" lvl="0" indent="0" algn="l" rtl="0">
              <a:lnSpc>
                <a:spcPct val="100000"/>
              </a:lnSpc>
              <a:spcBef>
                <a:spcPts val="0"/>
              </a:spcBef>
              <a:spcAft>
                <a:spcPts val="0"/>
              </a:spcAft>
              <a:buNone/>
            </a:pPr>
            <a:r>
              <a:rPr lang="en" sz="1100" b="1" u="sng">
                <a:latin typeface="Proxima Nova"/>
                <a:ea typeface="Proxima Nova"/>
                <a:cs typeface="Proxima Nova"/>
                <a:sym typeface="Proxima Nova"/>
              </a:rPr>
              <a:t>BREAKOUT DISCUSSION</a:t>
            </a:r>
            <a:endParaRPr sz="1100" b="1">
              <a:latin typeface="Proxima Nova"/>
              <a:ea typeface="Proxima Nova"/>
              <a:cs typeface="Proxima Nova"/>
              <a:sym typeface="Proxima Nova"/>
            </a:endParaRPr>
          </a:p>
        </p:txBody>
      </p:sp>
      <p:sp>
        <p:nvSpPr>
          <p:cNvPr id="1060" name="Google Shape;1060;p59"/>
          <p:cNvSpPr/>
          <p:nvPr/>
        </p:nvSpPr>
        <p:spPr>
          <a:xfrm>
            <a:off x="1485685" y="250735"/>
            <a:ext cx="202263" cy="202263"/>
          </a:xfrm>
          <a:custGeom>
            <a:avLst/>
            <a:gdLst/>
            <a:ahLst/>
            <a:cxnLst/>
            <a:rect l="l" t="t" r="r" b="b"/>
            <a:pathLst>
              <a:path w="521969" h="521970" extrusionOk="0">
                <a:moveTo>
                  <a:pt x="260798" y="0"/>
                </a:moveTo>
                <a:lnTo>
                  <a:pt x="213918" y="4202"/>
                </a:lnTo>
                <a:lnTo>
                  <a:pt x="169796" y="16318"/>
                </a:lnTo>
                <a:lnTo>
                  <a:pt x="129167" y="35610"/>
                </a:lnTo>
                <a:lnTo>
                  <a:pt x="92768" y="61342"/>
                </a:lnTo>
                <a:lnTo>
                  <a:pt x="61335" y="92776"/>
                </a:lnTo>
                <a:lnTo>
                  <a:pt x="35606" y="129176"/>
                </a:lnTo>
                <a:lnTo>
                  <a:pt x="16315" y="169804"/>
                </a:lnTo>
                <a:lnTo>
                  <a:pt x="4201" y="213924"/>
                </a:lnTo>
                <a:lnTo>
                  <a:pt x="0" y="260798"/>
                </a:lnTo>
                <a:lnTo>
                  <a:pt x="4201" y="307671"/>
                </a:lnTo>
                <a:lnTo>
                  <a:pt x="16315" y="351790"/>
                </a:lnTo>
                <a:lnTo>
                  <a:pt x="35606" y="392417"/>
                </a:lnTo>
                <a:lnTo>
                  <a:pt x="61335" y="428815"/>
                </a:lnTo>
                <a:lnTo>
                  <a:pt x="92768" y="460248"/>
                </a:lnTo>
                <a:lnTo>
                  <a:pt x="129167" y="485978"/>
                </a:lnTo>
                <a:lnTo>
                  <a:pt x="169796" y="505269"/>
                </a:lnTo>
                <a:lnTo>
                  <a:pt x="213918" y="517384"/>
                </a:lnTo>
                <a:lnTo>
                  <a:pt x="260798" y="521586"/>
                </a:lnTo>
                <a:lnTo>
                  <a:pt x="307677" y="517384"/>
                </a:lnTo>
                <a:lnTo>
                  <a:pt x="351800" y="505269"/>
                </a:lnTo>
                <a:lnTo>
                  <a:pt x="392429" y="485978"/>
                </a:lnTo>
                <a:lnTo>
                  <a:pt x="428828" y="460248"/>
                </a:lnTo>
                <a:lnTo>
                  <a:pt x="460261" y="428815"/>
                </a:lnTo>
                <a:lnTo>
                  <a:pt x="485990" y="392417"/>
                </a:lnTo>
                <a:lnTo>
                  <a:pt x="505280" y="351790"/>
                </a:lnTo>
                <a:lnTo>
                  <a:pt x="517394" y="307671"/>
                </a:lnTo>
                <a:lnTo>
                  <a:pt x="521596" y="260798"/>
                </a:lnTo>
                <a:lnTo>
                  <a:pt x="517394" y="213924"/>
                </a:lnTo>
                <a:lnTo>
                  <a:pt x="505280" y="169804"/>
                </a:lnTo>
                <a:lnTo>
                  <a:pt x="485990" y="129176"/>
                </a:lnTo>
                <a:lnTo>
                  <a:pt x="460261" y="92776"/>
                </a:lnTo>
                <a:lnTo>
                  <a:pt x="428828" y="61342"/>
                </a:lnTo>
                <a:lnTo>
                  <a:pt x="392429" y="35610"/>
                </a:lnTo>
                <a:lnTo>
                  <a:pt x="351800" y="16318"/>
                </a:lnTo>
                <a:lnTo>
                  <a:pt x="307677" y="4202"/>
                </a:lnTo>
                <a:lnTo>
                  <a:pt x="260798"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pic>
        <p:nvPicPr>
          <p:cNvPr id="1061" name="Google Shape;1061;p59"/>
          <p:cNvPicPr preferRelativeResize="0"/>
          <p:nvPr/>
        </p:nvPicPr>
        <p:blipFill rotWithShape="1">
          <a:blip r:embed="rId3">
            <a:alphaModFix/>
          </a:blip>
          <a:srcRect/>
          <a:stretch/>
        </p:blipFill>
        <p:spPr>
          <a:xfrm>
            <a:off x="1559821" y="280715"/>
            <a:ext cx="53377" cy="53386"/>
          </a:xfrm>
          <a:prstGeom prst="rect">
            <a:avLst/>
          </a:prstGeom>
          <a:noFill/>
          <a:ln>
            <a:noFill/>
          </a:ln>
        </p:spPr>
      </p:pic>
      <p:pic>
        <p:nvPicPr>
          <p:cNvPr id="1062" name="Google Shape;1062;p59"/>
          <p:cNvPicPr preferRelativeResize="0"/>
          <p:nvPr/>
        </p:nvPicPr>
        <p:blipFill rotWithShape="1">
          <a:blip r:embed="rId3">
            <a:alphaModFix/>
          </a:blip>
          <a:srcRect/>
          <a:stretch/>
        </p:blipFill>
        <p:spPr>
          <a:xfrm>
            <a:off x="1517316" y="348267"/>
            <a:ext cx="53377" cy="53386"/>
          </a:xfrm>
          <a:prstGeom prst="rect">
            <a:avLst/>
          </a:prstGeom>
          <a:noFill/>
          <a:ln>
            <a:noFill/>
          </a:ln>
        </p:spPr>
      </p:pic>
      <p:pic>
        <p:nvPicPr>
          <p:cNvPr id="1063" name="Google Shape;1063;p59"/>
          <p:cNvPicPr preferRelativeResize="0"/>
          <p:nvPr/>
        </p:nvPicPr>
        <p:blipFill rotWithShape="1">
          <a:blip r:embed="rId3">
            <a:alphaModFix/>
          </a:blip>
          <a:srcRect/>
          <a:stretch/>
        </p:blipFill>
        <p:spPr>
          <a:xfrm>
            <a:off x="1602325" y="348267"/>
            <a:ext cx="53377" cy="53386"/>
          </a:xfrm>
          <a:prstGeom prst="rect">
            <a:avLst/>
          </a:prstGeom>
          <a:noFill/>
          <a:ln>
            <a:noFill/>
          </a:ln>
        </p:spPr>
      </p:pic>
      <p:sp>
        <p:nvSpPr>
          <p:cNvPr id="1064" name="Google Shape;1064;p59"/>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35</a:t>
            </a:fld>
            <a:endParaRPr sz="700">
              <a:latin typeface="Proxima Nova Semibold"/>
              <a:ea typeface="Proxima Nova Semibold"/>
              <a:cs typeface="Proxima Nova Semibold"/>
              <a:sym typeface="Proxima Nova Semibold"/>
            </a:endParaRPr>
          </a:p>
        </p:txBody>
      </p:sp>
      <p:grpSp>
        <p:nvGrpSpPr>
          <p:cNvPr id="1065" name="Google Shape;1065;p59"/>
          <p:cNvGrpSpPr/>
          <p:nvPr/>
        </p:nvGrpSpPr>
        <p:grpSpPr>
          <a:xfrm>
            <a:off x="167531" y="4852630"/>
            <a:ext cx="1505034" cy="174536"/>
            <a:chOff x="442904" y="4166938"/>
            <a:chExt cx="4030621" cy="467300"/>
          </a:xfrm>
        </p:grpSpPr>
        <p:pic>
          <p:nvPicPr>
            <p:cNvPr id="1066" name="Google Shape;1066;p59"/>
            <p:cNvPicPr preferRelativeResize="0"/>
            <p:nvPr/>
          </p:nvPicPr>
          <p:blipFill rotWithShape="1">
            <a:blip r:embed="rId4">
              <a:alphaModFix/>
            </a:blip>
            <a:srcRect/>
            <a:stretch/>
          </p:blipFill>
          <p:spPr>
            <a:xfrm>
              <a:off x="1848476" y="4166938"/>
              <a:ext cx="2625049" cy="467300"/>
            </a:xfrm>
            <a:prstGeom prst="rect">
              <a:avLst/>
            </a:prstGeom>
            <a:noFill/>
            <a:ln>
              <a:noFill/>
            </a:ln>
          </p:spPr>
        </p:pic>
        <p:grpSp>
          <p:nvGrpSpPr>
            <p:cNvPr id="1067" name="Google Shape;1067;p59"/>
            <p:cNvGrpSpPr/>
            <p:nvPr/>
          </p:nvGrpSpPr>
          <p:grpSpPr>
            <a:xfrm>
              <a:off x="442904" y="4326529"/>
              <a:ext cx="1033452" cy="205673"/>
              <a:chOff x="7504804" y="565304"/>
              <a:chExt cx="1033452" cy="205673"/>
            </a:xfrm>
          </p:grpSpPr>
          <p:sp>
            <p:nvSpPr>
              <p:cNvPr id="1068" name="Google Shape;1068;p59"/>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69" name="Google Shape;1069;p59"/>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70" name="Google Shape;1070;p59"/>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71" name="Google Shape;1071;p59"/>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72" name="Google Shape;1072;p59"/>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73" name="Google Shape;1073;p59"/>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74" name="Google Shape;1074;p59"/>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1075" name="Google Shape;1075;p59"/>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5BB9F"/>
        </a:solidFill>
        <a:effectLst/>
      </p:bgPr>
    </p:bg>
    <p:spTree>
      <p:nvGrpSpPr>
        <p:cNvPr id="1" name="Shape 1079"/>
        <p:cNvGrpSpPr/>
        <p:nvPr/>
      </p:nvGrpSpPr>
      <p:grpSpPr>
        <a:xfrm>
          <a:off x="0" y="0"/>
          <a:ext cx="0" cy="0"/>
          <a:chOff x="0" y="0"/>
          <a:chExt cx="0" cy="0"/>
        </a:xfrm>
      </p:grpSpPr>
      <p:sp>
        <p:nvSpPr>
          <p:cNvPr id="1080" name="Google Shape;1080;p60"/>
          <p:cNvSpPr/>
          <p:nvPr/>
        </p:nvSpPr>
        <p:spPr>
          <a:xfrm>
            <a:off x="870623" y="0"/>
            <a:ext cx="719423" cy="822858"/>
          </a:xfrm>
          <a:custGeom>
            <a:avLst/>
            <a:gdLst/>
            <a:ahLst/>
            <a:cxnLst/>
            <a:rect l="l" t="t" r="r" b="b"/>
            <a:pathLst>
              <a:path w="1581150" h="1808480" extrusionOk="0">
                <a:moveTo>
                  <a:pt x="1406021" y="0"/>
                </a:moveTo>
                <a:lnTo>
                  <a:pt x="0" y="0"/>
                </a:lnTo>
                <a:lnTo>
                  <a:pt x="190032" y="1808089"/>
                </a:lnTo>
                <a:lnTo>
                  <a:pt x="1580691" y="1661925"/>
                </a:lnTo>
                <a:lnTo>
                  <a:pt x="140602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81" name="Google Shape;1081;p60"/>
          <p:cNvSpPr/>
          <p:nvPr/>
        </p:nvSpPr>
        <p:spPr>
          <a:xfrm>
            <a:off x="852185" y="913027"/>
            <a:ext cx="955763" cy="700065"/>
          </a:xfrm>
          <a:custGeom>
            <a:avLst/>
            <a:gdLst/>
            <a:ahLst/>
            <a:cxnLst/>
            <a:rect l="l" t="t" r="r" b="b"/>
            <a:pathLst>
              <a:path w="2100579" h="1538604" extrusionOk="0">
                <a:moveTo>
                  <a:pt x="1960254" y="0"/>
                </a:moveTo>
                <a:lnTo>
                  <a:pt x="0" y="206035"/>
                </a:lnTo>
                <a:lnTo>
                  <a:pt x="140037" y="1538351"/>
                </a:lnTo>
                <a:lnTo>
                  <a:pt x="2100292" y="1332315"/>
                </a:lnTo>
                <a:lnTo>
                  <a:pt x="1960254"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82" name="Google Shape;1082;p60"/>
          <p:cNvSpPr/>
          <p:nvPr/>
        </p:nvSpPr>
        <p:spPr>
          <a:xfrm>
            <a:off x="1900949" y="692374"/>
            <a:ext cx="726646" cy="958653"/>
          </a:xfrm>
          <a:custGeom>
            <a:avLst/>
            <a:gdLst/>
            <a:ahLst/>
            <a:cxnLst/>
            <a:rect l="l" t="t" r="r" b="b"/>
            <a:pathLst>
              <a:path w="1597025" h="2106929" extrusionOk="0">
                <a:moveTo>
                  <a:pt x="1390659" y="0"/>
                </a:moveTo>
                <a:lnTo>
                  <a:pt x="0" y="146163"/>
                </a:lnTo>
                <a:lnTo>
                  <a:pt x="206035" y="2106407"/>
                </a:lnTo>
                <a:lnTo>
                  <a:pt x="1596684" y="1960243"/>
                </a:lnTo>
                <a:lnTo>
                  <a:pt x="1390659"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83" name="Google Shape;1083;p60"/>
          <p:cNvSpPr/>
          <p:nvPr/>
        </p:nvSpPr>
        <p:spPr>
          <a:xfrm>
            <a:off x="1683514" y="0"/>
            <a:ext cx="955186" cy="602120"/>
          </a:xfrm>
          <a:custGeom>
            <a:avLst/>
            <a:gdLst/>
            <a:ahLst/>
            <a:cxnLst/>
            <a:rect l="l" t="t" r="r" b="b"/>
            <a:pathLst>
              <a:path w="2099310" h="1323340" extrusionOk="0">
                <a:moveTo>
                  <a:pt x="1981898" y="0"/>
                </a:moveTo>
                <a:lnTo>
                  <a:pt x="0" y="0"/>
                </a:lnTo>
                <a:lnTo>
                  <a:pt x="139039" y="1322915"/>
                </a:lnTo>
                <a:lnTo>
                  <a:pt x="2099283" y="1116890"/>
                </a:lnTo>
                <a:lnTo>
                  <a:pt x="1981898"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84" name="Google Shape;1084;p60"/>
          <p:cNvSpPr/>
          <p:nvPr/>
        </p:nvSpPr>
        <p:spPr>
          <a:xfrm>
            <a:off x="2820967" y="2015989"/>
            <a:ext cx="1263469" cy="1281093"/>
          </a:xfrm>
          <a:custGeom>
            <a:avLst/>
            <a:gdLst/>
            <a:ahLst/>
            <a:cxnLst/>
            <a:rect l="l" t="t" r="r" b="b"/>
            <a:pathLst>
              <a:path w="2776854" h="2815590" extrusionOk="0">
                <a:moveTo>
                  <a:pt x="1258684" y="1534820"/>
                </a:moveTo>
                <a:lnTo>
                  <a:pt x="446836" y="877392"/>
                </a:lnTo>
                <a:lnTo>
                  <a:pt x="0" y="1429194"/>
                </a:lnTo>
                <a:lnTo>
                  <a:pt x="811847" y="2086597"/>
                </a:lnTo>
                <a:lnTo>
                  <a:pt x="1258684" y="1534820"/>
                </a:lnTo>
                <a:close/>
              </a:path>
              <a:path w="2776854" h="2815590" extrusionOk="0">
                <a:moveTo>
                  <a:pt x="1918576" y="466394"/>
                </a:moveTo>
                <a:lnTo>
                  <a:pt x="1342631" y="0"/>
                </a:lnTo>
                <a:lnTo>
                  <a:pt x="685203" y="811847"/>
                </a:lnTo>
                <a:lnTo>
                  <a:pt x="1261148" y="1278242"/>
                </a:lnTo>
                <a:lnTo>
                  <a:pt x="1918576" y="466394"/>
                </a:lnTo>
                <a:close/>
              </a:path>
              <a:path w="2776854" h="2815590" extrusionOk="0">
                <a:moveTo>
                  <a:pt x="2091194" y="2003666"/>
                </a:moveTo>
                <a:lnTo>
                  <a:pt x="1515237" y="1537271"/>
                </a:lnTo>
                <a:lnTo>
                  <a:pt x="857821" y="2349131"/>
                </a:lnTo>
                <a:lnTo>
                  <a:pt x="1433766" y="2815526"/>
                </a:lnTo>
                <a:lnTo>
                  <a:pt x="2091194" y="2003666"/>
                </a:lnTo>
                <a:close/>
              </a:path>
              <a:path w="2776854" h="2815590" extrusionOk="0">
                <a:moveTo>
                  <a:pt x="2776385" y="1386332"/>
                </a:moveTo>
                <a:lnTo>
                  <a:pt x="1964537" y="728916"/>
                </a:lnTo>
                <a:lnTo>
                  <a:pt x="1517713" y="1280706"/>
                </a:lnTo>
                <a:lnTo>
                  <a:pt x="2329561" y="1938134"/>
                </a:lnTo>
                <a:lnTo>
                  <a:pt x="2776385" y="1386332"/>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85" name="Google Shape;1085;p60"/>
          <p:cNvSpPr/>
          <p:nvPr/>
        </p:nvSpPr>
        <p:spPr>
          <a:xfrm>
            <a:off x="35998" y="2180681"/>
            <a:ext cx="392649" cy="513131"/>
          </a:xfrm>
          <a:custGeom>
            <a:avLst/>
            <a:gdLst/>
            <a:ahLst/>
            <a:cxnLst/>
            <a:rect l="l" t="t" r="r" b="b"/>
            <a:pathLst>
              <a:path w="862965" h="1127760" extrusionOk="0">
                <a:moveTo>
                  <a:pt x="127305" y="0"/>
                </a:moveTo>
                <a:lnTo>
                  <a:pt x="0" y="1036868"/>
                </a:lnTo>
                <a:lnTo>
                  <a:pt x="735579" y="1127190"/>
                </a:lnTo>
                <a:lnTo>
                  <a:pt x="862884" y="90321"/>
                </a:lnTo>
                <a:lnTo>
                  <a:pt x="12730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86" name="Google Shape;1086;p60"/>
          <p:cNvSpPr/>
          <p:nvPr/>
        </p:nvSpPr>
        <p:spPr>
          <a:xfrm>
            <a:off x="0" y="2739908"/>
            <a:ext cx="431654" cy="373869"/>
          </a:xfrm>
          <a:custGeom>
            <a:avLst/>
            <a:gdLst/>
            <a:ahLst/>
            <a:cxnLst/>
            <a:rect l="l" t="t" r="r" b="b"/>
            <a:pathLst>
              <a:path w="948690" h="821690" extrusionOk="0">
                <a:moveTo>
                  <a:pt x="0" y="0"/>
                </a:moveTo>
                <a:lnTo>
                  <a:pt x="0" y="715355"/>
                </a:lnTo>
                <a:lnTo>
                  <a:pt x="862065" y="821198"/>
                </a:lnTo>
                <a:lnTo>
                  <a:pt x="948597" y="116476"/>
                </a:lnTo>
                <a:lnTo>
                  <a:pt x="0"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87" name="Google Shape;1087;p60"/>
          <p:cNvSpPr/>
          <p:nvPr/>
        </p:nvSpPr>
        <p:spPr>
          <a:xfrm>
            <a:off x="473097" y="2731998"/>
            <a:ext cx="392649" cy="513130"/>
          </a:xfrm>
          <a:custGeom>
            <a:avLst/>
            <a:gdLst/>
            <a:ahLst/>
            <a:cxnLst/>
            <a:rect l="l" t="t" r="r" b="b"/>
            <a:pathLst>
              <a:path w="862964" h="1127759" extrusionOk="0">
                <a:moveTo>
                  <a:pt x="127315" y="0"/>
                </a:moveTo>
                <a:lnTo>
                  <a:pt x="0" y="1036868"/>
                </a:lnTo>
                <a:lnTo>
                  <a:pt x="735590" y="1127190"/>
                </a:lnTo>
                <a:lnTo>
                  <a:pt x="862895" y="90321"/>
                </a:lnTo>
                <a:lnTo>
                  <a:pt x="12731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88" name="Google Shape;1088;p60"/>
          <p:cNvSpPr/>
          <p:nvPr/>
        </p:nvSpPr>
        <p:spPr>
          <a:xfrm>
            <a:off x="470118" y="2311936"/>
            <a:ext cx="511397" cy="378781"/>
          </a:xfrm>
          <a:custGeom>
            <a:avLst/>
            <a:gdLst/>
            <a:ahLst/>
            <a:cxnLst/>
            <a:rect l="l" t="t" r="r" b="b"/>
            <a:pathLst>
              <a:path w="1123950" h="832485" extrusionOk="0">
                <a:moveTo>
                  <a:pt x="86531" y="0"/>
                </a:moveTo>
                <a:lnTo>
                  <a:pt x="0" y="704721"/>
                </a:lnTo>
                <a:lnTo>
                  <a:pt x="1036868" y="832037"/>
                </a:lnTo>
                <a:lnTo>
                  <a:pt x="1123400" y="127305"/>
                </a:lnTo>
                <a:lnTo>
                  <a:pt x="8653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89" name="Google Shape;1089;p60"/>
          <p:cNvSpPr/>
          <p:nvPr/>
        </p:nvSpPr>
        <p:spPr>
          <a:xfrm>
            <a:off x="6505658" y="270450"/>
            <a:ext cx="1134608" cy="1160323"/>
          </a:xfrm>
          <a:custGeom>
            <a:avLst/>
            <a:gdLst/>
            <a:ahLst/>
            <a:cxnLst/>
            <a:rect l="l" t="t" r="r" b="b"/>
            <a:pathLst>
              <a:path w="2493644" h="2550160" extrusionOk="0">
                <a:moveTo>
                  <a:pt x="1073543" y="1329423"/>
                </a:moveTo>
                <a:lnTo>
                  <a:pt x="648639" y="375081"/>
                </a:lnTo>
                <a:lnTo>
                  <a:pt x="0" y="663879"/>
                </a:lnTo>
                <a:lnTo>
                  <a:pt x="424903" y="1618221"/>
                </a:lnTo>
                <a:lnTo>
                  <a:pt x="1073543" y="1329423"/>
                </a:lnTo>
                <a:close/>
              </a:path>
              <a:path w="2493644" h="2550160" extrusionOk="0">
                <a:moveTo>
                  <a:pt x="1602460" y="2125116"/>
                </a:moveTo>
                <a:lnTo>
                  <a:pt x="1301013" y="1448079"/>
                </a:lnTo>
                <a:lnTo>
                  <a:pt x="346671" y="1872996"/>
                </a:lnTo>
                <a:lnTo>
                  <a:pt x="648119" y="2550033"/>
                </a:lnTo>
                <a:lnTo>
                  <a:pt x="1602460" y="2125116"/>
                </a:lnTo>
                <a:close/>
              </a:path>
              <a:path w="2493644" h="2550160" extrusionOk="0">
                <a:moveTo>
                  <a:pt x="2146566" y="677037"/>
                </a:moveTo>
                <a:lnTo>
                  <a:pt x="1845119" y="0"/>
                </a:lnTo>
                <a:lnTo>
                  <a:pt x="890790" y="424891"/>
                </a:lnTo>
                <a:lnTo>
                  <a:pt x="1192225" y="1101928"/>
                </a:lnTo>
                <a:lnTo>
                  <a:pt x="2146566" y="677037"/>
                </a:lnTo>
                <a:close/>
              </a:path>
              <a:path w="2493644" h="2550160" extrusionOk="0">
                <a:moveTo>
                  <a:pt x="2493238" y="1886153"/>
                </a:moveTo>
                <a:lnTo>
                  <a:pt x="2068334" y="931811"/>
                </a:lnTo>
                <a:lnTo>
                  <a:pt x="1419707" y="1220609"/>
                </a:lnTo>
                <a:lnTo>
                  <a:pt x="1844598" y="2174938"/>
                </a:lnTo>
                <a:lnTo>
                  <a:pt x="2493238" y="1886153"/>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90" name="Google Shape;1090;p60"/>
          <p:cNvSpPr/>
          <p:nvPr/>
        </p:nvSpPr>
        <p:spPr>
          <a:xfrm>
            <a:off x="5954353" y="3379780"/>
            <a:ext cx="949119" cy="712200"/>
          </a:xfrm>
          <a:custGeom>
            <a:avLst/>
            <a:gdLst/>
            <a:ahLst/>
            <a:cxnLst/>
            <a:rect l="l" t="t" r="r" b="b"/>
            <a:pathLst>
              <a:path w="2085975" h="1565275" extrusionOk="0">
                <a:moveTo>
                  <a:pt x="121870" y="0"/>
                </a:moveTo>
                <a:lnTo>
                  <a:pt x="0" y="1392994"/>
                </a:lnTo>
                <a:lnTo>
                  <a:pt x="1963542" y="1564779"/>
                </a:lnTo>
                <a:lnTo>
                  <a:pt x="2085423" y="171785"/>
                </a:lnTo>
                <a:lnTo>
                  <a:pt x="121870"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91" name="Google Shape;1091;p60"/>
          <p:cNvSpPr/>
          <p:nvPr/>
        </p:nvSpPr>
        <p:spPr>
          <a:xfrm>
            <a:off x="5163622" y="3188552"/>
            <a:ext cx="685619" cy="946807"/>
          </a:xfrm>
          <a:custGeom>
            <a:avLst/>
            <a:gdLst/>
            <a:ahLst/>
            <a:cxnLst/>
            <a:rect l="l" t="t" r="r" b="b"/>
            <a:pathLst>
              <a:path w="1506854" h="2080895" extrusionOk="0">
                <a:moveTo>
                  <a:pt x="171785" y="0"/>
                </a:moveTo>
                <a:lnTo>
                  <a:pt x="0" y="1963552"/>
                </a:lnTo>
                <a:lnTo>
                  <a:pt x="1334556" y="2080303"/>
                </a:lnTo>
                <a:lnTo>
                  <a:pt x="1506341" y="116760"/>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92" name="Google Shape;1092;p60"/>
          <p:cNvSpPr/>
          <p:nvPr/>
        </p:nvSpPr>
        <p:spPr>
          <a:xfrm>
            <a:off x="4943473" y="4240245"/>
            <a:ext cx="949119" cy="712200"/>
          </a:xfrm>
          <a:custGeom>
            <a:avLst/>
            <a:gdLst/>
            <a:ahLst/>
            <a:cxnLst/>
            <a:rect l="l" t="t" r="r" b="b"/>
            <a:pathLst>
              <a:path w="2085975" h="1565275" extrusionOk="0">
                <a:moveTo>
                  <a:pt x="121881" y="0"/>
                </a:moveTo>
                <a:lnTo>
                  <a:pt x="0" y="1393004"/>
                </a:lnTo>
                <a:lnTo>
                  <a:pt x="1963552" y="1564790"/>
                </a:lnTo>
                <a:lnTo>
                  <a:pt x="2085423" y="171785"/>
                </a:lnTo>
                <a:lnTo>
                  <a:pt x="12188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93" name="Google Shape;1093;p60"/>
          <p:cNvSpPr/>
          <p:nvPr/>
        </p:nvSpPr>
        <p:spPr>
          <a:xfrm>
            <a:off x="5997586" y="4197016"/>
            <a:ext cx="685619" cy="946807"/>
          </a:xfrm>
          <a:custGeom>
            <a:avLst/>
            <a:gdLst/>
            <a:ahLst/>
            <a:cxnLst/>
            <a:rect l="l" t="t" r="r" b="b"/>
            <a:pathLst>
              <a:path w="1506855" h="2080895" extrusionOk="0">
                <a:moveTo>
                  <a:pt x="171785" y="0"/>
                </a:moveTo>
                <a:lnTo>
                  <a:pt x="0" y="1963542"/>
                </a:lnTo>
                <a:lnTo>
                  <a:pt x="1334556" y="2080303"/>
                </a:lnTo>
                <a:lnTo>
                  <a:pt x="1506341" y="116750"/>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94" name="Google Shape;1094;p60"/>
          <p:cNvSpPr/>
          <p:nvPr/>
        </p:nvSpPr>
        <p:spPr>
          <a:xfrm>
            <a:off x="8797565" y="892879"/>
            <a:ext cx="346710" cy="664238"/>
          </a:xfrm>
          <a:custGeom>
            <a:avLst/>
            <a:gdLst/>
            <a:ahLst/>
            <a:cxnLst/>
            <a:rect l="l" t="t" r="r" b="b"/>
            <a:pathLst>
              <a:path w="762000" h="1459864" extrusionOk="0">
                <a:moveTo>
                  <a:pt x="121870" y="0"/>
                </a:moveTo>
                <a:lnTo>
                  <a:pt x="0" y="1392994"/>
                </a:lnTo>
                <a:lnTo>
                  <a:pt x="761676" y="1459631"/>
                </a:lnTo>
                <a:lnTo>
                  <a:pt x="761676" y="55974"/>
                </a:lnTo>
                <a:lnTo>
                  <a:pt x="121870"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95" name="Google Shape;1095;p60"/>
          <p:cNvSpPr/>
          <p:nvPr/>
        </p:nvSpPr>
        <p:spPr>
          <a:xfrm>
            <a:off x="8006835" y="701651"/>
            <a:ext cx="685619" cy="946807"/>
          </a:xfrm>
          <a:custGeom>
            <a:avLst/>
            <a:gdLst/>
            <a:ahLst/>
            <a:cxnLst/>
            <a:rect l="l" t="t" r="r" b="b"/>
            <a:pathLst>
              <a:path w="1506855" h="2080895" extrusionOk="0">
                <a:moveTo>
                  <a:pt x="171785" y="0"/>
                </a:moveTo>
                <a:lnTo>
                  <a:pt x="0" y="1963552"/>
                </a:lnTo>
                <a:lnTo>
                  <a:pt x="1334556" y="2080303"/>
                </a:lnTo>
                <a:lnTo>
                  <a:pt x="1506341" y="116760"/>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96" name="Google Shape;1096;p60"/>
          <p:cNvSpPr/>
          <p:nvPr/>
        </p:nvSpPr>
        <p:spPr>
          <a:xfrm>
            <a:off x="7786686" y="1753343"/>
            <a:ext cx="949119" cy="712200"/>
          </a:xfrm>
          <a:custGeom>
            <a:avLst/>
            <a:gdLst/>
            <a:ahLst/>
            <a:cxnLst/>
            <a:rect l="l" t="t" r="r" b="b"/>
            <a:pathLst>
              <a:path w="2085975" h="1565275" extrusionOk="0">
                <a:moveTo>
                  <a:pt x="121881" y="0"/>
                </a:moveTo>
                <a:lnTo>
                  <a:pt x="0" y="1393004"/>
                </a:lnTo>
                <a:lnTo>
                  <a:pt x="1963552" y="1564790"/>
                </a:lnTo>
                <a:lnTo>
                  <a:pt x="2085423" y="171785"/>
                </a:lnTo>
                <a:lnTo>
                  <a:pt x="12188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97" name="Google Shape;1097;p60"/>
          <p:cNvSpPr/>
          <p:nvPr/>
        </p:nvSpPr>
        <p:spPr>
          <a:xfrm>
            <a:off x="8840799" y="1710115"/>
            <a:ext cx="303371" cy="920226"/>
          </a:xfrm>
          <a:custGeom>
            <a:avLst/>
            <a:gdLst/>
            <a:ahLst/>
            <a:cxnLst/>
            <a:rect l="l" t="t" r="r" b="b"/>
            <a:pathLst>
              <a:path w="666750" h="2022475" extrusionOk="0">
                <a:moveTo>
                  <a:pt x="171785" y="0"/>
                </a:moveTo>
                <a:lnTo>
                  <a:pt x="0" y="1963542"/>
                </a:lnTo>
                <a:lnTo>
                  <a:pt x="666622" y="2021865"/>
                </a:lnTo>
                <a:lnTo>
                  <a:pt x="666622" y="43289"/>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098" name="Google Shape;1098;p60"/>
          <p:cNvSpPr txBox="1">
            <a:spLocks noGrp="1"/>
          </p:cNvSpPr>
          <p:nvPr>
            <p:ph type="title"/>
          </p:nvPr>
        </p:nvSpPr>
        <p:spPr>
          <a:xfrm>
            <a:off x="1168527" y="1804860"/>
            <a:ext cx="6807300" cy="1156500"/>
          </a:xfrm>
          <a:prstGeom prst="rect">
            <a:avLst/>
          </a:prstGeom>
          <a:solidFill>
            <a:srgbClr val="FDF3E9"/>
          </a:solidFill>
          <a:ln w="62825" cap="flat" cmpd="sng">
            <a:solidFill>
              <a:srgbClr val="DE6E4A"/>
            </a:solidFill>
            <a:prstDash val="solid"/>
            <a:round/>
            <a:headEnd type="none" w="sm" len="sm"/>
            <a:tailEnd type="none" w="sm" len="sm"/>
          </a:ln>
        </p:spPr>
        <p:txBody>
          <a:bodyPr spcFirstLastPara="1" wrap="square" lIns="0" tIns="2025" rIns="0" bIns="0" anchor="t" anchorCtr="0">
            <a:spAutoFit/>
          </a:bodyPr>
          <a:lstStyle/>
          <a:p>
            <a:pPr marL="0" lvl="0" indent="0" algn="l" rtl="0">
              <a:lnSpc>
                <a:spcPct val="100000"/>
              </a:lnSpc>
              <a:spcBef>
                <a:spcPts val="0"/>
              </a:spcBef>
              <a:spcAft>
                <a:spcPts val="0"/>
              </a:spcAft>
              <a:buNone/>
            </a:pPr>
            <a:endParaRPr sz="3100">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en" sz="2200" b="0">
                <a:solidFill>
                  <a:srgbClr val="000000"/>
                </a:solidFill>
                <a:latin typeface="Avenir"/>
                <a:ea typeface="Avenir"/>
                <a:cs typeface="Avenir"/>
                <a:sym typeface="Avenir"/>
              </a:rPr>
              <a:t>Turn to </a:t>
            </a:r>
            <a:r>
              <a:rPr lang="en" sz="2200">
                <a:solidFill>
                  <a:srgbClr val="000000"/>
                </a:solidFill>
                <a:latin typeface="Proxima Nova"/>
                <a:ea typeface="Proxima Nova"/>
                <a:cs typeface="Proxima Nova"/>
                <a:sym typeface="Proxima Nova"/>
              </a:rPr>
              <a:t>page 69</a:t>
            </a:r>
            <a:r>
              <a:rPr lang="en" sz="2200">
                <a:solidFill>
                  <a:srgbClr val="000000"/>
                </a:solidFill>
              </a:rPr>
              <a:t> </a:t>
            </a:r>
            <a:r>
              <a:rPr lang="en" sz="2200" b="0">
                <a:solidFill>
                  <a:srgbClr val="000000"/>
                </a:solidFill>
                <a:latin typeface="Avenir"/>
                <a:ea typeface="Avenir"/>
                <a:cs typeface="Avenir"/>
                <a:sym typeface="Avenir"/>
              </a:rPr>
              <a:t>and discuss the prompts</a:t>
            </a:r>
            <a:endParaRPr sz="2200" b="0">
              <a:solidFill>
                <a:srgbClr val="000000"/>
              </a:solidFill>
              <a:latin typeface="Avenir"/>
              <a:ea typeface="Avenir"/>
              <a:cs typeface="Avenir"/>
              <a:sym typeface="Avenir"/>
            </a:endParaRPr>
          </a:p>
          <a:p>
            <a:pPr marL="0" lvl="0" indent="0" algn="ctr" rtl="0">
              <a:lnSpc>
                <a:spcPct val="100000"/>
              </a:lnSpc>
              <a:spcBef>
                <a:spcPts val="0"/>
              </a:spcBef>
              <a:spcAft>
                <a:spcPts val="0"/>
              </a:spcAft>
              <a:buNone/>
            </a:pPr>
            <a:endParaRPr sz="2200" b="0">
              <a:solidFill>
                <a:srgbClr val="000000"/>
              </a:solidFill>
            </a:endParaRPr>
          </a:p>
        </p:txBody>
      </p:sp>
      <p:sp>
        <p:nvSpPr>
          <p:cNvPr id="1099" name="Google Shape;1099;p60"/>
          <p:cNvSpPr txBox="1"/>
          <p:nvPr/>
        </p:nvSpPr>
        <p:spPr>
          <a:xfrm>
            <a:off x="1555226" y="3202125"/>
            <a:ext cx="1927800" cy="189900"/>
          </a:xfrm>
          <a:prstGeom prst="rect">
            <a:avLst/>
          </a:prstGeom>
          <a:noFill/>
          <a:ln>
            <a:noFill/>
          </a:ln>
        </p:spPr>
        <p:txBody>
          <a:bodyPr spcFirstLastPara="1" wrap="square" lIns="0" tIns="5200" rIns="0" bIns="0" anchor="t" anchorCtr="0">
            <a:spAutoFit/>
          </a:bodyPr>
          <a:lstStyle/>
          <a:p>
            <a:pPr marL="0" marR="0" lvl="0" indent="0" algn="l" rtl="0">
              <a:lnSpc>
                <a:spcPct val="100000"/>
              </a:lnSpc>
              <a:spcBef>
                <a:spcPts val="0"/>
              </a:spcBef>
              <a:spcAft>
                <a:spcPts val="0"/>
              </a:spcAft>
              <a:buNone/>
            </a:pPr>
            <a:r>
              <a:rPr lang="en" sz="1200" b="1" u="sng">
                <a:latin typeface="Proxima Nova"/>
                <a:ea typeface="Proxima Nova"/>
                <a:cs typeface="Proxima Nova"/>
                <a:sym typeface="Proxima Nova"/>
              </a:rPr>
              <a:t>BREAKOUT DISCUSSION</a:t>
            </a:r>
            <a:endParaRPr sz="1200" b="1">
              <a:latin typeface="Proxima Nova"/>
              <a:ea typeface="Proxima Nova"/>
              <a:cs typeface="Proxima Nova"/>
              <a:sym typeface="Proxima Nova"/>
            </a:endParaRPr>
          </a:p>
        </p:txBody>
      </p:sp>
      <p:sp>
        <p:nvSpPr>
          <p:cNvPr id="1100" name="Google Shape;1100;p60"/>
          <p:cNvSpPr txBox="1"/>
          <p:nvPr/>
        </p:nvSpPr>
        <p:spPr>
          <a:xfrm>
            <a:off x="3317250" y="3118450"/>
            <a:ext cx="300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Proxima Nova"/>
                <a:ea typeface="Proxima Nova"/>
                <a:cs typeface="Proxima Nova"/>
                <a:sym typeface="Proxima Nova"/>
              </a:rPr>
              <a:t>PAGE: 69	</a:t>
            </a:r>
            <a:endParaRPr sz="1200" b="1">
              <a:solidFill>
                <a:schemeClr val="dk1"/>
              </a:solidFill>
              <a:latin typeface="Proxima Nova"/>
              <a:ea typeface="Proxima Nova"/>
              <a:cs typeface="Proxima Nova"/>
              <a:sym typeface="Proxima Nova"/>
            </a:endParaRPr>
          </a:p>
        </p:txBody>
      </p:sp>
      <p:sp>
        <p:nvSpPr>
          <p:cNvPr id="1101" name="Google Shape;1101;p60"/>
          <p:cNvSpPr txBox="1"/>
          <p:nvPr/>
        </p:nvSpPr>
        <p:spPr>
          <a:xfrm>
            <a:off x="5892250" y="3112413"/>
            <a:ext cx="300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Proxima Nova"/>
                <a:ea typeface="Proxima Nova"/>
                <a:cs typeface="Proxima Nova"/>
                <a:sym typeface="Proxima Nova"/>
              </a:rPr>
              <a:t>15 MINUTES</a:t>
            </a:r>
            <a:endParaRPr sz="1200" b="1">
              <a:solidFill>
                <a:schemeClr val="dk1"/>
              </a:solidFill>
              <a:latin typeface="Proxima Nova"/>
              <a:ea typeface="Proxima Nova"/>
              <a:cs typeface="Proxima Nova"/>
              <a:sym typeface="Proxima Nova"/>
            </a:endParaRPr>
          </a:p>
        </p:txBody>
      </p:sp>
      <p:grpSp>
        <p:nvGrpSpPr>
          <p:cNvPr id="1102" name="Google Shape;1102;p60"/>
          <p:cNvGrpSpPr/>
          <p:nvPr/>
        </p:nvGrpSpPr>
        <p:grpSpPr>
          <a:xfrm>
            <a:off x="1211361" y="3193824"/>
            <a:ext cx="237392" cy="237392"/>
            <a:chOff x="2680544" y="7234559"/>
            <a:chExt cx="521969" cy="521970"/>
          </a:xfrm>
        </p:grpSpPr>
        <p:sp>
          <p:nvSpPr>
            <p:cNvPr id="1103" name="Google Shape;1103;p60"/>
            <p:cNvSpPr/>
            <p:nvPr/>
          </p:nvSpPr>
          <p:spPr>
            <a:xfrm>
              <a:off x="2680544" y="7234559"/>
              <a:ext cx="521969" cy="521970"/>
            </a:xfrm>
            <a:custGeom>
              <a:avLst/>
              <a:gdLst/>
              <a:ahLst/>
              <a:cxnLst/>
              <a:rect l="l" t="t" r="r" b="b"/>
              <a:pathLst>
                <a:path w="521969" h="521970" extrusionOk="0">
                  <a:moveTo>
                    <a:pt x="260798" y="0"/>
                  </a:moveTo>
                  <a:lnTo>
                    <a:pt x="213918" y="4202"/>
                  </a:lnTo>
                  <a:lnTo>
                    <a:pt x="169796" y="16318"/>
                  </a:lnTo>
                  <a:lnTo>
                    <a:pt x="129167" y="35610"/>
                  </a:lnTo>
                  <a:lnTo>
                    <a:pt x="92768" y="61342"/>
                  </a:lnTo>
                  <a:lnTo>
                    <a:pt x="61335" y="92776"/>
                  </a:lnTo>
                  <a:lnTo>
                    <a:pt x="35606" y="129176"/>
                  </a:lnTo>
                  <a:lnTo>
                    <a:pt x="16315" y="169804"/>
                  </a:lnTo>
                  <a:lnTo>
                    <a:pt x="4201" y="213924"/>
                  </a:lnTo>
                  <a:lnTo>
                    <a:pt x="0" y="260798"/>
                  </a:lnTo>
                  <a:lnTo>
                    <a:pt x="4201" y="307671"/>
                  </a:lnTo>
                  <a:lnTo>
                    <a:pt x="16315" y="351790"/>
                  </a:lnTo>
                  <a:lnTo>
                    <a:pt x="35606" y="392417"/>
                  </a:lnTo>
                  <a:lnTo>
                    <a:pt x="61335" y="428815"/>
                  </a:lnTo>
                  <a:lnTo>
                    <a:pt x="92768" y="460248"/>
                  </a:lnTo>
                  <a:lnTo>
                    <a:pt x="129167" y="485978"/>
                  </a:lnTo>
                  <a:lnTo>
                    <a:pt x="169796" y="505269"/>
                  </a:lnTo>
                  <a:lnTo>
                    <a:pt x="213918" y="517384"/>
                  </a:lnTo>
                  <a:lnTo>
                    <a:pt x="260798" y="521586"/>
                  </a:lnTo>
                  <a:lnTo>
                    <a:pt x="307677" y="517384"/>
                  </a:lnTo>
                  <a:lnTo>
                    <a:pt x="351800" y="505269"/>
                  </a:lnTo>
                  <a:lnTo>
                    <a:pt x="392429" y="485978"/>
                  </a:lnTo>
                  <a:lnTo>
                    <a:pt x="428828" y="460248"/>
                  </a:lnTo>
                  <a:lnTo>
                    <a:pt x="460261" y="428815"/>
                  </a:lnTo>
                  <a:lnTo>
                    <a:pt x="485990" y="392417"/>
                  </a:lnTo>
                  <a:lnTo>
                    <a:pt x="505280" y="351790"/>
                  </a:lnTo>
                  <a:lnTo>
                    <a:pt x="517394" y="307671"/>
                  </a:lnTo>
                  <a:lnTo>
                    <a:pt x="521596" y="260798"/>
                  </a:lnTo>
                  <a:lnTo>
                    <a:pt x="517394" y="213924"/>
                  </a:lnTo>
                  <a:lnTo>
                    <a:pt x="505280" y="169804"/>
                  </a:lnTo>
                  <a:lnTo>
                    <a:pt x="485990" y="129176"/>
                  </a:lnTo>
                  <a:lnTo>
                    <a:pt x="460261" y="92776"/>
                  </a:lnTo>
                  <a:lnTo>
                    <a:pt x="428828" y="61342"/>
                  </a:lnTo>
                  <a:lnTo>
                    <a:pt x="392429" y="35610"/>
                  </a:lnTo>
                  <a:lnTo>
                    <a:pt x="351800" y="16318"/>
                  </a:lnTo>
                  <a:lnTo>
                    <a:pt x="307677" y="4202"/>
                  </a:lnTo>
                  <a:lnTo>
                    <a:pt x="260798"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pic>
          <p:nvPicPr>
            <p:cNvPr id="1104" name="Google Shape;1104;p60"/>
            <p:cNvPicPr preferRelativeResize="0"/>
            <p:nvPr/>
          </p:nvPicPr>
          <p:blipFill rotWithShape="1">
            <a:blip r:embed="rId3">
              <a:alphaModFix/>
            </a:blip>
            <a:srcRect/>
            <a:stretch/>
          </p:blipFill>
          <p:spPr>
            <a:xfrm>
              <a:off x="2872308" y="7312108"/>
              <a:ext cx="138069" cy="138090"/>
            </a:xfrm>
            <a:prstGeom prst="rect">
              <a:avLst/>
            </a:prstGeom>
            <a:noFill/>
            <a:ln>
              <a:noFill/>
            </a:ln>
          </p:spPr>
        </p:pic>
        <p:pic>
          <p:nvPicPr>
            <p:cNvPr id="1105" name="Google Shape;1105;p60"/>
            <p:cNvPicPr preferRelativeResize="0"/>
            <p:nvPr/>
          </p:nvPicPr>
          <p:blipFill rotWithShape="1">
            <a:blip r:embed="rId3">
              <a:alphaModFix/>
            </a:blip>
            <a:srcRect/>
            <a:stretch/>
          </p:blipFill>
          <p:spPr>
            <a:xfrm>
              <a:off x="2762364" y="7486841"/>
              <a:ext cx="138069" cy="138090"/>
            </a:xfrm>
            <a:prstGeom prst="rect">
              <a:avLst/>
            </a:prstGeom>
            <a:noFill/>
            <a:ln>
              <a:noFill/>
            </a:ln>
          </p:spPr>
        </p:pic>
        <p:pic>
          <p:nvPicPr>
            <p:cNvPr id="1106" name="Google Shape;1106;p60"/>
            <p:cNvPicPr preferRelativeResize="0"/>
            <p:nvPr/>
          </p:nvPicPr>
          <p:blipFill rotWithShape="1">
            <a:blip r:embed="rId3">
              <a:alphaModFix/>
            </a:blip>
            <a:srcRect/>
            <a:stretch/>
          </p:blipFill>
          <p:spPr>
            <a:xfrm>
              <a:off x="2982252" y="7486841"/>
              <a:ext cx="138069" cy="138090"/>
            </a:xfrm>
            <a:prstGeom prst="rect">
              <a:avLst/>
            </a:prstGeom>
            <a:noFill/>
            <a:ln>
              <a:noFill/>
            </a:ln>
          </p:spPr>
        </p:pic>
      </p:grpSp>
      <p:sp>
        <p:nvSpPr>
          <p:cNvPr id="1107" name="Google Shape;1107;p60"/>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36</a:t>
            </a:fld>
            <a:endParaRPr sz="700">
              <a:latin typeface="Proxima Nova Semibold"/>
              <a:ea typeface="Proxima Nova Semibold"/>
              <a:cs typeface="Proxima Nova Semibold"/>
              <a:sym typeface="Proxima Nova Semibold"/>
            </a:endParaRPr>
          </a:p>
        </p:txBody>
      </p:sp>
      <p:grpSp>
        <p:nvGrpSpPr>
          <p:cNvPr id="1108" name="Google Shape;1108;p60"/>
          <p:cNvGrpSpPr/>
          <p:nvPr/>
        </p:nvGrpSpPr>
        <p:grpSpPr>
          <a:xfrm>
            <a:off x="167531" y="4852630"/>
            <a:ext cx="1505034" cy="174536"/>
            <a:chOff x="442904" y="4166938"/>
            <a:chExt cx="4030621" cy="467300"/>
          </a:xfrm>
        </p:grpSpPr>
        <p:pic>
          <p:nvPicPr>
            <p:cNvPr id="1109" name="Google Shape;1109;p60"/>
            <p:cNvPicPr preferRelativeResize="0"/>
            <p:nvPr/>
          </p:nvPicPr>
          <p:blipFill rotWithShape="1">
            <a:blip r:embed="rId4">
              <a:alphaModFix/>
            </a:blip>
            <a:srcRect/>
            <a:stretch/>
          </p:blipFill>
          <p:spPr>
            <a:xfrm>
              <a:off x="1848476" y="4166938"/>
              <a:ext cx="2625049" cy="467300"/>
            </a:xfrm>
            <a:prstGeom prst="rect">
              <a:avLst/>
            </a:prstGeom>
            <a:noFill/>
            <a:ln>
              <a:noFill/>
            </a:ln>
          </p:spPr>
        </p:pic>
        <p:grpSp>
          <p:nvGrpSpPr>
            <p:cNvPr id="1110" name="Google Shape;1110;p60"/>
            <p:cNvGrpSpPr/>
            <p:nvPr/>
          </p:nvGrpSpPr>
          <p:grpSpPr>
            <a:xfrm>
              <a:off x="442904" y="4326529"/>
              <a:ext cx="1033452" cy="205673"/>
              <a:chOff x="7504804" y="565304"/>
              <a:chExt cx="1033452" cy="205673"/>
            </a:xfrm>
          </p:grpSpPr>
          <p:sp>
            <p:nvSpPr>
              <p:cNvPr id="1111" name="Google Shape;1111;p60"/>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112" name="Google Shape;1112;p60"/>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113" name="Google Shape;1113;p60"/>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114" name="Google Shape;1114;p60"/>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115" name="Google Shape;1115;p60"/>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116" name="Google Shape;1116;p60"/>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117" name="Google Shape;1117;p60"/>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1118" name="Google Shape;1118;p60"/>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C5E4E0">
            <a:alpha val="49800"/>
          </a:srgbClr>
        </a:solidFill>
        <a:effectLst/>
      </p:bgPr>
    </p:bg>
    <p:spTree>
      <p:nvGrpSpPr>
        <p:cNvPr id="1" name="Shape 1122"/>
        <p:cNvGrpSpPr/>
        <p:nvPr/>
      </p:nvGrpSpPr>
      <p:grpSpPr>
        <a:xfrm>
          <a:off x="0" y="0"/>
          <a:ext cx="0" cy="0"/>
          <a:chOff x="0" y="0"/>
          <a:chExt cx="0" cy="0"/>
        </a:xfrm>
      </p:grpSpPr>
      <p:grpSp>
        <p:nvGrpSpPr>
          <p:cNvPr id="1123" name="Google Shape;1123;p61"/>
          <p:cNvGrpSpPr/>
          <p:nvPr/>
        </p:nvGrpSpPr>
        <p:grpSpPr>
          <a:xfrm>
            <a:off x="4143722" y="603061"/>
            <a:ext cx="3924187" cy="3797377"/>
            <a:chOff x="8994483" y="1597688"/>
            <a:chExt cx="8628380" cy="8349553"/>
          </a:xfrm>
        </p:grpSpPr>
        <p:sp>
          <p:nvSpPr>
            <p:cNvPr id="1124" name="Google Shape;1124;p61"/>
            <p:cNvSpPr/>
            <p:nvPr/>
          </p:nvSpPr>
          <p:spPr>
            <a:xfrm>
              <a:off x="9675098" y="2680301"/>
              <a:ext cx="7266940" cy="7266940"/>
            </a:xfrm>
            <a:custGeom>
              <a:avLst/>
              <a:gdLst/>
              <a:ahLst/>
              <a:cxnLst/>
              <a:rect l="l" t="t" r="r" b="b"/>
              <a:pathLst>
                <a:path w="7266940" h="7266940" extrusionOk="0">
                  <a:moveTo>
                    <a:pt x="3633397" y="7266794"/>
                  </a:moveTo>
                  <a:lnTo>
                    <a:pt x="3681870" y="7266477"/>
                  </a:lnTo>
                  <a:lnTo>
                    <a:pt x="3730192" y="7265530"/>
                  </a:lnTo>
                  <a:lnTo>
                    <a:pt x="3778357" y="7263955"/>
                  </a:lnTo>
                  <a:lnTo>
                    <a:pt x="3826363" y="7261758"/>
                  </a:lnTo>
                  <a:lnTo>
                    <a:pt x="3874204" y="7258941"/>
                  </a:lnTo>
                  <a:lnTo>
                    <a:pt x="3921878" y="7255509"/>
                  </a:lnTo>
                  <a:lnTo>
                    <a:pt x="3969380" y="7251466"/>
                  </a:lnTo>
                  <a:lnTo>
                    <a:pt x="4016706" y="7246816"/>
                  </a:lnTo>
                  <a:lnTo>
                    <a:pt x="4063852" y="7241562"/>
                  </a:lnTo>
                  <a:lnTo>
                    <a:pt x="4110815" y="7235709"/>
                  </a:lnTo>
                  <a:lnTo>
                    <a:pt x="4157590" y="7229260"/>
                  </a:lnTo>
                  <a:lnTo>
                    <a:pt x="4204174" y="7222220"/>
                  </a:lnTo>
                  <a:lnTo>
                    <a:pt x="4250563" y="7214592"/>
                  </a:lnTo>
                  <a:lnTo>
                    <a:pt x="4296752" y="7206380"/>
                  </a:lnTo>
                  <a:lnTo>
                    <a:pt x="4342738" y="7197588"/>
                  </a:lnTo>
                  <a:lnTo>
                    <a:pt x="4388517" y="7188221"/>
                  </a:lnTo>
                  <a:lnTo>
                    <a:pt x="4434085" y="7178281"/>
                  </a:lnTo>
                  <a:lnTo>
                    <a:pt x="4479438" y="7167774"/>
                  </a:lnTo>
                  <a:lnTo>
                    <a:pt x="4524572" y="7156702"/>
                  </a:lnTo>
                  <a:lnTo>
                    <a:pt x="4569483" y="7145070"/>
                  </a:lnTo>
                  <a:lnTo>
                    <a:pt x="4614168" y="7132881"/>
                  </a:lnTo>
                  <a:lnTo>
                    <a:pt x="4658622" y="7120141"/>
                  </a:lnTo>
                  <a:lnTo>
                    <a:pt x="4702841" y="7106851"/>
                  </a:lnTo>
                  <a:lnTo>
                    <a:pt x="4746822" y="7093018"/>
                  </a:lnTo>
                  <a:lnTo>
                    <a:pt x="4790560" y="7078643"/>
                  </a:lnTo>
                  <a:lnTo>
                    <a:pt x="4834052" y="7063732"/>
                  </a:lnTo>
                  <a:lnTo>
                    <a:pt x="4877294" y="7048288"/>
                  </a:lnTo>
                  <a:lnTo>
                    <a:pt x="4920281" y="7032316"/>
                  </a:lnTo>
                  <a:lnTo>
                    <a:pt x="4963011" y="7015818"/>
                  </a:lnTo>
                  <a:lnTo>
                    <a:pt x="5005478" y="6998800"/>
                  </a:lnTo>
                  <a:lnTo>
                    <a:pt x="5047680" y="6981264"/>
                  </a:lnTo>
                  <a:lnTo>
                    <a:pt x="5089611" y="6963215"/>
                  </a:lnTo>
                  <a:lnTo>
                    <a:pt x="5131269" y="6944657"/>
                  </a:lnTo>
                  <a:lnTo>
                    <a:pt x="5172649" y="6925594"/>
                  </a:lnTo>
                  <a:lnTo>
                    <a:pt x="5213747" y="6906029"/>
                  </a:lnTo>
                  <a:lnTo>
                    <a:pt x="5254560" y="6885967"/>
                  </a:lnTo>
                  <a:lnTo>
                    <a:pt x="5295083" y="6865411"/>
                  </a:lnTo>
                  <a:lnTo>
                    <a:pt x="5335313" y="6844366"/>
                  </a:lnTo>
                  <a:lnTo>
                    <a:pt x="5375245" y="6822835"/>
                  </a:lnTo>
                  <a:lnTo>
                    <a:pt x="5414877" y="6800822"/>
                  </a:lnTo>
                  <a:lnTo>
                    <a:pt x="5454203" y="6778332"/>
                  </a:lnTo>
                  <a:lnTo>
                    <a:pt x="5493219" y="6755367"/>
                  </a:lnTo>
                  <a:lnTo>
                    <a:pt x="5531923" y="6731933"/>
                  </a:lnTo>
                  <a:lnTo>
                    <a:pt x="5570310" y="6708032"/>
                  </a:lnTo>
                  <a:lnTo>
                    <a:pt x="5608376" y="6683669"/>
                  </a:lnTo>
                  <a:lnTo>
                    <a:pt x="5646117" y="6658848"/>
                  </a:lnTo>
                  <a:lnTo>
                    <a:pt x="5683529" y="6633573"/>
                  </a:lnTo>
                  <a:lnTo>
                    <a:pt x="5720609" y="6607848"/>
                  </a:lnTo>
                  <a:lnTo>
                    <a:pt x="5757352" y="6581676"/>
                  </a:lnTo>
                  <a:lnTo>
                    <a:pt x="5793755" y="6555061"/>
                  </a:lnTo>
                  <a:lnTo>
                    <a:pt x="5829813" y="6528008"/>
                  </a:lnTo>
                  <a:lnTo>
                    <a:pt x="5865523" y="6500520"/>
                  </a:lnTo>
                  <a:lnTo>
                    <a:pt x="5900880" y="6472601"/>
                  </a:lnTo>
                  <a:lnTo>
                    <a:pt x="5935881" y="6444256"/>
                  </a:lnTo>
                  <a:lnTo>
                    <a:pt x="5970523" y="6415488"/>
                  </a:lnTo>
                  <a:lnTo>
                    <a:pt x="6004800" y="6386300"/>
                  </a:lnTo>
                  <a:lnTo>
                    <a:pt x="6038709" y="6356698"/>
                  </a:lnTo>
                  <a:lnTo>
                    <a:pt x="6072246" y="6326684"/>
                  </a:lnTo>
                  <a:lnTo>
                    <a:pt x="6105407" y="6296264"/>
                  </a:lnTo>
                  <a:lnTo>
                    <a:pt x="6138189" y="6265440"/>
                  </a:lnTo>
                  <a:lnTo>
                    <a:pt x="6170587" y="6234216"/>
                  </a:lnTo>
                  <a:lnTo>
                    <a:pt x="6202597" y="6202597"/>
                  </a:lnTo>
                  <a:lnTo>
                    <a:pt x="6234216" y="6170587"/>
                  </a:lnTo>
                  <a:lnTo>
                    <a:pt x="6265440" y="6138189"/>
                  </a:lnTo>
                  <a:lnTo>
                    <a:pt x="6296264" y="6105407"/>
                  </a:lnTo>
                  <a:lnTo>
                    <a:pt x="6326684" y="6072246"/>
                  </a:lnTo>
                  <a:lnTo>
                    <a:pt x="6356698" y="6038709"/>
                  </a:lnTo>
                  <a:lnTo>
                    <a:pt x="6386300" y="6004800"/>
                  </a:lnTo>
                  <a:lnTo>
                    <a:pt x="6415488" y="5970523"/>
                  </a:lnTo>
                  <a:lnTo>
                    <a:pt x="6444256" y="5935881"/>
                  </a:lnTo>
                  <a:lnTo>
                    <a:pt x="6472601" y="5900880"/>
                  </a:lnTo>
                  <a:lnTo>
                    <a:pt x="6500520" y="5865523"/>
                  </a:lnTo>
                  <a:lnTo>
                    <a:pt x="6528008" y="5829813"/>
                  </a:lnTo>
                  <a:lnTo>
                    <a:pt x="6555061" y="5793755"/>
                  </a:lnTo>
                  <a:lnTo>
                    <a:pt x="6581676" y="5757352"/>
                  </a:lnTo>
                  <a:lnTo>
                    <a:pt x="6607848" y="5720609"/>
                  </a:lnTo>
                  <a:lnTo>
                    <a:pt x="6633573" y="5683529"/>
                  </a:lnTo>
                  <a:lnTo>
                    <a:pt x="6658848" y="5646117"/>
                  </a:lnTo>
                  <a:lnTo>
                    <a:pt x="6683669" y="5608376"/>
                  </a:lnTo>
                  <a:lnTo>
                    <a:pt x="6708032" y="5570310"/>
                  </a:lnTo>
                  <a:lnTo>
                    <a:pt x="6731933" y="5531923"/>
                  </a:lnTo>
                  <a:lnTo>
                    <a:pt x="6755367" y="5493219"/>
                  </a:lnTo>
                  <a:lnTo>
                    <a:pt x="6778332" y="5454203"/>
                  </a:lnTo>
                  <a:lnTo>
                    <a:pt x="6800822" y="5414877"/>
                  </a:lnTo>
                  <a:lnTo>
                    <a:pt x="6822835" y="5375245"/>
                  </a:lnTo>
                  <a:lnTo>
                    <a:pt x="6844366" y="5335313"/>
                  </a:lnTo>
                  <a:lnTo>
                    <a:pt x="6865411" y="5295083"/>
                  </a:lnTo>
                  <a:lnTo>
                    <a:pt x="6885967" y="5254560"/>
                  </a:lnTo>
                  <a:lnTo>
                    <a:pt x="6906029" y="5213747"/>
                  </a:lnTo>
                  <a:lnTo>
                    <a:pt x="6925594" y="5172649"/>
                  </a:lnTo>
                  <a:lnTo>
                    <a:pt x="6944657" y="5131269"/>
                  </a:lnTo>
                  <a:lnTo>
                    <a:pt x="6963215" y="5089611"/>
                  </a:lnTo>
                  <a:lnTo>
                    <a:pt x="6981264" y="5047680"/>
                  </a:lnTo>
                  <a:lnTo>
                    <a:pt x="6998800" y="5005478"/>
                  </a:lnTo>
                  <a:lnTo>
                    <a:pt x="7015818" y="4963011"/>
                  </a:lnTo>
                  <a:lnTo>
                    <a:pt x="7032316" y="4920281"/>
                  </a:lnTo>
                  <a:lnTo>
                    <a:pt x="7048288" y="4877294"/>
                  </a:lnTo>
                  <a:lnTo>
                    <a:pt x="7063732" y="4834052"/>
                  </a:lnTo>
                  <a:lnTo>
                    <a:pt x="7078643" y="4790560"/>
                  </a:lnTo>
                  <a:lnTo>
                    <a:pt x="7093018" y="4746822"/>
                  </a:lnTo>
                  <a:lnTo>
                    <a:pt x="7106851" y="4702841"/>
                  </a:lnTo>
                  <a:lnTo>
                    <a:pt x="7120141" y="4658622"/>
                  </a:lnTo>
                  <a:lnTo>
                    <a:pt x="7132881" y="4614168"/>
                  </a:lnTo>
                  <a:lnTo>
                    <a:pt x="7145070" y="4569483"/>
                  </a:lnTo>
                  <a:lnTo>
                    <a:pt x="7156702" y="4524572"/>
                  </a:lnTo>
                  <a:lnTo>
                    <a:pt x="7167774" y="4479438"/>
                  </a:lnTo>
                  <a:lnTo>
                    <a:pt x="7178281" y="4434085"/>
                  </a:lnTo>
                  <a:lnTo>
                    <a:pt x="7188221" y="4388517"/>
                  </a:lnTo>
                  <a:lnTo>
                    <a:pt x="7197588" y="4342738"/>
                  </a:lnTo>
                  <a:lnTo>
                    <a:pt x="7206380" y="4296752"/>
                  </a:lnTo>
                  <a:lnTo>
                    <a:pt x="7214592" y="4250563"/>
                  </a:lnTo>
                  <a:lnTo>
                    <a:pt x="7222220" y="4204174"/>
                  </a:lnTo>
                  <a:lnTo>
                    <a:pt x="7229260" y="4157590"/>
                  </a:lnTo>
                  <a:lnTo>
                    <a:pt x="7235709" y="4110815"/>
                  </a:lnTo>
                  <a:lnTo>
                    <a:pt x="7241562" y="4063852"/>
                  </a:lnTo>
                  <a:lnTo>
                    <a:pt x="7246816" y="4016706"/>
                  </a:lnTo>
                  <a:lnTo>
                    <a:pt x="7251466" y="3969380"/>
                  </a:lnTo>
                  <a:lnTo>
                    <a:pt x="7255509" y="3921878"/>
                  </a:lnTo>
                  <a:lnTo>
                    <a:pt x="7258941" y="3874204"/>
                  </a:lnTo>
                  <a:lnTo>
                    <a:pt x="7261758" y="3826363"/>
                  </a:lnTo>
                  <a:lnTo>
                    <a:pt x="7263955" y="3778357"/>
                  </a:lnTo>
                  <a:lnTo>
                    <a:pt x="7265530" y="3730192"/>
                  </a:lnTo>
                  <a:lnTo>
                    <a:pt x="7266477" y="3681870"/>
                  </a:lnTo>
                  <a:lnTo>
                    <a:pt x="7266794" y="3633397"/>
                  </a:lnTo>
                  <a:lnTo>
                    <a:pt x="7266477" y="3584923"/>
                  </a:lnTo>
                  <a:lnTo>
                    <a:pt x="7265530" y="3536601"/>
                  </a:lnTo>
                  <a:lnTo>
                    <a:pt x="7263955" y="3488436"/>
                  </a:lnTo>
                  <a:lnTo>
                    <a:pt x="7261758" y="3440431"/>
                  </a:lnTo>
                  <a:lnTo>
                    <a:pt x="7258941" y="3392589"/>
                  </a:lnTo>
                  <a:lnTo>
                    <a:pt x="7255509" y="3344916"/>
                  </a:lnTo>
                  <a:lnTo>
                    <a:pt x="7251466" y="3297414"/>
                  </a:lnTo>
                  <a:lnTo>
                    <a:pt x="7246816" y="3250088"/>
                  </a:lnTo>
                  <a:lnTo>
                    <a:pt x="7241562" y="3202941"/>
                  </a:lnTo>
                  <a:lnTo>
                    <a:pt x="7235709" y="3155979"/>
                  </a:lnTo>
                  <a:lnTo>
                    <a:pt x="7229260" y="3109203"/>
                  </a:lnTo>
                  <a:lnTo>
                    <a:pt x="7222220" y="3062619"/>
                  </a:lnTo>
                  <a:lnTo>
                    <a:pt x="7214592" y="3016231"/>
                  </a:lnTo>
                  <a:lnTo>
                    <a:pt x="7206380" y="2970042"/>
                  </a:lnTo>
                  <a:lnTo>
                    <a:pt x="7197588" y="2924055"/>
                  </a:lnTo>
                  <a:lnTo>
                    <a:pt x="7188221" y="2878277"/>
                  </a:lnTo>
                  <a:lnTo>
                    <a:pt x="7178281" y="2832709"/>
                  </a:lnTo>
                  <a:lnTo>
                    <a:pt x="7167774" y="2787356"/>
                  </a:lnTo>
                  <a:lnTo>
                    <a:pt x="7156702" y="2742222"/>
                  </a:lnTo>
                  <a:lnTo>
                    <a:pt x="7145070" y="2697310"/>
                  </a:lnTo>
                  <a:lnTo>
                    <a:pt x="7132881" y="2652626"/>
                  </a:lnTo>
                  <a:lnTo>
                    <a:pt x="7120141" y="2608172"/>
                  </a:lnTo>
                  <a:lnTo>
                    <a:pt x="7106851" y="2563953"/>
                  </a:lnTo>
                  <a:lnTo>
                    <a:pt x="7093018" y="2519972"/>
                  </a:lnTo>
                  <a:lnTo>
                    <a:pt x="7078643" y="2476233"/>
                  </a:lnTo>
                  <a:lnTo>
                    <a:pt x="7063732" y="2432741"/>
                  </a:lnTo>
                  <a:lnTo>
                    <a:pt x="7048288" y="2389500"/>
                  </a:lnTo>
                  <a:lnTo>
                    <a:pt x="7032316" y="2346512"/>
                  </a:lnTo>
                  <a:lnTo>
                    <a:pt x="7015818" y="2303783"/>
                  </a:lnTo>
                  <a:lnTo>
                    <a:pt x="6998800" y="2261315"/>
                  </a:lnTo>
                  <a:lnTo>
                    <a:pt x="6981264" y="2219114"/>
                  </a:lnTo>
                  <a:lnTo>
                    <a:pt x="6963215" y="2177182"/>
                  </a:lnTo>
                  <a:lnTo>
                    <a:pt x="6944657" y="2135524"/>
                  </a:lnTo>
                  <a:lnTo>
                    <a:pt x="6925594" y="2094144"/>
                  </a:lnTo>
                  <a:lnTo>
                    <a:pt x="6906029" y="2053046"/>
                  </a:lnTo>
                  <a:lnTo>
                    <a:pt x="6885967" y="2012233"/>
                  </a:lnTo>
                  <a:lnTo>
                    <a:pt x="6865411" y="1971710"/>
                  </a:lnTo>
                  <a:lnTo>
                    <a:pt x="6844366" y="1931480"/>
                  </a:lnTo>
                  <a:lnTo>
                    <a:pt x="6822835" y="1891548"/>
                  </a:lnTo>
                  <a:lnTo>
                    <a:pt x="6800822" y="1851917"/>
                  </a:lnTo>
                  <a:lnTo>
                    <a:pt x="6778332" y="1812591"/>
                  </a:lnTo>
                  <a:lnTo>
                    <a:pt x="6755367" y="1773574"/>
                  </a:lnTo>
                  <a:lnTo>
                    <a:pt x="6731933" y="1734870"/>
                  </a:lnTo>
                  <a:lnTo>
                    <a:pt x="6708032" y="1696483"/>
                  </a:lnTo>
                  <a:lnTo>
                    <a:pt x="6683669" y="1658418"/>
                  </a:lnTo>
                  <a:lnTo>
                    <a:pt x="6658848" y="1620676"/>
                  </a:lnTo>
                  <a:lnTo>
                    <a:pt x="6633573" y="1583264"/>
                  </a:lnTo>
                  <a:lnTo>
                    <a:pt x="6607848" y="1546184"/>
                  </a:lnTo>
                  <a:lnTo>
                    <a:pt x="6581676" y="1509441"/>
                  </a:lnTo>
                  <a:lnTo>
                    <a:pt x="6555061" y="1473039"/>
                  </a:lnTo>
                  <a:lnTo>
                    <a:pt x="6528008" y="1436981"/>
                  </a:lnTo>
                  <a:lnTo>
                    <a:pt x="6500520" y="1401271"/>
                  </a:lnTo>
                  <a:lnTo>
                    <a:pt x="6472601" y="1365913"/>
                  </a:lnTo>
                  <a:lnTo>
                    <a:pt x="6444256" y="1330912"/>
                  </a:lnTo>
                  <a:lnTo>
                    <a:pt x="6415488" y="1296271"/>
                  </a:lnTo>
                  <a:lnTo>
                    <a:pt x="6386300" y="1261994"/>
                  </a:lnTo>
                  <a:lnTo>
                    <a:pt x="6356698" y="1228085"/>
                  </a:lnTo>
                  <a:lnTo>
                    <a:pt x="6326684" y="1194547"/>
                  </a:lnTo>
                  <a:lnTo>
                    <a:pt x="6296264" y="1161386"/>
                  </a:lnTo>
                  <a:lnTo>
                    <a:pt x="6265440" y="1128604"/>
                  </a:lnTo>
                  <a:lnTo>
                    <a:pt x="6234216" y="1096207"/>
                  </a:lnTo>
                  <a:lnTo>
                    <a:pt x="6202597" y="1064196"/>
                  </a:lnTo>
                  <a:lnTo>
                    <a:pt x="6170587" y="1032577"/>
                  </a:lnTo>
                  <a:lnTo>
                    <a:pt x="6138189" y="1001354"/>
                  </a:lnTo>
                  <a:lnTo>
                    <a:pt x="6105407" y="970530"/>
                  </a:lnTo>
                  <a:lnTo>
                    <a:pt x="6072246" y="940109"/>
                  </a:lnTo>
                  <a:lnTo>
                    <a:pt x="6038709" y="910096"/>
                  </a:lnTo>
                  <a:lnTo>
                    <a:pt x="6004800" y="880493"/>
                  </a:lnTo>
                  <a:lnTo>
                    <a:pt x="5970523" y="851306"/>
                  </a:lnTo>
                  <a:lnTo>
                    <a:pt x="5935881" y="822538"/>
                  </a:lnTo>
                  <a:lnTo>
                    <a:pt x="5900880" y="794192"/>
                  </a:lnTo>
                  <a:lnTo>
                    <a:pt x="5865523" y="766274"/>
                  </a:lnTo>
                  <a:lnTo>
                    <a:pt x="5829813" y="738786"/>
                  </a:lnTo>
                  <a:lnTo>
                    <a:pt x="5793755" y="711732"/>
                  </a:lnTo>
                  <a:lnTo>
                    <a:pt x="5757352" y="685118"/>
                  </a:lnTo>
                  <a:lnTo>
                    <a:pt x="5720609" y="658946"/>
                  </a:lnTo>
                  <a:lnTo>
                    <a:pt x="5683529" y="633220"/>
                  </a:lnTo>
                  <a:lnTo>
                    <a:pt x="5646117" y="607945"/>
                  </a:lnTo>
                  <a:lnTo>
                    <a:pt x="5608376" y="583124"/>
                  </a:lnTo>
                  <a:lnTo>
                    <a:pt x="5570310" y="558761"/>
                  </a:lnTo>
                  <a:lnTo>
                    <a:pt x="5531923" y="534861"/>
                  </a:lnTo>
                  <a:lnTo>
                    <a:pt x="5493219" y="511426"/>
                  </a:lnTo>
                  <a:lnTo>
                    <a:pt x="5454203" y="488462"/>
                  </a:lnTo>
                  <a:lnTo>
                    <a:pt x="5414877" y="465971"/>
                  </a:lnTo>
                  <a:lnTo>
                    <a:pt x="5375245" y="443959"/>
                  </a:lnTo>
                  <a:lnTo>
                    <a:pt x="5335313" y="422428"/>
                  </a:lnTo>
                  <a:lnTo>
                    <a:pt x="5295083" y="401382"/>
                  </a:lnTo>
                  <a:lnTo>
                    <a:pt x="5254560" y="380827"/>
                  </a:lnTo>
                  <a:lnTo>
                    <a:pt x="5213747" y="360764"/>
                  </a:lnTo>
                  <a:lnTo>
                    <a:pt x="5172649" y="341200"/>
                  </a:lnTo>
                  <a:lnTo>
                    <a:pt x="5131269" y="322136"/>
                  </a:lnTo>
                  <a:lnTo>
                    <a:pt x="5089611" y="303578"/>
                  </a:lnTo>
                  <a:lnTo>
                    <a:pt x="5047680" y="285530"/>
                  </a:lnTo>
                  <a:lnTo>
                    <a:pt x="5005478" y="267994"/>
                  </a:lnTo>
                  <a:lnTo>
                    <a:pt x="4963011" y="250975"/>
                  </a:lnTo>
                  <a:lnTo>
                    <a:pt x="4920281" y="234478"/>
                  </a:lnTo>
                  <a:lnTo>
                    <a:pt x="4877294" y="218505"/>
                  </a:lnTo>
                  <a:lnTo>
                    <a:pt x="4834052" y="203061"/>
                  </a:lnTo>
                  <a:lnTo>
                    <a:pt x="4790560" y="188150"/>
                  </a:lnTo>
                  <a:lnTo>
                    <a:pt x="4746822" y="173776"/>
                  </a:lnTo>
                  <a:lnTo>
                    <a:pt x="4702841" y="159942"/>
                  </a:lnTo>
                  <a:lnTo>
                    <a:pt x="4658622" y="146653"/>
                  </a:lnTo>
                  <a:lnTo>
                    <a:pt x="4614168" y="133912"/>
                  </a:lnTo>
                  <a:lnTo>
                    <a:pt x="4569483" y="121724"/>
                  </a:lnTo>
                  <a:lnTo>
                    <a:pt x="4524572" y="110092"/>
                  </a:lnTo>
                  <a:lnTo>
                    <a:pt x="4479438" y="99020"/>
                  </a:lnTo>
                  <a:lnTo>
                    <a:pt x="4434085" y="88512"/>
                  </a:lnTo>
                  <a:lnTo>
                    <a:pt x="4388517" y="78573"/>
                  </a:lnTo>
                  <a:lnTo>
                    <a:pt x="4342738" y="69205"/>
                  </a:lnTo>
                  <a:lnTo>
                    <a:pt x="4296752" y="60413"/>
                  </a:lnTo>
                  <a:lnTo>
                    <a:pt x="4250563" y="52202"/>
                  </a:lnTo>
                  <a:lnTo>
                    <a:pt x="4204174" y="44574"/>
                  </a:lnTo>
                  <a:lnTo>
                    <a:pt x="4157590" y="37533"/>
                  </a:lnTo>
                  <a:lnTo>
                    <a:pt x="4110815" y="31084"/>
                  </a:lnTo>
                  <a:lnTo>
                    <a:pt x="4063852" y="25231"/>
                  </a:lnTo>
                  <a:lnTo>
                    <a:pt x="4016706" y="19978"/>
                  </a:lnTo>
                  <a:lnTo>
                    <a:pt x="3969380" y="15327"/>
                  </a:lnTo>
                  <a:lnTo>
                    <a:pt x="3921878" y="11284"/>
                  </a:lnTo>
                  <a:lnTo>
                    <a:pt x="3874204" y="7852"/>
                  </a:lnTo>
                  <a:lnTo>
                    <a:pt x="3826363" y="5036"/>
                  </a:lnTo>
                  <a:lnTo>
                    <a:pt x="3778357" y="2838"/>
                  </a:lnTo>
                  <a:lnTo>
                    <a:pt x="3730192" y="1264"/>
                  </a:lnTo>
                  <a:lnTo>
                    <a:pt x="3681870" y="316"/>
                  </a:lnTo>
                  <a:lnTo>
                    <a:pt x="3633397" y="0"/>
                  </a:lnTo>
                  <a:lnTo>
                    <a:pt x="3584923" y="316"/>
                  </a:lnTo>
                  <a:lnTo>
                    <a:pt x="3536601" y="1264"/>
                  </a:lnTo>
                  <a:lnTo>
                    <a:pt x="3488436" y="2838"/>
                  </a:lnTo>
                  <a:lnTo>
                    <a:pt x="3440431" y="5036"/>
                  </a:lnTo>
                  <a:lnTo>
                    <a:pt x="3392589" y="7852"/>
                  </a:lnTo>
                  <a:lnTo>
                    <a:pt x="3344916" y="11284"/>
                  </a:lnTo>
                  <a:lnTo>
                    <a:pt x="3297414" y="15327"/>
                  </a:lnTo>
                  <a:lnTo>
                    <a:pt x="3250088" y="19978"/>
                  </a:lnTo>
                  <a:lnTo>
                    <a:pt x="3202941" y="25231"/>
                  </a:lnTo>
                  <a:lnTo>
                    <a:pt x="3155979" y="31084"/>
                  </a:lnTo>
                  <a:lnTo>
                    <a:pt x="3109203" y="37533"/>
                  </a:lnTo>
                  <a:lnTo>
                    <a:pt x="3062619" y="44574"/>
                  </a:lnTo>
                  <a:lnTo>
                    <a:pt x="3016231" y="52202"/>
                  </a:lnTo>
                  <a:lnTo>
                    <a:pt x="2970042" y="60413"/>
                  </a:lnTo>
                  <a:lnTo>
                    <a:pt x="2924055" y="69205"/>
                  </a:lnTo>
                  <a:lnTo>
                    <a:pt x="2878277" y="78573"/>
                  </a:lnTo>
                  <a:lnTo>
                    <a:pt x="2832709" y="88512"/>
                  </a:lnTo>
                  <a:lnTo>
                    <a:pt x="2787356" y="99020"/>
                  </a:lnTo>
                  <a:lnTo>
                    <a:pt x="2742222" y="110092"/>
                  </a:lnTo>
                  <a:lnTo>
                    <a:pt x="2697310" y="121724"/>
                  </a:lnTo>
                  <a:lnTo>
                    <a:pt x="2652626" y="133912"/>
                  </a:lnTo>
                  <a:lnTo>
                    <a:pt x="2608172" y="146653"/>
                  </a:lnTo>
                  <a:lnTo>
                    <a:pt x="2563953" y="159942"/>
                  </a:lnTo>
                  <a:lnTo>
                    <a:pt x="2519972" y="173776"/>
                  </a:lnTo>
                  <a:lnTo>
                    <a:pt x="2476233" y="188150"/>
                  </a:lnTo>
                  <a:lnTo>
                    <a:pt x="2432741" y="203061"/>
                  </a:lnTo>
                  <a:lnTo>
                    <a:pt x="2389500" y="218505"/>
                  </a:lnTo>
                  <a:lnTo>
                    <a:pt x="2346512" y="234478"/>
                  </a:lnTo>
                  <a:lnTo>
                    <a:pt x="2303783" y="250975"/>
                  </a:lnTo>
                  <a:lnTo>
                    <a:pt x="2261315" y="267994"/>
                  </a:lnTo>
                  <a:lnTo>
                    <a:pt x="2219114" y="285530"/>
                  </a:lnTo>
                  <a:lnTo>
                    <a:pt x="2177182" y="303578"/>
                  </a:lnTo>
                  <a:lnTo>
                    <a:pt x="2135524" y="322136"/>
                  </a:lnTo>
                  <a:lnTo>
                    <a:pt x="2094144" y="341200"/>
                  </a:lnTo>
                  <a:lnTo>
                    <a:pt x="2053046" y="360764"/>
                  </a:lnTo>
                  <a:lnTo>
                    <a:pt x="2012233" y="380827"/>
                  </a:lnTo>
                  <a:lnTo>
                    <a:pt x="1971710" y="401382"/>
                  </a:lnTo>
                  <a:lnTo>
                    <a:pt x="1931480" y="422428"/>
                  </a:lnTo>
                  <a:lnTo>
                    <a:pt x="1891548" y="443959"/>
                  </a:lnTo>
                  <a:lnTo>
                    <a:pt x="1851917" y="465971"/>
                  </a:lnTo>
                  <a:lnTo>
                    <a:pt x="1812591" y="488462"/>
                  </a:lnTo>
                  <a:lnTo>
                    <a:pt x="1773574" y="511426"/>
                  </a:lnTo>
                  <a:lnTo>
                    <a:pt x="1734870" y="534861"/>
                  </a:lnTo>
                  <a:lnTo>
                    <a:pt x="1696483" y="558761"/>
                  </a:lnTo>
                  <a:lnTo>
                    <a:pt x="1658418" y="583124"/>
                  </a:lnTo>
                  <a:lnTo>
                    <a:pt x="1620676" y="607945"/>
                  </a:lnTo>
                  <a:lnTo>
                    <a:pt x="1583264" y="633220"/>
                  </a:lnTo>
                  <a:lnTo>
                    <a:pt x="1546184" y="658946"/>
                  </a:lnTo>
                  <a:lnTo>
                    <a:pt x="1509441" y="685118"/>
                  </a:lnTo>
                  <a:lnTo>
                    <a:pt x="1473039" y="711732"/>
                  </a:lnTo>
                  <a:lnTo>
                    <a:pt x="1436981" y="738786"/>
                  </a:lnTo>
                  <a:lnTo>
                    <a:pt x="1401271" y="766274"/>
                  </a:lnTo>
                  <a:lnTo>
                    <a:pt x="1365913" y="794192"/>
                  </a:lnTo>
                  <a:lnTo>
                    <a:pt x="1330912" y="822538"/>
                  </a:lnTo>
                  <a:lnTo>
                    <a:pt x="1296271" y="851306"/>
                  </a:lnTo>
                  <a:lnTo>
                    <a:pt x="1261994" y="880493"/>
                  </a:lnTo>
                  <a:lnTo>
                    <a:pt x="1228085" y="910096"/>
                  </a:lnTo>
                  <a:lnTo>
                    <a:pt x="1194547" y="940109"/>
                  </a:lnTo>
                  <a:lnTo>
                    <a:pt x="1161386" y="970530"/>
                  </a:lnTo>
                  <a:lnTo>
                    <a:pt x="1128604" y="1001354"/>
                  </a:lnTo>
                  <a:lnTo>
                    <a:pt x="1096207" y="1032577"/>
                  </a:lnTo>
                  <a:lnTo>
                    <a:pt x="1064196" y="1064196"/>
                  </a:lnTo>
                  <a:lnTo>
                    <a:pt x="1032577" y="1096207"/>
                  </a:lnTo>
                  <a:lnTo>
                    <a:pt x="1001354" y="1128604"/>
                  </a:lnTo>
                  <a:lnTo>
                    <a:pt x="970530" y="1161386"/>
                  </a:lnTo>
                  <a:lnTo>
                    <a:pt x="940109" y="1194547"/>
                  </a:lnTo>
                  <a:lnTo>
                    <a:pt x="910096" y="1228085"/>
                  </a:lnTo>
                  <a:lnTo>
                    <a:pt x="880493" y="1261994"/>
                  </a:lnTo>
                  <a:lnTo>
                    <a:pt x="851306" y="1296271"/>
                  </a:lnTo>
                  <a:lnTo>
                    <a:pt x="822538" y="1330912"/>
                  </a:lnTo>
                  <a:lnTo>
                    <a:pt x="794192" y="1365913"/>
                  </a:lnTo>
                  <a:lnTo>
                    <a:pt x="766274" y="1401271"/>
                  </a:lnTo>
                  <a:lnTo>
                    <a:pt x="738786" y="1436981"/>
                  </a:lnTo>
                  <a:lnTo>
                    <a:pt x="711732" y="1473039"/>
                  </a:lnTo>
                  <a:lnTo>
                    <a:pt x="685118" y="1509441"/>
                  </a:lnTo>
                  <a:lnTo>
                    <a:pt x="658946" y="1546184"/>
                  </a:lnTo>
                  <a:lnTo>
                    <a:pt x="633220" y="1583264"/>
                  </a:lnTo>
                  <a:lnTo>
                    <a:pt x="607945" y="1620676"/>
                  </a:lnTo>
                  <a:lnTo>
                    <a:pt x="583124" y="1658418"/>
                  </a:lnTo>
                  <a:lnTo>
                    <a:pt x="558761" y="1696483"/>
                  </a:lnTo>
                  <a:lnTo>
                    <a:pt x="534861" y="1734870"/>
                  </a:lnTo>
                  <a:lnTo>
                    <a:pt x="511426" y="1773574"/>
                  </a:lnTo>
                  <a:lnTo>
                    <a:pt x="488462" y="1812591"/>
                  </a:lnTo>
                  <a:lnTo>
                    <a:pt x="465971" y="1851917"/>
                  </a:lnTo>
                  <a:lnTo>
                    <a:pt x="443959" y="1891548"/>
                  </a:lnTo>
                  <a:lnTo>
                    <a:pt x="422428" y="1931480"/>
                  </a:lnTo>
                  <a:lnTo>
                    <a:pt x="401382" y="1971710"/>
                  </a:lnTo>
                  <a:lnTo>
                    <a:pt x="380827" y="2012233"/>
                  </a:lnTo>
                  <a:lnTo>
                    <a:pt x="360764" y="2053046"/>
                  </a:lnTo>
                  <a:lnTo>
                    <a:pt x="341200" y="2094144"/>
                  </a:lnTo>
                  <a:lnTo>
                    <a:pt x="322136" y="2135524"/>
                  </a:lnTo>
                  <a:lnTo>
                    <a:pt x="303578" y="2177182"/>
                  </a:lnTo>
                  <a:lnTo>
                    <a:pt x="285530" y="2219114"/>
                  </a:lnTo>
                  <a:lnTo>
                    <a:pt x="267994" y="2261315"/>
                  </a:lnTo>
                  <a:lnTo>
                    <a:pt x="250975" y="2303783"/>
                  </a:lnTo>
                  <a:lnTo>
                    <a:pt x="234478" y="2346512"/>
                  </a:lnTo>
                  <a:lnTo>
                    <a:pt x="218505" y="2389500"/>
                  </a:lnTo>
                  <a:lnTo>
                    <a:pt x="203061" y="2432741"/>
                  </a:lnTo>
                  <a:lnTo>
                    <a:pt x="188150" y="2476233"/>
                  </a:lnTo>
                  <a:lnTo>
                    <a:pt x="173776" y="2519972"/>
                  </a:lnTo>
                  <a:lnTo>
                    <a:pt x="159942" y="2563953"/>
                  </a:lnTo>
                  <a:lnTo>
                    <a:pt x="146653" y="2608172"/>
                  </a:lnTo>
                  <a:lnTo>
                    <a:pt x="133912" y="2652626"/>
                  </a:lnTo>
                  <a:lnTo>
                    <a:pt x="121724" y="2697310"/>
                  </a:lnTo>
                  <a:lnTo>
                    <a:pt x="110092" y="2742222"/>
                  </a:lnTo>
                  <a:lnTo>
                    <a:pt x="99020" y="2787356"/>
                  </a:lnTo>
                  <a:lnTo>
                    <a:pt x="88512" y="2832709"/>
                  </a:lnTo>
                  <a:lnTo>
                    <a:pt x="78573" y="2878277"/>
                  </a:lnTo>
                  <a:lnTo>
                    <a:pt x="69205" y="2924055"/>
                  </a:lnTo>
                  <a:lnTo>
                    <a:pt x="60413" y="2970042"/>
                  </a:lnTo>
                  <a:lnTo>
                    <a:pt x="52202" y="3016231"/>
                  </a:lnTo>
                  <a:lnTo>
                    <a:pt x="44574" y="3062619"/>
                  </a:lnTo>
                  <a:lnTo>
                    <a:pt x="37533" y="3109203"/>
                  </a:lnTo>
                  <a:lnTo>
                    <a:pt x="31084" y="3155979"/>
                  </a:lnTo>
                  <a:lnTo>
                    <a:pt x="25231" y="3202941"/>
                  </a:lnTo>
                  <a:lnTo>
                    <a:pt x="19978" y="3250088"/>
                  </a:lnTo>
                  <a:lnTo>
                    <a:pt x="15327" y="3297414"/>
                  </a:lnTo>
                  <a:lnTo>
                    <a:pt x="11284" y="3344916"/>
                  </a:lnTo>
                  <a:lnTo>
                    <a:pt x="7852" y="3392589"/>
                  </a:lnTo>
                  <a:lnTo>
                    <a:pt x="5036" y="3440431"/>
                  </a:lnTo>
                  <a:lnTo>
                    <a:pt x="2838" y="3488436"/>
                  </a:lnTo>
                  <a:lnTo>
                    <a:pt x="1264" y="3536601"/>
                  </a:lnTo>
                  <a:lnTo>
                    <a:pt x="316" y="3584923"/>
                  </a:lnTo>
                  <a:lnTo>
                    <a:pt x="0" y="3633397"/>
                  </a:lnTo>
                  <a:lnTo>
                    <a:pt x="316" y="3681870"/>
                  </a:lnTo>
                  <a:lnTo>
                    <a:pt x="1264" y="3730192"/>
                  </a:lnTo>
                  <a:lnTo>
                    <a:pt x="2838" y="3778357"/>
                  </a:lnTo>
                  <a:lnTo>
                    <a:pt x="5036" y="3826363"/>
                  </a:lnTo>
                  <a:lnTo>
                    <a:pt x="7852" y="3874204"/>
                  </a:lnTo>
                  <a:lnTo>
                    <a:pt x="11284" y="3921878"/>
                  </a:lnTo>
                  <a:lnTo>
                    <a:pt x="15327" y="3969380"/>
                  </a:lnTo>
                  <a:lnTo>
                    <a:pt x="19978" y="4016706"/>
                  </a:lnTo>
                  <a:lnTo>
                    <a:pt x="25231" y="4063852"/>
                  </a:lnTo>
                  <a:lnTo>
                    <a:pt x="31084" y="4110815"/>
                  </a:lnTo>
                  <a:lnTo>
                    <a:pt x="37533" y="4157590"/>
                  </a:lnTo>
                  <a:lnTo>
                    <a:pt x="44574" y="4204174"/>
                  </a:lnTo>
                  <a:lnTo>
                    <a:pt x="52202" y="4250563"/>
                  </a:lnTo>
                  <a:lnTo>
                    <a:pt x="60413" y="4296752"/>
                  </a:lnTo>
                  <a:lnTo>
                    <a:pt x="69205" y="4342738"/>
                  </a:lnTo>
                  <a:lnTo>
                    <a:pt x="78573" y="4388517"/>
                  </a:lnTo>
                  <a:lnTo>
                    <a:pt x="88512" y="4434085"/>
                  </a:lnTo>
                  <a:lnTo>
                    <a:pt x="99020" y="4479438"/>
                  </a:lnTo>
                  <a:lnTo>
                    <a:pt x="110092" y="4524572"/>
                  </a:lnTo>
                  <a:lnTo>
                    <a:pt x="121724" y="4569483"/>
                  </a:lnTo>
                  <a:lnTo>
                    <a:pt x="133912" y="4614168"/>
                  </a:lnTo>
                  <a:lnTo>
                    <a:pt x="146653" y="4658622"/>
                  </a:lnTo>
                  <a:lnTo>
                    <a:pt x="159942" y="4702841"/>
                  </a:lnTo>
                  <a:lnTo>
                    <a:pt x="173776" y="4746822"/>
                  </a:lnTo>
                  <a:lnTo>
                    <a:pt x="188150" y="4790560"/>
                  </a:lnTo>
                  <a:lnTo>
                    <a:pt x="203061" y="4834052"/>
                  </a:lnTo>
                  <a:lnTo>
                    <a:pt x="218505" y="4877294"/>
                  </a:lnTo>
                  <a:lnTo>
                    <a:pt x="234478" y="4920281"/>
                  </a:lnTo>
                  <a:lnTo>
                    <a:pt x="250975" y="4963011"/>
                  </a:lnTo>
                  <a:lnTo>
                    <a:pt x="267994" y="5005478"/>
                  </a:lnTo>
                  <a:lnTo>
                    <a:pt x="285530" y="5047680"/>
                  </a:lnTo>
                  <a:lnTo>
                    <a:pt x="303578" y="5089611"/>
                  </a:lnTo>
                  <a:lnTo>
                    <a:pt x="322136" y="5131269"/>
                  </a:lnTo>
                  <a:lnTo>
                    <a:pt x="341200" y="5172649"/>
                  </a:lnTo>
                  <a:lnTo>
                    <a:pt x="360764" y="5213747"/>
                  </a:lnTo>
                  <a:lnTo>
                    <a:pt x="380827" y="5254560"/>
                  </a:lnTo>
                  <a:lnTo>
                    <a:pt x="401382" y="5295083"/>
                  </a:lnTo>
                  <a:lnTo>
                    <a:pt x="422428" y="5335313"/>
                  </a:lnTo>
                  <a:lnTo>
                    <a:pt x="443959" y="5375245"/>
                  </a:lnTo>
                  <a:lnTo>
                    <a:pt x="465971" y="5414877"/>
                  </a:lnTo>
                  <a:lnTo>
                    <a:pt x="488462" y="5454203"/>
                  </a:lnTo>
                  <a:lnTo>
                    <a:pt x="511426" y="5493219"/>
                  </a:lnTo>
                  <a:lnTo>
                    <a:pt x="534861" y="5531923"/>
                  </a:lnTo>
                  <a:lnTo>
                    <a:pt x="558761" y="5570310"/>
                  </a:lnTo>
                  <a:lnTo>
                    <a:pt x="583124" y="5608376"/>
                  </a:lnTo>
                  <a:lnTo>
                    <a:pt x="607945" y="5646117"/>
                  </a:lnTo>
                  <a:lnTo>
                    <a:pt x="633220" y="5683529"/>
                  </a:lnTo>
                  <a:lnTo>
                    <a:pt x="658946" y="5720609"/>
                  </a:lnTo>
                  <a:lnTo>
                    <a:pt x="685118" y="5757352"/>
                  </a:lnTo>
                  <a:lnTo>
                    <a:pt x="711732" y="5793755"/>
                  </a:lnTo>
                  <a:lnTo>
                    <a:pt x="738786" y="5829813"/>
                  </a:lnTo>
                  <a:lnTo>
                    <a:pt x="766274" y="5865523"/>
                  </a:lnTo>
                  <a:lnTo>
                    <a:pt x="794192" y="5900880"/>
                  </a:lnTo>
                  <a:lnTo>
                    <a:pt x="822538" y="5935881"/>
                  </a:lnTo>
                  <a:lnTo>
                    <a:pt x="851306" y="5970523"/>
                  </a:lnTo>
                  <a:lnTo>
                    <a:pt x="880493" y="6004800"/>
                  </a:lnTo>
                  <a:lnTo>
                    <a:pt x="910096" y="6038709"/>
                  </a:lnTo>
                  <a:lnTo>
                    <a:pt x="940109" y="6072246"/>
                  </a:lnTo>
                  <a:lnTo>
                    <a:pt x="970530" y="6105407"/>
                  </a:lnTo>
                  <a:lnTo>
                    <a:pt x="1001354" y="6138189"/>
                  </a:lnTo>
                  <a:lnTo>
                    <a:pt x="1032577" y="6170587"/>
                  </a:lnTo>
                  <a:lnTo>
                    <a:pt x="1064196" y="6202597"/>
                  </a:lnTo>
                  <a:lnTo>
                    <a:pt x="1096207" y="6234216"/>
                  </a:lnTo>
                  <a:lnTo>
                    <a:pt x="1128604" y="6265440"/>
                  </a:lnTo>
                  <a:lnTo>
                    <a:pt x="1161386" y="6296264"/>
                  </a:lnTo>
                  <a:lnTo>
                    <a:pt x="1194547" y="6326684"/>
                  </a:lnTo>
                  <a:lnTo>
                    <a:pt x="1228085" y="6356698"/>
                  </a:lnTo>
                  <a:lnTo>
                    <a:pt x="1261994" y="6386300"/>
                  </a:lnTo>
                  <a:lnTo>
                    <a:pt x="1296271" y="6415488"/>
                  </a:lnTo>
                  <a:lnTo>
                    <a:pt x="1330912" y="6444256"/>
                  </a:lnTo>
                  <a:lnTo>
                    <a:pt x="1365913" y="6472601"/>
                  </a:lnTo>
                  <a:lnTo>
                    <a:pt x="1401271" y="6500520"/>
                  </a:lnTo>
                  <a:lnTo>
                    <a:pt x="1436981" y="6528008"/>
                  </a:lnTo>
                  <a:lnTo>
                    <a:pt x="1473039" y="6555061"/>
                  </a:lnTo>
                  <a:lnTo>
                    <a:pt x="1509441" y="6581676"/>
                  </a:lnTo>
                  <a:lnTo>
                    <a:pt x="1546184" y="6607848"/>
                  </a:lnTo>
                  <a:lnTo>
                    <a:pt x="1583264" y="6633573"/>
                  </a:lnTo>
                  <a:lnTo>
                    <a:pt x="1620676" y="6658848"/>
                  </a:lnTo>
                  <a:lnTo>
                    <a:pt x="1658418" y="6683669"/>
                  </a:lnTo>
                  <a:lnTo>
                    <a:pt x="1696483" y="6708032"/>
                  </a:lnTo>
                  <a:lnTo>
                    <a:pt x="1734870" y="6731933"/>
                  </a:lnTo>
                  <a:lnTo>
                    <a:pt x="1773574" y="6755367"/>
                  </a:lnTo>
                  <a:lnTo>
                    <a:pt x="1812591" y="6778332"/>
                  </a:lnTo>
                  <a:lnTo>
                    <a:pt x="1851917" y="6800822"/>
                  </a:lnTo>
                  <a:lnTo>
                    <a:pt x="1891548" y="6822835"/>
                  </a:lnTo>
                  <a:lnTo>
                    <a:pt x="1931480" y="6844366"/>
                  </a:lnTo>
                  <a:lnTo>
                    <a:pt x="1971710" y="6865411"/>
                  </a:lnTo>
                  <a:lnTo>
                    <a:pt x="2012233" y="6885967"/>
                  </a:lnTo>
                  <a:lnTo>
                    <a:pt x="2053046" y="6906029"/>
                  </a:lnTo>
                  <a:lnTo>
                    <a:pt x="2094144" y="6925594"/>
                  </a:lnTo>
                  <a:lnTo>
                    <a:pt x="2135524" y="6944657"/>
                  </a:lnTo>
                  <a:lnTo>
                    <a:pt x="2177182" y="6963215"/>
                  </a:lnTo>
                  <a:lnTo>
                    <a:pt x="2219114" y="6981264"/>
                  </a:lnTo>
                  <a:lnTo>
                    <a:pt x="2261315" y="6998800"/>
                  </a:lnTo>
                  <a:lnTo>
                    <a:pt x="2303783" y="7015818"/>
                  </a:lnTo>
                  <a:lnTo>
                    <a:pt x="2346512" y="7032316"/>
                  </a:lnTo>
                  <a:lnTo>
                    <a:pt x="2389500" y="7048288"/>
                  </a:lnTo>
                  <a:lnTo>
                    <a:pt x="2432741" y="7063732"/>
                  </a:lnTo>
                  <a:lnTo>
                    <a:pt x="2476233" y="7078643"/>
                  </a:lnTo>
                  <a:lnTo>
                    <a:pt x="2519972" y="7093018"/>
                  </a:lnTo>
                  <a:lnTo>
                    <a:pt x="2563953" y="7106851"/>
                  </a:lnTo>
                  <a:lnTo>
                    <a:pt x="2608172" y="7120141"/>
                  </a:lnTo>
                  <a:lnTo>
                    <a:pt x="2652626" y="7132881"/>
                  </a:lnTo>
                  <a:lnTo>
                    <a:pt x="2697310" y="7145070"/>
                  </a:lnTo>
                  <a:lnTo>
                    <a:pt x="2742222" y="7156702"/>
                  </a:lnTo>
                  <a:lnTo>
                    <a:pt x="2787356" y="7167774"/>
                  </a:lnTo>
                  <a:lnTo>
                    <a:pt x="2832709" y="7178281"/>
                  </a:lnTo>
                  <a:lnTo>
                    <a:pt x="2878277" y="7188221"/>
                  </a:lnTo>
                  <a:lnTo>
                    <a:pt x="2924055" y="7197588"/>
                  </a:lnTo>
                  <a:lnTo>
                    <a:pt x="2970042" y="7206380"/>
                  </a:lnTo>
                  <a:lnTo>
                    <a:pt x="3016231" y="7214592"/>
                  </a:lnTo>
                  <a:lnTo>
                    <a:pt x="3062619" y="7222220"/>
                  </a:lnTo>
                  <a:lnTo>
                    <a:pt x="3109203" y="7229260"/>
                  </a:lnTo>
                  <a:lnTo>
                    <a:pt x="3155979" y="7235709"/>
                  </a:lnTo>
                  <a:lnTo>
                    <a:pt x="3202941" y="7241562"/>
                  </a:lnTo>
                  <a:lnTo>
                    <a:pt x="3250088" y="7246816"/>
                  </a:lnTo>
                  <a:lnTo>
                    <a:pt x="3297414" y="7251466"/>
                  </a:lnTo>
                  <a:lnTo>
                    <a:pt x="3344916" y="7255509"/>
                  </a:lnTo>
                  <a:lnTo>
                    <a:pt x="3392589" y="7258941"/>
                  </a:lnTo>
                  <a:lnTo>
                    <a:pt x="3440431" y="7261758"/>
                  </a:lnTo>
                  <a:lnTo>
                    <a:pt x="3488436" y="7263955"/>
                  </a:lnTo>
                  <a:lnTo>
                    <a:pt x="3536601" y="7265530"/>
                  </a:lnTo>
                  <a:lnTo>
                    <a:pt x="3584923" y="7266477"/>
                  </a:lnTo>
                  <a:lnTo>
                    <a:pt x="3633397" y="7266794"/>
                  </a:lnTo>
                  <a:close/>
                </a:path>
              </a:pathLst>
            </a:custGeom>
            <a:noFill/>
            <a:ln w="136100" cap="flat" cmpd="sng">
              <a:solidFill>
                <a:srgbClr val="0E4D4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125" name="Google Shape;1125;p61"/>
            <p:cNvSpPr/>
            <p:nvPr/>
          </p:nvSpPr>
          <p:spPr>
            <a:xfrm>
              <a:off x="13224728" y="4188354"/>
              <a:ext cx="167640" cy="1225550"/>
            </a:xfrm>
            <a:custGeom>
              <a:avLst/>
              <a:gdLst/>
              <a:ahLst/>
              <a:cxnLst/>
              <a:rect l="l" t="t" r="r" b="b"/>
              <a:pathLst>
                <a:path w="167640" h="1225550" extrusionOk="0">
                  <a:moveTo>
                    <a:pt x="0" y="1225093"/>
                  </a:moveTo>
                  <a:lnTo>
                    <a:pt x="167534" y="1225093"/>
                  </a:lnTo>
                  <a:lnTo>
                    <a:pt x="167534" y="0"/>
                  </a:lnTo>
                  <a:lnTo>
                    <a:pt x="0" y="0"/>
                  </a:lnTo>
                  <a:lnTo>
                    <a:pt x="0" y="1225093"/>
                  </a:lnTo>
                  <a:close/>
                </a:path>
              </a:pathLst>
            </a:custGeom>
            <a:solidFill>
              <a:srgbClr val="0E4D4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126" name="Google Shape;1126;p61"/>
            <p:cNvSpPr/>
            <p:nvPr/>
          </p:nvSpPr>
          <p:spPr>
            <a:xfrm>
              <a:off x="10499041" y="6313699"/>
              <a:ext cx="2809875" cy="1683384"/>
            </a:xfrm>
            <a:custGeom>
              <a:avLst/>
              <a:gdLst/>
              <a:ahLst/>
              <a:cxnLst/>
              <a:rect l="l" t="t" r="r" b="b"/>
              <a:pathLst>
                <a:path w="2809875" h="1683384" extrusionOk="0">
                  <a:moveTo>
                    <a:pt x="2809453" y="0"/>
                  </a:moveTo>
                  <a:lnTo>
                    <a:pt x="0" y="1683215"/>
                  </a:lnTo>
                </a:path>
              </a:pathLst>
            </a:custGeom>
            <a:noFill/>
            <a:ln w="167525" cap="flat" cmpd="sng">
              <a:solidFill>
                <a:srgbClr val="0E4D4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127" name="Google Shape;1127;p61"/>
            <p:cNvSpPr/>
            <p:nvPr/>
          </p:nvSpPr>
          <p:spPr>
            <a:xfrm>
              <a:off x="13308491" y="6313697"/>
              <a:ext cx="2809875" cy="1683384"/>
            </a:xfrm>
            <a:custGeom>
              <a:avLst/>
              <a:gdLst/>
              <a:ahLst/>
              <a:cxnLst/>
              <a:rect l="l" t="t" r="r" b="b"/>
              <a:pathLst>
                <a:path w="2809875" h="1683384" extrusionOk="0">
                  <a:moveTo>
                    <a:pt x="2809453" y="1683215"/>
                  </a:moveTo>
                  <a:lnTo>
                    <a:pt x="0" y="0"/>
                  </a:lnTo>
                </a:path>
              </a:pathLst>
            </a:custGeom>
            <a:noFill/>
            <a:ln w="167525" cap="flat" cmpd="sng">
              <a:solidFill>
                <a:srgbClr val="0E4D4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128" name="Google Shape;1128;p61"/>
            <p:cNvSpPr/>
            <p:nvPr/>
          </p:nvSpPr>
          <p:spPr>
            <a:xfrm>
              <a:off x="11803954" y="1597688"/>
              <a:ext cx="3009265" cy="3009265"/>
            </a:xfrm>
            <a:custGeom>
              <a:avLst/>
              <a:gdLst/>
              <a:ahLst/>
              <a:cxnLst/>
              <a:rect l="l" t="t" r="r" b="b"/>
              <a:pathLst>
                <a:path w="3009265" h="3009265" extrusionOk="0">
                  <a:moveTo>
                    <a:pt x="1504540" y="0"/>
                  </a:moveTo>
                  <a:lnTo>
                    <a:pt x="1455847" y="773"/>
                  </a:lnTo>
                  <a:lnTo>
                    <a:pt x="1407540" y="3076"/>
                  </a:lnTo>
                  <a:lnTo>
                    <a:pt x="1359642" y="6887"/>
                  </a:lnTo>
                  <a:lnTo>
                    <a:pt x="1312178" y="12182"/>
                  </a:lnTo>
                  <a:lnTo>
                    <a:pt x="1265170" y="18937"/>
                  </a:lnTo>
                  <a:lnTo>
                    <a:pt x="1218641" y="27129"/>
                  </a:lnTo>
                  <a:lnTo>
                    <a:pt x="1172616" y="36735"/>
                  </a:lnTo>
                  <a:lnTo>
                    <a:pt x="1127117" y="47731"/>
                  </a:lnTo>
                  <a:lnTo>
                    <a:pt x="1082168" y="60095"/>
                  </a:lnTo>
                  <a:lnTo>
                    <a:pt x="1037792" y="73802"/>
                  </a:lnTo>
                  <a:lnTo>
                    <a:pt x="994012" y="88830"/>
                  </a:lnTo>
                  <a:lnTo>
                    <a:pt x="950853" y="105154"/>
                  </a:lnTo>
                  <a:lnTo>
                    <a:pt x="908336" y="122752"/>
                  </a:lnTo>
                  <a:lnTo>
                    <a:pt x="866486" y="141601"/>
                  </a:lnTo>
                  <a:lnTo>
                    <a:pt x="825326" y="161677"/>
                  </a:lnTo>
                  <a:lnTo>
                    <a:pt x="784879" y="182956"/>
                  </a:lnTo>
                  <a:lnTo>
                    <a:pt x="745168" y="205415"/>
                  </a:lnTo>
                  <a:lnTo>
                    <a:pt x="706218" y="229031"/>
                  </a:lnTo>
                  <a:lnTo>
                    <a:pt x="668050" y="253781"/>
                  </a:lnTo>
                  <a:lnTo>
                    <a:pt x="630690" y="279641"/>
                  </a:lnTo>
                  <a:lnTo>
                    <a:pt x="594159" y="306588"/>
                  </a:lnTo>
                  <a:lnTo>
                    <a:pt x="558482" y="334598"/>
                  </a:lnTo>
                  <a:lnTo>
                    <a:pt x="523681" y="363649"/>
                  </a:lnTo>
                  <a:lnTo>
                    <a:pt x="489780" y="393716"/>
                  </a:lnTo>
                  <a:lnTo>
                    <a:pt x="456803" y="424776"/>
                  </a:lnTo>
                  <a:lnTo>
                    <a:pt x="424773" y="456807"/>
                  </a:lnTo>
                  <a:lnTo>
                    <a:pt x="393712" y="489785"/>
                  </a:lnTo>
                  <a:lnTo>
                    <a:pt x="363645" y="523685"/>
                  </a:lnTo>
                  <a:lnTo>
                    <a:pt x="334595" y="558486"/>
                  </a:lnTo>
                  <a:lnTo>
                    <a:pt x="306585" y="594164"/>
                  </a:lnTo>
                  <a:lnTo>
                    <a:pt x="279638" y="630694"/>
                  </a:lnTo>
                  <a:lnTo>
                    <a:pt x="253778" y="668055"/>
                  </a:lnTo>
                  <a:lnTo>
                    <a:pt x="229029" y="706222"/>
                  </a:lnTo>
                  <a:lnTo>
                    <a:pt x="205413" y="745173"/>
                  </a:lnTo>
                  <a:lnTo>
                    <a:pt x="182954" y="784883"/>
                  </a:lnTo>
                  <a:lnTo>
                    <a:pt x="161675" y="825330"/>
                  </a:lnTo>
                  <a:lnTo>
                    <a:pt x="141599" y="866490"/>
                  </a:lnTo>
                  <a:lnTo>
                    <a:pt x="122751" y="908340"/>
                  </a:lnTo>
                  <a:lnTo>
                    <a:pt x="105153" y="950857"/>
                  </a:lnTo>
                  <a:lnTo>
                    <a:pt x="88828" y="994017"/>
                  </a:lnTo>
                  <a:lnTo>
                    <a:pt x="73801" y="1037796"/>
                  </a:lnTo>
                  <a:lnTo>
                    <a:pt x="60094" y="1082172"/>
                  </a:lnTo>
                  <a:lnTo>
                    <a:pt x="47731" y="1127121"/>
                  </a:lnTo>
                  <a:lnTo>
                    <a:pt x="36734" y="1172619"/>
                  </a:lnTo>
                  <a:lnTo>
                    <a:pt x="27129" y="1218644"/>
                  </a:lnTo>
                  <a:lnTo>
                    <a:pt x="18936" y="1265172"/>
                  </a:lnTo>
                  <a:lnTo>
                    <a:pt x="12181" y="1312180"/>
                  </a:lnTo>
                  <a:lnTo>
                    <a:pt x="6887" y="1359644"/>
                  </a:lnTo>
                  <a:lnTo>
                    <a:pt x="3076" y="1407541"/>
                  </a:lnTo>
                  <a:lnTo>
                    <a:pt x="773" y="1455847"/>
                  </a:lnTo>
                  <a:lnTo>
                    <a:pt x="0" y="1504540"/>
                  </a:lnTo>
                  <a:lnTo>
                    <a:pt x="773" y="1553233"/>
                  </a:lnTo>
                  <a:lnTo>
                    <a:pt x="3076" y="1601541"/>
                  </a:lnTo>
                  <a:lnTo>
                    <a:pt x="6887" y="1649438"/>
                  </a:lnTo>
                  <a:lnTo>
                    <a:pt x="12181" y="1696902"/>
                  </a:lnTo>
                  <a:lnTo>
                    <a:pt x="18936" y="1743911"/>
                  </a:lnTo>
                  <a:lnTo>
                    <a:pt x="27129" y="1790439"/>
                  </a:lnTo>
                  <a:lnTo>
                    <a:pt x="36734" y="1836465"/>
                  </a:lnTo>
                  <a:lnTo>
                    <a:pt x="47731" y="1881964"/>
                  </a:lnTo>
                  <a:lnTo>
                    <a:pt x="60094" y="1926913"/>
                  </a:lnTo>
                  <a:lnTo>
                    <a:pt x="73801" y="1971289"/>
                  </a:lnTo>
                  <a:lnTo>
                    <a:pt x="88828" y="2015069"/>
                  </a:lnTo>
                  <a:lnTo>
                    <a:pt x="105153" y="2058229"/>
                  </a:lnTo>
                  <a:lnTo>
                    <a:pt x="122751" y="2100746"/>
                  </a:lnTo>
                  <a:lnTo>
                    <a:pt x="141599" y="2142596"/>
                  </a:lnTo>
                  <a:lnTo>
                    <a:pt x="161675" y="2183757"/>
                  </a:lnTo>
                  <a:lnTo>
                    <a:pt x="182954" y="2224204"/>
                  </a:lnTo>
                  <a:lnTo>
                    <a:pt x="205413" y="2263915"/>
                  </a:lnTo>
                  <a:lnTo>
                    <a:pt x="229029" y="2302865"/>
                  </a:lnTo>
                  <a:lnTo>
                    <a:pt x="253778" y="2341033"/>
                  </a:lnTo>
                  <a:lnTo>
                    <a:pt x="279638" y="2378394"/>
                  </a:lnTo>
                  <a:lnTo>
                    <a:pt x="306585" y="2414925"/>
                  </a:lnTo>
                  <a:lnTo>
                    <a:pt x="334595" y="2450603"/>
                  </a:lnTo>
                  <a:lnTo>
                    <a:pt x="363645" y="2485404"/>
                  </a:lnTo>
                  <a:lnTo>
                    <a:pt x="393712" y="2519305"/>
                  </a:lnTo>
                  <a:lnTo>
                    <a:pt x="424773" y="2552282"/>
                  </a:lnTo>
                  <a:lnTo>
                    <a:pt x="456803" y="2584313"/>
                  </a:lnTo>
                  <a:lnTo>
                    <a:pt x="489780" y="2615374"/>
                  </a:lnTo>
                  <a:lnTo>
                    <a:pt x="523681" y="2645441"/>
                  </a:lnTo>
                  <a:lnTo>
                    <a:pt x="558482" y="2674492"/>
                  </a:lnTo>
                  <a:lnTo>
                    <a:pt x="594159" y="2702502"/>
                  </a:lnTo>
                  <a:lnTo>
                    <a:pt x="630690" y="2729449"/>
                  </a:lnTo>
                  <a:lnTo>
                    <a:pt x="668050" y="2755309"/>
                  </a:lnTo>
                  <a:lnTo>
                    <a:pt x="706218" y="2780059"/>
                  </a:lnTo>
                  <a:lnTo>
                    <a:pt x="745168" y="2803675"/>
                  </a:lnTo>
                  <a:lnTo>
                    <a:pt x="784879" y="2826135"/>
                  </a:lnTo>
                  <a:lnTo>
                    <a:pt x="825326" y="2847414"/>
                  </a:lnTo>
                  <a:lnTo>
                    <a:pt x="866486" y="2867489"/>
                  </a:lnTo>
                  <a:lnTo>
                    <a:pt x="908336" y="2886338"/>
                  </a:lnTo>
                  <a:lnTo>
                    <a:pt x="950853" y="2903936"/>
                  </a:lnTo>
                  <a:lnTo>
                    <a:pt x="994012" y="2920261"/>
                  </a:lnTo>
                  <a:lnTo>
                    <a:pt x="1037792" y="2935289"/>
                  </a:lnTo>
                  <a:lnTo>
                    <a:pt x="1082168" y="2948996"/>
                  </a:lnTo>
                  <a:lnTo>
                    <a:pt x="1127117" y="2961359"/>
                  </a:lnTo>
                  <a:lnTo>
                    <a:pt x="1172616" y="2972356"/>
                  </a:lnTo>
                  <a:lnTo>
                    <a:pt x="1218641" y="2981962"/>
                  </a:lnTo>
                  <a:lnTo>
                    <a:pt x="1265170" y="2990154"/>
                  </a:lnTo>
                  <a:lnTo>
                    <a:pt x="1312178" y="2996909"/>
                  </a:lnTo>
                  <a:lnTo>
                    <a:pt x="1359642" y="3002204"/>
                  </a:lnTo>
                  <a:lnTo>
                    <a:pt x="1407540" y="3006014"/>
                  </a:lnTo>
                  <a:lnTo>
                    <a:pt x="1455847" y="3008318"/>
                  </a:lnTo>
                  <a:lnTo>
                    <a:pt x="1504540" y="3009091"/>
                  </a:lnTo>
                  <a:lnTo>
                    <a:pt x="1553233" y="3008318"/>
                  </a:lnTo>
                  <a:lnTo>
                    <a:pt x="1601540" y="3006014"/>
                  </a:lnTo>
                  <a:lnTo>
                    <a:pt x="1649438" y="3002204"/>
                  </a:lnTo>
                  <a:lnTo>
                    <a:pt x="1696902" y="2996909"/>
                  </a:lnTo>
                  <a:lnTo>
                    <a:pt x="1743910" y="2990154"/>
                  </a:lnTo>
                  <a:lnTo>
                    <a:pt x="1790439" y="2981962"/>
                  </a:lnTo>
                  <a:lnTo>
                    <a:pt x="1836464" y="2972356"/>
                  </a:lnTo>
                  <a:lnTo>
                    <a:pt x="1881963" y="2961359"/>
                  </a:lnTo>
                  <a:lnTo>
                    <a:pt x="1926912" y="2948996"/>
                  </a:lnTo>
                  <a:lnTo>
                    <a:pt x="1971288" y="2935289"/>
                  </a:lnTo>
                  <a:lnTo>
                    <a:pt x="2015068" y="2920261"/>
                  </a:lnTo>
                  <a:lnTo>
                    <a:pt x="2058227" y="2903936"/>
                  </a:lnTo>
                  <a:lnTo>
                    <a:pt x="2100744" y="2886338"/>
                  </a:lnTo>
                  <a:lnTo>
                    <a:pt x="2142594" y="2867489"/>
                  </a:lnTo>
                  <a:lnTo>
                    <a:pt x="2183754" y="2847414"/>
                  </a:lnTo>
                  <a:lnTo>
                    <a:pt x="2224201" y="2826135"/>
                  </a:lnTo>
                  <a:lnTo>
                    <a:pt x="2263912" y="2803675"/>
                  </a:lnTo>
                  <a:lnTo>
                    <a:pt x="2302862" y="2780059"/>
                  </a:lnTo>
                  <a:lnTo>
                    <a:pt x="2341030" y="2755309"/>
                  </a:lnTo>
                  <a:lnTo>
                    <a:pt x="2378390" y="2729449"/>
                  </a:lnTo>
                  <a:lnTo>
                    <a:pt x="2414921" y="2702502"/>
                  </a:lnTo>
                  <a:lnTo>
                    <a:pt x="2450598" y="2674492"/>
                  </a:lnTo>
                  <a:lnTo>
                    <a:pt x="2485399" y="2645441"/>
                  </a:lnTo>
                  <a:lnTo>
                    <a:pt x="2519300" y="2615374"/>
                  </a:lnTo>
                  <a:lnTo>
                    <a:pt x="2552277" y="2584313"/>
                  </a:lnTo>
                  <a:lnTo>
                    <a:pt x="2584308" y="2552282"/>
                  </a:lnTo>
                  <a:lnTo>
                    <a:pt x="2615368" y="2519305"/>
                  </a:lnTo>
                  <a:lnTo>
                    <a:pt x="2645435" y="2485404"/>
                  </a:lnTo>
                  <a:lnTo>
                    <a:pt x="2674485" y="2450603"/>
                  </a:lnTo>
                  <a:lnTo>
                    <a:pt x="2702495" y="2414925"/>
                  </a:lnTo>
                  <a:lnTo>
                    <a:pt x="2729442" y="2378394"/>
                  </a:lnTo>
                  <a:lnTo>
                    <a:pt x="2755302" y="2341033"/>
                  </a:lnTo>
                  <a:lnTo>
                    <a:pt x="2780051" y="2302865"/>
                  </a:lnTo>
                  <a:lnTo>
                    <a:pt x="2803667" y="2263915"/>
                  </a:lnTo>
                  <a:lnTo>
                    <a:pt x="2826127" y="2224204"/>
                  </a:lnTo>
                  <a:lnTo>
                    <a:pt x="2847406" y="2183757"/>
                  </a:lnTo>
                  <a:lnTo>
                    <a:pt x="2867481" y="2142596"/>
                  </a:lnTo>
                  <a:lnTo>
                    <a:pt x="2886329" y="2100746"/>
                  </a:lnTo>
                  <a:lnTo>
                    <a:pt x="2903927" y="2058229"/>
                  </a:lnTo>
                  <a:lnTo>
                    <a:pt x="2920252" y="2015069"/>
                  </a:lnTo>
                  <a:lnTo>
                    <a:pt x="2935279" y="1971289"/>
                  </a:lnTo>
                  <a:lnTo>
                    <a:pt x="2948986" y="1926913"/>
                  </a:lnTo>
                  <a:lnTo>
                    <a:pt x="2961349" y="1881964"/>
                  </a:lnTo>
                  <a:lnTo>
                    <a:pt x="2972346" y="1836465"/>
                  </a:lnTo>
                  <a:lnTo>
                    <a:pt x="2981952" y="1790439"/>
                  </a:lnTo>
                  <a:lnTo>
                    <a:pt x="2990144" y="1743911"/>
                  </a:lnTo>
                  <a:lnTo>
                    <a:pt x="2996899" y="1696902"/>
                  </a:lnTo>
                  <a:lnTo>
                    <a:pt x="3002193" y="1649438"/>
                  </a:lnTo>
                  <a:lnTo>
                    <a:pt x="3006004" y="1601541"/>
                  </a:lnTo>
                  <a:lnTo>
                    <a:pt x="3008308" y="1553233"/>
                  </a:lnTo>
                  <a:lnTo>
                    <a:pt x="3009081" y="1504540"/>
                  </a:lnTo>
                  <a:lnTo>
                    <a:pt x="3008308" y="1455847"/>
                  </a:lnTo>
                  <a:lnTo>
                    <a:pt x="3006004" y="1407541"/>
                  </a:lnTo>
                  <a:lnTo>
                    <a:pt x="3002193" y="1359644"/>
                  </a:lnTo>
                  <a:lnTo>
                    <a:pt x="2996899" y="1312180"/>
                  </a:lnTo>
                  <a:lnTo>
                    <a:pt x="2990144" y="1265172"/>
                  </a:lnTo>
                  <a:lnTo>
                    <a:pt x="2981952" y="1218644"/>
                  </a:lnTo>
                  <a:lnTo>
                    <a:pt x="2972346" y="1172619"/>
                  </a:lnTo>
                  <a:lnTo>
                    <a:pt x="2961349" y="1127121"/>
                  </a:lnTo>
                  <a:lnTo>
                    <a:pt x="2948986" y="1082172"/>
                  </a:lnTo>
                  <a:lnTo>
                    <a:pt x="2935279" y="1037796"/>
                  </a:lnTo>
                  <a:lnTo>
                    <a:pt x="2920252" y="994017"/>
                  </a:lnTo>
                  <a:lnTo>
                    <a:pt x="2903927" y="950857"/>
                  </a:lnTo>
                  <a:lnTo>
                    <a:pt x="2886329" y="908340"/>
                  </a:lnTo>
                  <a:lnTo>
                    <a:pt x="2867481" y="866490"/>
                  </a:lnTo>
                  <a:lnTo>
                    <a:pt x="2847406" y="825330"/>
                  </a:lnTo>
                  <a:lnTo>
                    <a:pt x="2826127" y="784883"/>
                  </a:lnTo>
                  <a:lnTo>
                    <a:pt x="2803667" y="745173"/>
                  </a:lnTo>
                  <a:lnTo>
                    <a:pt x="2780051" y="706222"/>
                  </a:lnTo>
                  <a:lnTo>
                    <a:pt x="2755302" y="668055"/>
                  </a:lnTo>
                  <a:lnTo>
                    <a:pt x="2729442" y="630694"/>
                  </a:lnTo>
                  <a:lnTo>
                    <a:pt x="2702495" y="594164"/>
                  </a:lnTo>
                  <a:lnTo>
                    <a:pt x="2674485" y="558486"/>
                  </a:lnTo>
                  <a:lnTo>
                    <a:pt x="2645435" y="523685"/>
                  </a:lnTo>
                  <a:lnTo>
                    <a:pt x="2615368" y="489785"/>
                  </a:lnTo>
                  <a:lnTo>
                    <a:pt x="2584308" y="456807"/>
                  </a:lnTo>
                  <a:lnTo>
                    <a:pt x="2552277" y="424776"/>
                  </a:lnTo>
                  <a:lnTo>
                    <a:pt x="2519300" y="393716"/>
                  </a:lnTo>
                  <a:lnTo>
                    <a:pt x="2485399" y="363649"/>
                  </a:lnTo>
                  <a:lnTo>
                    <a:pt x="2450598" y="334598"/>
                  </a:lnTo>
                  <a:lnTo>
                    <a:pt x="2414921" y="306588"/>
                  </a:lnTo>
                  <a:lnTo>
                    <a:pt x="2378390" y="279641"/>
                  </a:lnTo>
                  <a:lnTo>
                    <a:pt x="2341030" y="253781"/>
                  </a:lnTo>
                  <a:lnTo>
                    <a:pt x="2302862" y="229031"/>
                  </a:lnTo>
                  <a:lnTo>
                    <a:pt x="2263912" y="205415"/>
                  </a:lnTo>
                  <a:lnTo>
                    <a:pt x="2224201" y="182956"/>
                  </a:lnTo>
                  <a:lnTo>
                    <a:pt x="2183754" y="161677"/>
                  </a:lnTo>
                  <a:lnTo>
                    <a:pt x="2142594" y="141601"/>
                  </a:lnTo>
                  <a:lnTo>
                    <a:pt x="2100744" y="122752"/>
                  </a:lnTo>
                  <a:lnTo>
                    <a:pt x="2058227" y="105154"/>
                  </a:lnTo>
                  <a:lnTo>
                    <a:pt x="2015068" y="88830"/>
                  </a:lnTo>
                  <a:lnTo>
                    <a:pt x="1971288" y="73802"/>
                  </a:lnTo>
                  <a:lnTo>
                    <a:pt x="1926912" y="60095"/>
                  </a:lnTo>
                  <a:lnTo>
                    <a:pt x="1881963" y="47731"/>
                  </a:lnTo>
                  <a:lnTo>
                    <a:pt x="1836464" y="36735"/>
                  </a:lnTo>
                  <a:lnTo>
                    <a:pt x="1790439" y="27129"/>
                  </a:lnTo>
                  <a:lnTo>
                    <a:pt x="1743910" y="18937"/>
                  </a:lnTo>
                  <a:lnTo>
                    <a:pt x="1696902" y="12182"/>
                  </a:lnTo>
                  <a:lnTo>
                    <a:pt x="1649438" y="6887"/>
                  </a:lnTo>
                  <a:lnTo>
                    <a:pt x="1601540" y="3076"/>
                  </a:lnTo>
                  <a:lnTo>
                    <a:pt x="1553233" y="773"/>
                  </a:lnTo>
                  <a:lnTo>
                    <a:pt x="1504540" y="0"/>
                  </a:lnTo>
                  <a:close/>
                </a:path>
              </a:pathLst>
            </a:custGeom>
            <a:solidFill>
              <a:srgbClr val="F5BB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129" name="Google Shape;1129;p61"/>
            <p:cNvSpPr/>
            <p:nvPr/>
          </p:nvSpPr>
          <p:spPr>
            <a:xfrm>
              <a:off x="11803954" y="1597688"/>
              <a:ext cx="3009265" cy="3009265"/>
            </a:xfrm>
            <a:custGeom>
              <a:avLst/>
              <a:gdLst/>
              <a:ahLst/>
              <a:cxnLst/>
              <a:rect l="l" t="t" r="r" b="b"/>
              <a:pathLst>
                <a:path w="3009265" h="3009265" extrusionOk="0">
                  <a:moveTo>
                    <a:pt x="1504540" y="3009091"/>
                  </a:moveTo>
                  <a:lnTo>
                    <a:pt x="1553233" y="3008318"/>
                  </a:lnTo>
                  <a:lnTo>
                    <a:pt x="1601540" y="3006014"/>
                  </a:lnTo>
                  <a:lnTo>
                    <a:pt x="1649438" y="3002204"/>
                  </a:lnTo>
                  <a:lnTo>
                    <a:pt x="1696902" y="2996909"/>
                  </a:lnTo>
                  <a:lnTo>
                    <a:pt x="1743910" y="2990154"/>
                  </a:lnTo>
                  <a:lnTo>
                    <a:pt x="1790439" y="2981962"/>
                  </a:lnTo>
                  <a:lnTo>
                    <a:pt x="1836464" y="2972356"/>
                  </a:lnTo>
                  <a:lnTo>
                    <a:pt x="1881963" y="2961359"/>
                  </a:lnTo>
                  <a:lnTo>
                    <a:pt x="1926912" y="2948996"/>
                  </a:lnTo>
                  <a:lnTo>
                    <a:pt x="1971288" y="2935289"/>
                  </a:lnTo>
                  <a:lnTo>
                    <a:pt x="2015068" y="2920261"/>
                  </a:lnTo>
                  <a:lnTo>
                    <a:pt x="2058227" y="2903936"/>
                  </a:lnTo>
                  <a:lnTo>
                    <a:pt x="2100744" y="2886338"/>
                  </a:lnTo>
                  <a:lnTo>
                    <a:pt x="2142594" y="2867489"/>
                  </a:lnTo>
                  <a:lnTo>
                    <a:pt x="2183754" y="2847414"/>
                  </a:lnTo>
                  <a:lnTo>
                    <a:pt x="2224201" y="2826135"/>
                  </a:lnTo>
                  <a:lnTo>
                    <a:pt x="2263912" y="2803675"/>
                  </a:lnTo>
                  <a:lnTo>
                    <a:pt x="2302862" y="2780059"/>
                  </a:lnTo>
                  <a:lnTo>
                    <a:pt x="2341030" y="2755309"/>
                  </a:lnTo>
                  <a:lnTo>
                    <a:pt x="2378390" y="2729449"/>
                  </a:lnTo>
                  <a:lnTo>
                    <a:pt x="2414921" y="2702502"/>
                  </a:lnTo>
                  <a:lnTo>
                    <a:pt x="2450598" y="2674492"/>
                  </a:lnTo>
                  <a:lnTo>
                    <a:pt x="2485399" y="2645441"/>
                  </a:lnTo>
                  <a:lnTo>
                    <a:pt x="2519300" y="2615374"/>
                  </a:lnTo>
                  <a:lnTo>
                    <a:pt x="2552277" y="2584313"/>
                  </a:lnTo>
                  <a:lnTo>
                    <a:pt x="2584308" y="2552282"/>
                  </a:lnTo>
                  <a:lnTo>
                    <a:pt x="2615368" y="2519305"/>
                  </a:lnTo>
                  <a:lnTo>
                    <a:pt x="2645435" y="2485404"/>
                  </a:lnTo>
                  <a:lnTo>
                    <a:pt x="2674485" y="2450603"/>
                  </a:lnTo>
                  <a:lnTo>
                    <a:pt x="2702495" y="2414925"/>
                  </a:lnTo>
                  <a:lnTo>
                    <a:pt x="2729442" y="2378394"/>
                  </a:lnTo>
                  <a:lnTo>
                    <a:pt x="2755302" y="2341033"/>
                  </a:lnTo>
                  <a:lnTo>
                    <a:pt x="2780051" y="2302865"/>
                  </a:lnTo>
                  <a:lnTo>
                    <a:pt x="2803667" y="2263915"/>
                  </a:lnTo>
                  <a:lnTo>
                    <a:pt x="2826127" y="2224204"/>
                  </a:lnTo>
                  <a:lnTo>
                    <a:pt x="2847406" y="2183757"/>
                  </a:lnTo>
                  <a:lnTo>
                    <a:pt x="2867481" y="2142596"/>
                  </a:lnTo>
                  <a:lnTo>
                    <a:pt x="2886329" y="2100746"/>
                  </a:lnTo>
                  <a:lnTo>
                    <a:pt x="2903927" y="2058229"/>
                  </a:lnTo>
                  <a:lnTo>
                    <a:pt x="2920252" y="2015069"/>
                  </a:lnTo>
                  <a:lnTo>
                    <a:pt x="2935279" y="1971289"/>
                  </a:lnTo>
                  <a:lnTo>
                    <a:pt x="2948986" y="1926913"/>
                  </a:lnTo>
                  <a:lnTo>
                    <a:pt x="2961349" y="1881964"/>
                  </a:lnTo>
                  <a:lnTo>
                    <a:pt x="2972346" y="1836465"/>
                  </a:lnTo>
                  <a:lnTo>
                    <a:pt x="2981952" y="1790439"/>
                  </a:lnTo>
                  <a:lnTo>
                    <a:pt x="2990144" y="1743911"/>
                  </a:lnTo>
                  <a:lnTo>
                    <a:pt x="2996899" y="1696902"/>
                  </a:lnTo>
                  <a:lnTo>
                    <a:pt x="3002193" y="1649438"/>
                  </a:lnTo>
                  <a:lnTo>
                    <a:pt x="3006004" y="1601541"/>
                  </a:lnTo>
                  <a:lnTo>
                    <a:pt x="3008308" y="1553233"/>
                  </a:lnTo>
                  <a:lnTo>
                    <a:pt x="3009081" y="1504540"/>
                  </a:lnTo>
                  <a:lnTo>
                    <a:pt x="3008308" y="1455847"/>
                  </a:lnTo>
                  <a:lnTo>
                    <a:pt x="3006004" y="1407541"/>
                  </a:lnTo>
                  <a:lnTo>
                    <a:pt x="3002193" y="1359644"/>
                  </a:lnTo>
                  <a:lnTo>
                    <a:pt x="2996899" y="1312180"/>
                  </a:lnTo>
                  <a:lnTo>
                    <a:pt x="2990144" y="1265172"/>
                  </a:lnTo>
                  <a:lnTo>
                    <a:pt x="2981952" y="1218644"/>
                  </a:lnTo>
                  <a:lnTo>
                    <a:pt x="2972346" y="1172619"/>
                  </a:lnTo>
                  <a:lnTo>
                    <a:pt x="2961349" y="1127121"/>
                  </a:lnTo>
                  <a:lnTo>
                    <a:pt x="2948986" y="1082172"/>
                  </a:lnTo>
                  <a:lnTo>
                    <a:pt x="2935279" y="1037796"/>
                  </a:lnTo>
                  <a:lnTo>
                    <a:pt x="2920252" y="994017"/>
                  </a:lnTo>
                  <a:lnTo>
                    <a:pt x="2903927" y="950857"/>
                  </a:lnTo>
                  <a:lnTo>
                    <a:pt x="2886329" y="908340"/>
                  </a:lnTo>
                  <a:lnTo>
                    <a:pt x="2867481" y="866490"/>
                  </a:lnTo>
                  <a:lnTo>
                    <a:pt x="2847406" y="825330"/>
                  </a:lnTo>
                  <a:lnTo>
                    <a:pt x="2826127" y="784883"/>
                  </a:lnTo>
                  <a:lnTo>
                    <a:pt x="2803667" y="745173"/>
                  </a:lnTo>
                  <a:lnTo>
                    <a:pt x="2780051" y="706222"/>
                  </a:lnTo>
                  <a:lnTo>
                    <a:pt x="2755302" y="668055"/>
                  </a:lnTo>
                  <a:lnTo>
                    <a:pt x="2729442" y="630694"/>
                  </a:lnTo>
                  <a:lnTo>
                    <a:pt x="2702495" y="594164"/>
                  </a:lnTo>
                  <a:lnTo>
                    <a:pt x="2674485" y="558486"/>
                  </a:lnTo>
                  <a:lnTo>
                    <a:pt x="2645435" y="523685"/>
                  </a:lnTo>
                  <a:lnTo>
                    <a:pt x="2615368" y="489785"/>
                  </a:lnTo>
                  <a:lnTo>
                    <a:pt x="2584308" y="456807"/>
                  </a:lnTo>
                  <a:lnTo>
                    <a:pt x="2552277" y="424776"/>
                  </a:lnTo>
                  <a:lnTo>
                    <a:pt x="2519300" y="393716"/>
                  </a:lnTo>
                  <a:lnTo>
                    <a:pt x="2485399" y="363649"/>
                  </a:lnTo>
                  <a:lnTo>
                    <a:pt x="2450598" y="334598"/>
                  </a:lnTo>
                  <a:lnTo>
                    <a:pt x="2414921" y="306588"/>
                  </a:lnTo>
                  <a:lnTo>
                    <a:pt x="2378390" y="279641"/>
                  </a:lnTo>
                  <a:lnTo>
                    <a:pt x="2341030" y="253781"/>
                  </a:lnTo>
                  <a:lnTo>
                    <a:pt x="2302862" y="229031"/>
                  </a:lnTo>
                  <a:lnTo>
                    <a:pt x="2263912" y="205415"/>
                  </a:lnTo>
                  <a:lnTo>
                    <a:pt x="2224201" y="182956"/>
                  </a:lnTo>
                  <a:lnTo>
                    <a:pt x="2183754" y="161677"/>
                  </a:lnTo>
                  <a:lnTo>
                    <a:pt x="2142594" y="141601"/>
                  </a:lnTo>
                  <a:lnTo>
                    <a:pt x="2100744" y="122752"/>
                  </a:lnTo>
                  <a:lnTo>
                    <a:pt x="2058227" y="105154"/>
                  </a:lnTo>
                  <a:lnTo>
                    <a:pt x="2015068" y="88830"/>
                  </a:lnTo>
                  <a:lnTo>
                    <a:pt x="1971288" y="73802"/>
                  </a:lnTo>
                  <a:lnTo>
                    <a:pt x="1926912" y="60095"/>
                  </a:lnTo>
                  <a:lnTo>
                    <a:pt x="1881963" y="47731"/>
                  </a:lnTo>
                  <a:lnTo>
                    <a:pt x="1836464" y="36735"/>
                  </a:lnTo>
                  <a:lnTo>
                    <a:pt x="1790439" y="27129"/>
                  </a:lnTo>
                  <a:lnTo>
                    <a:pt x="1743910" y="18937"/>
                  </a:lnTo>
                  <a:lnTo>
                    <a:pt x="1696902" y="12182"/>
                  </a:lnTo>
                  <a:lnTo>
                    <a:pt x="1649438" y="6887"/>
                  </a:lnTo>
                  <a:lnTo>
                    <a:pt x="1601540" y="3076"/>
                  </a:lnTo>
                  <a:lnTo>
                    <a:pt x="1553233" y="773"/>
                  </a:lnTo>
                  <a:lnTo>
                    <a:pt x="1504540" y="0"/>
                  </a:lnTo>
                  <a:lnTo>
                    <a:pt x="1455847" y="773"/>
                  </a:lnTo>
                  <a:lnTo>
                    <a:pt x="1407540" y="3076"/>
                  </a:lnTo>
                  <a:lnTo>
                    <a:pt x="1359642" y="6887"/>
                  </a:lnTo>
                  <a:lnTo>
                    <a:pt x="1312178" y="12182"/>
                  </a:lnTo>
                  <a:lnTo>
                    <a:pt x="1265170" y="18937"/>
                  </a:lnTo>
                  <a:lnTo>
                    <a:pt x="1218641" y="27129"/>
                  </a:lnTo>
                  <a:lnTo>
                    <a:pt x="1172616" y="36735"/>
                  </a:lnTo>
                  <a:lnTo>
                    <a:pt x="1127117" y="47731"/>
                  </a:lnTo>
                  <a:lnTo>
                    <a:pt x="1082168" y="60095"/>
                  </a:lnTo>
                  <a:lnTo>
                    <a:pt x="1037792" y="73802"/>
                  </a:lnTo>
                  <a:lnTo>
                    <a:pt x="994012" y="88830"/>
                  </a:lnTo>
                  <a:lnTo>
                    <a:pt x="950853" y="105154"/>
                  </a:lnTo>
                  <a:lnTo>
                    <a:pt x="908336" y="122752"/>
                  </a:lnTo>
                  <a:lnTo>
                    <a:pt x="866486" y="141601"/>
                  </a:lnTo>
                  <a:lnTo>
                    <a:pt x="825326" y="161677"/>
                  </a:lnTo>
                  <a:lnTo>
                    <a:pt x="784879" y="182956"/>
                  </a:lnTo>
                  <a:lnTo>
                    <a:pt x="745168" y="205415"/>
                  </a:lnTo>
                  <a:lnTo>
                    <a:pt x="706218" y="229031"/>
                  </a:lnTo>
                  <a:lnTo>
                    <a:pt x="668050" y="253781"/>
                  </a:lnTo>
                  <a:lnTo>
                    <a:pt x="630690" y="279641"/>
                  </a:lnTo>
                  <a:lnTo>
                    <a:pt x="594159" y="306588"/>
                  </a:lnTo>
                  <a:lnTo>
                    <a:pt x="558482" y="334598"/>
                  </a:lnTo>
                  <a:lnTo>
                    <a:pt x="523681" y="363649"/>
                  </a:lnTo>
                  <a:lnTo>
                    <a:pt x="489780" y="393716"/>
                  </a:lnTo>
                  <a:lnTo>
                    <a:pt x="456803" y="424776"/>
                  </a:lnTo>
                  <a:lnTo>
                    <a:pt x="424773" y="456807"/>
                  </a:lnTo>
                  <a:lnTo>
                    <a:pt x="393712" y="489785"/>
                  </a:lnTo>
                  <a:lnTo>
                    <a:pt x="363645" y="523685"/>
                  </a:lnTo>
                  <a:lnTo>
                    <a:pt x="334595" y="558486"/>
                  </a:lnTo>
                  <a:lnTo>
                    <a:pt x="306585" y="594164"/>
                  </a:lnTo>
                  <a:lnTo>
                    <a:pt x="279638" y="630694"/>
                  </a:lnTo>
                  <a:lnTo>
                    <a:pt x="253778" y="668055"/>
                  </a:lnTo>
                  <a:lnTo>
                    <a:pt x="229029" y="706222"/>
                  </a:lnTo>
                  <a:lnTo>
                    <a:pt x="205413" y="745173"/>
                  </a:lnTo>
                  <a:lnTo>
                    <a:pt x="182954" y="784883"/>
                  </a:lnTo>
                  <a:lnTo>
                    <a:pt x="161675" y="825330"/>
                  </a:lnTo>
                  <a:lnTo>
                    <a:pt x="141599" y="866490"/>
                  </a:lnTo>
                  <a:lnTo>
                    <a:pt x="122751" y="908340"/>
                  </a:lnTo>
                  <a:lnTo>
                    <a:pt x="105153" y="950857"/>
                  </a:lnTo>
                  <a:lnTo>
                    <a:pt x="88828" y="994017"/>
                  </a:lnTo>
                  <a:lnTo>
                    <a:pt x="73801" y="1037796"/>
                  </a:lnTo>
                  <a:lnTo>
                    <a:pt x="60094" y="1082172"/>
                  </a:lnTo>
                  <a:lnTo>
                    <a:pt x="47731" y="1127121"/>
                  </a:lnTo>
                  <a:lnTo>
                    <a:pt x="36734" y="1172619"/>
                  </a:lnTo>
                  <a:lnTo>
                    <a:pt x="27129" y="1218644"/>
                  </a:lnTo>
                  <a:lnTo>
                    <a:pt x="18936" y="1265172"/>
                  </a:lnTo>
                  <a:lnTo>
                    <a:pt x="12181" y="1312180"/>
                  </a:lnTo>
                  <a:lnTo>
                    <a:pt x="6887" y="1359644"/>
                  </a:lnTo>
                  <a:lnTo>
                    <a:pt x="3076" y="1407541"/>
                  </a:lnTo>
                  <a:lnTo>
                    <a:pt x="773" y="1455847"/>
                  </a:lnTo>
                  <a:lnTo>
                    <a:pt x="0" y="1504540"/>
                  </a:lnTo>
                  <a:lnTo>
                    <a:pt x="773" y="1553233"/>
                  </a:lnTo>
                  <a:lnTo>
                    <a:pt x="3076" y="1601541"/>
                  </a:lnTo>
                  <a:lnTo>
                    <a:pt x="6887" y="1649438"/>
                  </a:lnTo>
                  <a:lnTo>
                    <a:pt x="12181" y="1696902"/>
                  </a:lnTo>
                  <a:lnTo>
                    <a:pt x="18936" y="1743911"/>
                  </a:lnTo>
                  <a:lnTo>
                    <a:pt x="27129" y="1790439"/>
                  </a:lnTo>
                  <a:lnTo>
                    <a:pt x="36734" y="1836465"/>
                  </a:lnTo>
                  <a:lnTo>
                    <a:pt x="47731" y="1881964"/>
                  </a:lnTo>
                  <a:lnTo>
                    <a:pt x="60094" y="1926913"/>
                  </a:lnTo>
                  <a:lnTo>
                    <a:pt x="73801" y="1971289"/>
                  </a:lnTo>
                  <a:lnTo>
                    <a:pt x="88828" y="2015069"/>
                  </a:lnTo>
                  <a:lnTo>
                    <a:pt x="105153" y="2058229"/>
                  </a:lnTo>
                  <a:lnTo>
                    <a:pt x="122751" y="2100746"/>
                  </a:lnTo>
                  <a:lnTo>
                    <a:pt x="141599" y="2142596"/>
                  </a:lnTo>
                  <a:lnTo>
                    <a:pt x="161675" y="2183757"/>
                  </a:lnTo>
                  <a:lnTo>
                    <a:pt x="182954" y="2224204"/>
                  </a:lnTo>
                  <a:lnTo>
                    <a:pt x="205413" y="2263915"/>
                  </a:lnTo>
                  <a:lnTo>
                    <a:pt x="229029" y="2302865"/>
                  </a:lnTo>
                  <a:lnTo>
                    <a:pt x="253778" y="2341033"/>
                  </a:lnTo>
                  <a:lnTo>
                    <a:pt x="279638" y="2378394"/>
                  </a:lnTo>
                  <a:lnTo>
                    <a:pt x="306585" y="2414925"/>
                  </a:lnTo>
                  <a:lnTo>
                    <a:pt x="334595" y="2450603"/>
                  </a:lnTo>
                  <a:lnTo>
                    <a:pt x="363645" y="2485404"/>
                  </a:lnTo>
                  <a:lnTo>
                    <a:pt x="393712" y="2519305"/>
                  </a:lnTo>
                  <a:lnTo>
                    <a:pt x="424773" y="2552282"/>
                  </a:lnTo>
                  <a:lnTo>
                    <a:pt x="456803" y="2584313"/>
                  </a:lnTo>
                  <a:lnTo>
                    <a:pt x="489780" y="2615374"/>
                  </a:lnTo>
                  <a:lnTo>
                    <a:pt x="523681" y="2645441"/>
                  </a:lnTo>
                  <a:lnTo>
                    <a:pt x="558482" y="2674492"/>
                  </a:lnTo>
                  <a:lnTo>
                    <a:pt x="594159" y="2702502"/>
                  </a:lnTo>
                  <a:lnTo>
                    <a:pt x="630690" y="2729449"/>
                  </a:lnTo>
                  <a:lnTo>
                    <a:pt x="668050" y="2755309"/>
                  </a:lnTo>
                  <a:lnTo>
                    <a:pt x="706218" y="2780059"/>
                  </a:lnTo>
                  <a:lnTo>
                    <a:pt x="745168" y="2803675"/>
                  </a:lnTo>
                  <a:lnTo>
                    <a:pt x="784879" y="2826135"/>
                  </a:lnTo>
                  <a:lnTo>
                    <a:pt x="825326" y="2847414"/>
                  </a:lnTo>
                  <a:lnTo>
                    <a:pt x="866486" y="2867489"/>
                  </a:lnTo>
                  <a:lnTo>
                    <a:pt x="908336" y="2886338"/>
                  </a:lnTo>
                  <a:lnTo>
                    <a:pt x="950853" y="2903936"/>
                  </a:lnTo>
                  <a:lnTo>
                    <a:pt x="994012" y="2920261"/>
                  </a:lnTo>
                  <a:lnTo>
                    <a:pt x="1037792" y="2935289"/>
                  </a:lnTo>
                  <a:lnTo>
                    <a:pt x="1082168" y="2948996"/>
                  </a:lnTo>
                  <a:lnTo>
                    <a:pt x="1127117" y="2961359"/>
                  </a:lnTo>
                  <a:lnTo>
                    <a:pt x="1172616" y="2972356"/>
                  </a:lnTo>
                  <a:lnTo>
                    <a:pt x="1218641" y="2981962"/>
                  </a:lnTo>
                  <a:lnTo>
                    <a:pt x="1265170" y="2990154"/>
                  </a:lnTo>
                  <a:lnTo>
                    <a:pt x="1312178" y="2996909"/>
                  </a:lnTo>
                  <a:lnTo>
                    <a:pt x="1359642" y="3002204"/>
                  </a:lnTo>
                  <a:lnTo>
                    <a:pt x="1407540" y="3006014"/>
                  </a:lnTo>
                  <a:lnTo>
                    <a:pt x="1455847" y="3008318"/>
                  </a:lnTo>
                  <a:lnTo>
                    <a:pt x="1504540" y="3009091"/>
                  </a:lnTo>
                  <a:close/>
                </a:path>
              </a:pathLst>
            </a:custGeom>
            <a:noFill/>
            <a:ln w="167525" cap="flat" cmpd="sng">
              <a:solidFill>
                <a:srgbClr val="DE6E4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130" name="Google Shape;1130;p61"/>
            <p:cNvSpPr/>
            <p:nvPr/>
          </p:nvSpPr>
          <p:spPr>
            <a:xfrm>
              <a:off x="8994483" y="4920849"/>
              <a:ext cx="8628380" cy="4580890"/>
            </a:xfrm>
            <a:custGeom>
              <a:avLst/>
              <a:gdLst/>
              <a:ahLst/>
              <a:cxnLst/>
              <a:rect l="l" t="t" r="r" b="b"/>
              <a:pathLst>
                <a:path w="8628380" h="4580890" extrusionOk="0">
                  <a:moveTo>
                    <a:pt x="3009087" y="3076079"/>
                  </a:moveTo>
                  <a:lnTo>
                    <a:pt x="3008312" y="3027375"/>
                  </a:lnTo>
                  <a:lnTo>
                    <a:pt x="3006013" y="2979077"/>
                  </a:lnTo>
                  <a:lnTo>
                    <a:pt x="3002191" y="2931172"/>
                  </a:lnTo>
                  <a:lnTo>
                    <a:pt x="2996908" y="2883712"/>
                  </a:lnTo>
                  <a:lnTo>
                    <a:pt x="2990151" y="2836697"/>
                  </a:lnTo>
                  <a:lnTo>
                    <a:pt x="2981960" y="2790177"/>
                  </a:lnTo>
                  <a:lnTo>
                    <a:pt x="2972346" y="2744152"/>
                  </a:lnTo>
                  <a:lnTo>
                    <a:pt x="2961348" y="2698648"/>
                  </a:lnTo>
                  <a:lnTo>
                    <a:pt x="2948990" y="2653703"/>
                  </a:lnTo>
                  <a:lnTo>
                    <a:pt x="2935287" y="2609316"/>
                  </a:lnTo>
                  <a:lnTo>
                    <a:pt x="2920250" y="2565539"/>
                  </a:lnTo>
                  <a:lnTo>
                    <a:pt x="2903931" y="2522385"/>
                  </a:lnTo>
                  <a:lnTo>
                    <a:pt x="2886329" y="2479865"/>
                  </a:lnTo>
                  <a:lnTo>
                    <a:pt x="2867482" y="2438006"/>
                  </a:lnTo>
                  <a:lnTo>
                    <a:pt x="2847403" y="2396845"/>
                  </a:lnTo>
                  <a:lnTo>
                    <a:pt x="2826131" y="2356408"/>
                  </a:lnTo>
                  <a:lnTo>
                    <a:pt x="2803677" y="2316696"/>
                  </a:lnTo>
                  <a:lnTo>
                    <a:pt x="2780055" y="2277745"/>
                  </a:lnTo>
                  <a:lnTo>
                    <a:pt x="2755303" y="2239568"/>
                  </a:lnTo>
                  <a:lnTo>
                    <a:pt x="2729446" y="2202218"/>
                  </a:lnTo>
                  <a:lnTo>
                    <a:pt x="2702496" y="2165680"/>
                  </a:lnTo>
                  <a:lnTo>
                    <a:pt x="2674493" y="2130006"/>
                  </a:lnTo>
                  <a:lnTo>
                    <a:pt x="2645435" y="2095207"/>
                  </a:lnTo>
                  <a:lnTo>
                    <a:pt x="2615374" y="2061298"/>
                  </a:lnTo>
                  <a:lnTo>
                    <a:pt x="2584310" y="2028329"/>
                  </a:lnTo>
                  <a:lnTo>
                    <a:pt x="2552281" y="1996287"/>
                  </a:lnTo>
                  <a:lnTo>
                    <a:pt x="2519299" y="1965236"/>
                  </a:lnTo>
                  <a:lnTo>
                    <a:pt x="2485402" y="1935162"/>
                  </a:lnTo>
                  <a:lnTo>
                    <a:pt x="2450604" y="1906117"/>
                  </a:lnTo>
                  <a:lnTo>
                    <a:pt x="2414930" y="1878101"/>
                  </a:lnTo>
                  <a:lnTo>
                    <a:pt x="2378392" y="1851152"/>
                  </a:lnTo>
                  <a:lnTo>
                    <a:pt x="2341029" y="1825294"/>
                  </a:lnTo>
                  <a:lnTo>
                    <a:pt x="2302865" y="1800542"/>
                  </a:lnTo>
                  <a:lnTo>
                    <a:pt x="2263914" y="1776933"/>
                  </a:lnTo>
                  <a:lnTo>
                    <a:pt x="2224201" y="1754466"/>
                  </a:lnTo>
                  <a:lnTo>
                    <a:pt x="2183752" y="1733194"/>
                  </a:lnTo>
                  <a:lnTo>
                    <a:pt x="2142604" y="1713115"/>
                  </a:lnTo>
                  <a:lnTo>
                    <a:pt x="2100745" y="1694268"/>
                  </a:lnTo>
                  <a:lnTo>
                    <a:pt x="2058225" y="1676666"/>
                  </a:lnTo>
                  <a:lnTo>
                    <a:pt x="2015070" y="1660347"/>
                  </a:lnTo>
                  <a:lnTo>
                    <a:pt x="1971294" y="1645310"/>
                  </a:lnTo>
                  <a:lnTo>
                    <a:pt x="1926920" y="1631607"/>
                  </a:lnTo>
                  <a:lnTo>
                    <a:pt x="1881962" y="1619250"/>
                  </a:lnTo>
                  <a:lnTo>
                    <a:pt x="1836470" y="1608251"/>
                  </a:lnTo>
                  <a:lnTo>
                    <a:pt x="1790446" y="1598637"/>
                  </a:lnTo>
                  <a:lnTo>
                    <a:pt x="1743913" y="1590446"/>
                  </a:lnTo>
                  <a:lnTo>
                    <a:pt x="1696910" y="1583690"/>
                  </a:lnTo>
                  <a:lnTo>
                    <a:pt x="1649437" y="1578406"/>
                  </a:lnTo>
                  <a:lnTo>
                    <a:pt x="1601546" y="1574584"/>
                  </a:lnTo>
                  <a:lnTo>
                    <a:pt x="1553235" y="1572285"/>
                  </a:lnTo>
                  <a:lnTo>
                    <a:pt x="1504543" y="1571510"/>
                  </a:lnTo>
                  <a:lnTo>
                    <a:pt x="1455851" y="1572285"/>
                  </a:lnTo>
                  <a:lnTo>
                    <a:pt x="1407541" y="1574584"/>
                  </a:lnTo>
                  <a:lnTo>
                    <a:pt x="1359649" y="1578406"/>
                  </a:lnTo>
                  <a:lnTo>
                    <a:pt x="1312176" y="1583690"/>
                  </a:lnTo>
                  <a:lnTo>
                    <a:pt x="1265174" y="1590446"/>
                  </a:lnTo>
                  <a:lnTo>
                    <a:pt x="1218641" y="1598637"/>
                  </a:lnTo>
                  <a:lnTo>
                    <a:pt x="1172616" y="1608251"/>
                  </a:lnTo>
                  <a:lnTo>
                    <a:pt x="1127125" y="1619250"/>
                  </a:lnTo>
                  <a:lnTo>
                    <a:pt x="1082167" y="1631607"/>
                  </a:lnTo>
                  <a:lnTo>
                    <a:pt x="1037793" y="1645310"/>
                  </a:lnTo>
                  <a:lnTo>
                    <a:pt x="994016" y="1660347"/>
                  </a:lnTo>
                  <a:lnTo>
                    <a:pt x="950861" y="1676666"/>
                  </a:lnTo>
                  <a:lnTo>
                    <a:pt x="908342" y="1694268"/>
                  </a:lnTo>
                  <a:lnTo>
                    <a:pt x="866495" y="1713115"/>
                  </a:lnTo>
                  <a:lnTo>
                    <a:pt x="825334" y="1733194"/>
                  </a:lnTo>
                  <a:lnTo>
                    <a:pt x="784885" y="1754466"/>
                  </a:lnTo>
                  <a:lnTo>
                    <a:pt x="745172" y="1776933"/>
                  </a:lnTo>
                  <a:lnTo>
                    <a:pt x="706221" y="1800542"/>
                  </a:lnTo>
                  <a:lnTo>
                    <a:pt x="668058" y="1825294"/>
                  </a:lnTo>
                  <a:lnTo>
                    <a:pt x="630694" y="1851152"/>
                  </a:lnTo>
                  <a:lnTo>
                    <a:pt x="594156" y="1878101"/>
                  </a:lnTo>
                  <a:lnTo>
                    <a:pt x="558482" y="1906117"/>
                  </a:lnTo>
                  <a:lnTo>
                    <a:pt x="523684" y="1935162"/>
                  </a:lnTo>
                  <a:lnTo>
                    <a:pt x="489788" y="1965236"/>
                  </a:lnTo>
                  <a:lnTo>
                    <a:pt x="456806" y="1996287"/>
                  </a:lnTo>
                  <a:lnTo>
                    <a:pt x="424776" y="2028329"/>
                  </a:lnTo>
                  <a:lnTo>
                    <a:pt x="393712" y="2061298"/>
                  </a:lnTo>
                  <a:lnTo>
                    <a:pt x="363651" y="2095207"/>
                  </a:lnTo>
                  <a:lnTo>
                    <a:pt x="334594" y="2130006"/>
                  </a:lnTo>
                  <a:lnTo>
                    <a:pt x="306590" y="2165680"/>
                  </a:lnTo>
                  <a:lnTo>
                    <a:pt x="279641" y="2202218"/>
                  </a:lnTo>
                  <a:lnTo>
                    <a:pt x="253784" y="2239568"/>
                  </a:lnTo>
                  <a:lnTo>
                    <a:pt x="229031" y="2277745"/>
                  </a:lnTo>
                  <a:lnTo>
                    <a:pt x="205422" y="2316696"/>
                  </a:lnTo>
                  <a:lnTo>
                    <a:pt x="182956" y="2356408"/>
                  </a:lnTo>
                  <a:lnTo>
                    <a:pt x="161683" y="2396845"/>
                  </a:lnTo>
                  <a:lnTo>
                    <a:pt x="141605" y="2438006"/>
                  </a:lnTo>
                  <a:lnTo>
                    <a:pt x="122758" y="2479865"/>
                  </a:lnTo>
                  <a:lnTo>
                    <a:pt x="105156" y="2522385"/>
                  </a:lnTo>
                  <a:lnTo>
                    <a:pt x="88836" y="2565539"/>
                  </a:lnTo>
                  <a:lnTo>
                    <a:pt x="73799" y="2609316"/>
                  </a:lnTo>
                  <a:lnTo>
                    <a:pt x="60096" y="2653703"/>
                  </a:lnTo>
                  <a:lnTo>
                    <a:pt x="47739" y="2698648"/>
                  </a:lnTo>
                  <a:lnTo>
                    <a:pt x="36741" y="2744152"/>
                  </a:lnTo>
                  <a:lnTo>
                    <a:pt x="27127" y="2790177"/>
                  </a:lnTo>
                  <a:lnTo>
                    <a:pt x="18935" y="2836697"/>
                  </a:lnTo>
                  <a:lnTo>
                    <a:pt x="12179" y="2883712"/>
                  </a:lnTo>
                  <a:lnTo>
                    <a:pt x="6896" y="2931172"/>
                  </a:lnTo>
                  <a:lnTo>
                    <a:pt x="3086" y="2979077"/>
                  </a:lnTo>
                  <a:lnTo>
                    <a:pt x="774" y="3027375"/>
                  </a:lnTo>
                  <a:lnTo>
                    <a:pt x="0" y="3076079"/>
                  </a:lnTo>
                  <a:lnTo>
                    <a:pt x="774" y="3124771"/>
                  </a:lnTo>
                  <a:lnTo>
                    <a:pt x="3086" y="3173069"/>
                  </a:lnTo>
                  <a:lnTo>
                    <a:pt x="6896" y="3220974"/>
                  </a:lnTo>
                  <a:lnTo>
                    <a:pt x="12179" y="3268434"/>
                  </a:lnTo>
                  <a:lnTo>
                    <a:pt x="18935" y="3315436"/>
                  </a:lnTo>
                  <a:lnTo>
                    <a:pt x="27127" y="3361969"/>
                  </a:lnTo>
                  <a:lnTo>
                    <a:pt x="36741" y="3407994"/>
                  </a:lnTo>
                  <a:lnTo>
                    <a:pt x="47739" y="3453485"/>
                  </a:lnTo>
                  <a:lnTo>
                    <a:pt x="60096" y="3498443"/>
                  </a:lnTo>
                  <a:lnTo>
                    <a:pt x="73799" y="3542817"/>
                  </a:lnTo>
                  <a:lnTo>
                    <a:pt x="88836" y="3586594"/>
                  </a:lnTo>
                  <a:lnTo>
                    <a:pt x="105156" y="3629749"/>
                  </a:lnTo>
                  <a:lnTo>
                    <a:pt x="122758" y="3672268"/>
                  </a:lnTo>
                  <a:lnTo>
                    <a:pt x="141605" y="3714115"/>
                  </a:lnTo>
                  <a:lnTo>
                    <a:pt x="161683" y="3755275"/>
                  </a:lnTo>
                  <a:lnTo>
                    <a:pt x="182956" y="3795725"/>
                  </a:lnTo>
                  <a:lnTo>
                    <a:pt x="205422" y="3835438"/>
                  </a:lnTo>
                  <a:lnTo>
                    <a:pt x="229031" y="3874389"/>
                  </a:lnTo>
                  <a:lnTo>
                    <a:pt x="253784" y="3912552"/>
                  </a:lnTo>
                  <a:lnTo>
                    <a:pt x="279641" y="3949916"/>
                  </a:lnTo>
                  <a:lnTo>
                    <a:pt x="306590" y="3986441"/>
                  </a:lnTo>
                  <a:lnTo>
                    <a:pt x="334594" y="4022115"/>
                  </a:lnTo>
                  <a:lnTo>
                    <a:pt x="363651" y="4056926"/>
                  </a:lnTo>
                  <a:lnTo>
                    <a:pt x="393712" y="4090822"/>
                  </a:lnTo>
                  <a:lnTo>
                    <a:pt x="424776" y="4123804"/>
                  </a:lnTo>
                  <a:lnTo>
                    <a:pt x="456806" y="4155833"/>
                  </a:lnTo>
                  <a:lnTo>
                    <a:pt x="489788" y="4186885"/>
                  </a:lnTo>
                  <a:lnTo>
                    <a:pt x="523684" y="4216959"/>
                  </a:lnTo>
                  <a:lnTo>
                    <a:pt x="558482" y="4246003"/>
                  </a:lnTo>
                  <a:lnTo>
                    <a:pt x="594156" y="4274020"/>
                  </a:lnTo>
                  <a:lnTo>
                    <a:pt x="630694" y="4300969"/>
                  </a:lnTo>
                  <a:lnTo>
                    <a:pt x="668058" y="4326826"/>
                  </a:lnTo>
                  <a:lnTo>
                    <a:pt x="706221" y="4351579"/>
                  </a:lnTo>
                  <a:lnTo>
                    <a:pt x="745172" y="4375188"/>
                  </a:lnTo>
                  <a:lnTo>
                    <a:pt x="784885" y="4397654"/>
                  </a:lnTo>
                  <a:lnTo>
                    <a:pt x="825334" y="4418927"/>
                  </a:lnTo>
                  <a:lnTo>
                    <a:pt x="866495" y="4439005"/>
                  </a:lnTo>
                  <a:lnTo>
                    <a:pt x="908342" y="4457852"/>
                  </a:lnTo>
                  <a:lnTo>
                    <a:pt x="950861" y="4475454"/>
                  </a:lnTo>
                  <a:lnTo>
                    <a:pt x="994016" y="4491774"/>
                  </a:lnTo>
                  <a:lnTo>
                    <a:pt x="1037793" y="4506798"/>
                  </a:lnTo>
                  <a:lnTo>
                    <a:pt x="1082167" y="4520514"/>
                  </a:lnTo>
                  <a:lnTo>
                    <a:pt x="1127125" y="4532871"/>
                  </a:lnTo>
                  <a:lnTo>
                    <a:pt x="1172616" y="4543869"/>
                  </a:lnTo>
                  <a:lnTo>
                    <a:pt x="1218641" y="4553470"/>
                  </a:lnTo>
                  <a:lnTo>
                    <a:pt x="1265174" y="4561662"/>
                  </a:lnTo>
                  <a:lnTo>
                    <a:pt x="1312176" y="4568418"/>
                  </a:lnTo>
                  <a:lnTo>
                    <a:pt x="1359649" y="4573714"/>
                  </a:lnTo>
                  <a:lnTo>
                    <a:pt x="1407541" y="4577524"/>
                  </a:lnTo>
                  <a:lnTo>
                    <a:pt x="1455851" y="4579836"/>
                  </a:lnTo>
                  <a:lnTo>
                    <a:pt x="1504543" y="4580610"/>
                  </a:lnTo>
                  <a:lnTo>
                    <a:pt x="1553235" y="4579836"/>
                  </a:lnTo>
                  <a:lnTo>
                    <a:pt x="1601546" y="4577524"/>
                  </a:lnTo>
                  <a:lnTo>
                    <a:pt x="1649437" y="4573714"/>
                  </a:lnTo>
                  <a:lnTo>
                    <a:pt x="1696910" y="4568418"/>
                  </a:lnTo>
                  <a:lnTo>
                    <a:pt x="1743913" y="4561662"/>
                  </a:lnTo>
                  <a:lnTo>
                    <a:pt x="1790446" y="4553470"/>
                  </a:lnTo>
                  <a:lnTo>
                    <a:pt x="1836470" y="4543869"/>
                  </a:lnTo>
                  <a:lnTo>
                    <a:pt x="1881962" y="4532871"/>
                  </a:lnTo>
                  <a:lnTo>
                    <a:pt x="1926920" y="4520514"/>
                  </a:lnTo>
                  <a:lnTo>
                    <a:pt x="1971294" y="4506798"/>
                  </a:lnTo>
                  <a:lnTo>
                    <a:pt x="2015070" y="4491774"/>
                  </a:lnTo>
                  <a:lnTo>
                    <a:pt x="2058225" y="4475454"/>
                  </a:lnTo>
                  <a:lnTo>
                    <a:pt x="2100745" y="4457852"/>
                  </a:lnTo>
                  <a:lnTo>
                    <a:pt x="2142604" y="4439005"/>
                  </a:lnTo>
                  <a:lnTo>
                    <a:pt x="2183752" y="4418927"/>
                  </a:lnTo>
                  <a:lnTo>
                    <a:pt x="2224201" y="4397654"/>
                  </a:lnTo>
                  <a:lnTo>
                    <a:pt x="2263914" y="4375188"/>
                  </a:lnTo>
                  <a:lnTo>
                    <a:pt x="2302865" y="4351579"/>
                  </a:lnTo>
                  <a:lnTo>
                    <a:pt x="2341029" y="4326826"/>
                  </a:lnTo>
                  <a:lnTo>
                    <a:pt x="2378392" y="4300969"/>
                  </a:lnTo>
                  <a:lnTo>
                    <a:pt x="2414930" y="4274020"/>
                  </a:lnTo>
                  <a:lnTo>
                    <a:pt x="2450604" y="4246003"/>
                  </a:lnTo>
                  <a:lnTo>
                    <a:pt x="2485402" y="4216959"/>
                  </a:lnTo>
                  <a:lnTo>
                    <a:pt x="2519299" y="4186885"/>
                  </a:lnTo>
                  <a:lnTo>
                    <a:pt x="2552281" y="4155833"/>
                  </a:lnTo>
                  <a:lnTo>
                    <a:pt x="2584310" y="4123804"/>
                  </a:lnTo>
                  <a:lnTo>
                    <a:pt x="2615374" y="4090822"/>
                  </a:lnTo>
                  <a:lnTo>
                    <a:pt x="2645435" y="4056926"/>
                  </a:lnTo>
                  <a:lnTo>
                    <a:pt x="2674493" y="4022115"/>
                  </a:lnTo>
                  <a:lnTo>
                    <a:pt x="2702496" y="3986441"/>
                  </a:lnTo>
                  <a:lnTo>
                    <a:pt x="2729446" y="3949916"/>
                  </a:lnTo>
                  <a:lnTo>
                    <a:pt x="2755303" y="3912552"/>
                  </a:lnTo>
                  <a:lnTo>
                    <a:pt x="2780055" y="3874389"/>
                  </a:lnTo>
                  <a:lnTo>
                    <a:pt x="2803677" y="3835438"/>
                  </a:lnTo>
                  <a:lnTo>
                    <a:pt x="2826131" y="3795725"/>
                  </a:lnTo>
                  <a:lnTo>
                    <a:pt x="2847403" y="3755275"/>
                  </a:lnTo>
                  <a:lnTo>
                    <a:pt x="2867482" y="3714115"/>
                  </a:lnTo>
                  <a:lnTo>
                    <a:pt x="2886329" y="3672268"/>
                  </a:lnTo>
                  <a:lnTo>
                    <a:pt x="2903931" y="3629749"/>
                  </a:lnTo>
                  <a:lnTo>
                    <a:pt x="2920250" y="3586594"/>
                  </a:lnTo>
                  <a:lnTo>
                    <a:pt x="2935287" y="3542817"/>
                  </a:lnTo>
                  <a:lnTo>
                    <a:pt x="2948990" y="3498443"/>
                  </a:lnTo>
                  <a:lnTo>
                    <a:pt x="2961348" y="3453485"/>
                  </a:lnTo>
                  <a:lnTo>
                    <a:pt x="2972346" y="3407994"/>
                  </a:lnTo>
                  <a:lnTo>
                    <a:pt x="2981960" y="3361969"/>
                  </a:lnTo>
                  <a:lnTo>
                    <a:pt x="2990151" y="3315436"/>
                  </a:lnTo>
                  <a:lnTo>
                    <a:pt x="2996908" y="3268434"/>
                  </a:lnTo>
                  <a:lnTo>
                    <a:pt x="3002191" y="3220974"/>
                  </a:lnTo>
                  <a:lnTo>
                    <a:pt x="3006013" y="3173069"/>
                  </a:lnTo>
                  <a:lnTo>
                    <a:pt x="3008312" y="3124771"/>
                  </a:lnTo>
                  <a:lnTo>
                    <a:pt x="3009087" y="3076079"/>
                  </a:lnTo>
                  <a:close/>
                </a:path>
                <a:path w="8628380" h="4580890" extrusionOk="0">
                  <a:moveTo>
                    <a:pt x="5706859" y="1392859"/>
                  </a:moveTo>
                  <a:lnTo>
                    <a:pt x="5706059" y="1344968"/>
                  </a:lnTo>
                  <a:lnTo>
                    <a:pt x="5703646" y="1297495"/>
                  </a:lnTo>
                  <a:lnTo>
                    <a:pt x="5699671" y="1250442"/>
                  </a:lnTo>
                  <a:lnTo>
                    <a:pt x="5694146" y="1203858"/>
                  </a:lnTo>
                  <a:lnTo>
                    <a:pt x="5687111" y="1157744"/>
                  </a:lnTo>
                  <a:lnTo>
                    <a:pt x="5678563" y="1112151"/>
                  </a:lnTo>
                  <a:lnTo>
                    <a:pt x="5668556" y="1067079"/>
                  </a:lnTo>
                  <a:lnTo>
                    <a:pt x="5657113" y="1022578"/>
                  </a:lnTo>
                  <a:lnTo>
                    <a:pt x="5644248" y="978662"/>
                  </a:lnTo>
                  <a:lnTo>
                    <a:pt x="5629986" y="935355"/>
                  </a:lnTo>
                  <a:lnTo>
                    <a:pt x="5614365" y="892695"/>
                  </a:lnTo>
                  <a:lnTo>
                    <a:pt x="5597410" y="850696"/>
                  </a:lnTo>
                  <a:lnTo>
                    <a:pt x="5579135" y="809383"/>
                  </a:lnTo>
                  <a:lnTo>
                    <a:pt x="5559577" y="768781"/>
                  </a:lnTo>
                  <a:lnTo>
                    <a:pt x="5538749" y="728941"/>
                  </a:lnTo>
                  <a:lnTo>
                    <a:pt x="5516702" y="689851"/>
                  </a:lnTo>
                  <a:lnTo>
                    <a:pt x="5493436" y="651560"/>
                  </a:lnTo>
                  <a:lnTo>
                    <a:pt x="5468988" y="614095"/>
                  </a:lnTo>
                  <a:lnTo>
                    <a:pt x="5443385" y="577469"/>
                  </a:lnTo>
                  <a:lnTo>
                    <a:pt x="5416639" y="541718"/>
                  </a:lnTo>
                  <a:lnTo>
                    <a:pt x="5388800" y="506869"/>
                  </a:lnTo>
                  <a:lnTo>
                    <a:pt x="5359882" y="472935"/>
                  </a:lnTo>
                  <a:lnTo>
                    <a:pt x="5329910" y="439953"/>
                  </a:lnTo>
                  <a:lnTo>
                    <a:pt x="5298910" y="407962"/>
                  </a:lnTo>
                  <a:lnTo>
                    <a:pt x="5266906" y="376948"/>
                  </a:lnTo>
                  <a:lnTo>
                    <a:pt x="5233924" y="346976"/>
                  </a:lnTo>
                  <a:lnTo>
                    <a:pt x="5199989" y="318058"/>
                  </a:lnTo>
                  <a:lnTo>
                    <a:pt x="5165141" y="290220"/>
                  </a:lnTo>
                  <a:lnTo>
                    <a:pt x="5129390" y="263486"/>
                  </a:lnTo>
                  <a:lnTo>
                    <a:pt x="5092763" y="237871"/>
                  </a:lnTo>
                  <a:lnTo>
                    <a:pt x="5055298" y="213423"/>
                  </a:lnTo>
                  <a:lnTo>
                    <a:pt x="5017008" y="190169"/>
                  </a:lnTo>
                  <a:lnTo>
                    <a:pt x="4977930" y="168109"/>
                  </a:lnTo>
                  <a:lnTo>
                    <a:pt x="4938077" y="147294"/>
                  </a:lnTo>
                  <a:lnTo>
                    <a:pt x="4897475" y="127723"/>
                  </a:lnTo>
                  <a:lnTo>
                    <a:pt x="4856175" y="109461"/>
                  </a:lnTo>
                  <a:lnTo>
                    <a:pt x="4814163" y="92494"/>
                  </a:lnTo>
                  <a:lnTo>
                    <a:pt x="4771504" y="76873"/>
                  </a:lnTo>
                  <a:lnTo>
                    <a:pt x="4728197" y="62623"/>
                  </a:lnTo>
                  <a:lnTo>
                    <a:pt x="4684280" y="49758"/>
                  </a:lnTo>
                  <a:lnTo>
                    <a:pt x="4639780" y="38303"/>
                  </a:lnTo>
                  <a:lnTo>
                    <a:pt x="4594720" y="28295"/>
                  </a:lnTo>
                  <a:lnTo>
                    <a:pt x="4549114" y="19761"/>
                  </a:lnTo>
                  <a:lnTo>
                    <a:pt x="4503013" y="12712"/>
                  </a:lnTo>
                  <a:lnTo>
                    <a:pt x="4456417" y="7188"/>
                  </a:lnTo>
                  <a:lnTo>
                    <a:pt x="4409364" y="3213"/>
                  </a:lnTo>
                  <a:lnTo>
                    <a:pt x="4361891" y="812"/>
                  </a:lnTo>
                  <a:lnTo>
                    <a:pt x="4314012" y="0"/>
                  </a:lnTo>
                  <a:lnTo>
                    <a:pt x="4266120" y="812"/>
                  </a:lnTo>
                  <a:lnTo>
                    <a:pt x="4218648" y="3213"/>
                  </a:lnTo>
                  <a:lnTo>
                    <a:pt x="4171594" y="7188"/>
                  </a:lnTo>
                  <a:lnTo>
                    <a:pt x="4124998" y="12712"/>
                  </a:lnTo>
                  <a:lnTo>
                    <a:pt x="4078897" y="19761"/>
                  </a:lnTo>
                  <a:lnTo>
                    <a:pt x="4033291" y="28295"/>
                  </a:lnTo>
                  <a:lnTo>
                    <a:pt x="3988231" y="38303"/>
                  </a:lnTo>
                  <a:lnTo>
                    <a:pt x="3943731" y="49758"/>
                  </a:lnTo>
                  <a:lnTo>
                    <a:pt x="3899814" y="62623"/>
                  </a:lnTo>
                  <a:lnTo>
                    <a:pt x="3856507" y="76873"/>
                  </a:lnTo>
                  <a:lnTo>
                    <a:pt x="3813848" y="92494"/>
                  </a:lnTo>
                  <a:lnTo>
                    <a:pt x="3771849" y="109461"/>
                  </a:lnTo>
                  <a:lnTo>
                    <a:pt x="3730536" y="127723"/>
                  </a:lnTo>
                  <a:lnTo>
                    <a:pt x="3689934" y="147294"/>
                  </a:lnTo>
                  <a:lnTo>
                    <a:pt x="3650081" y="168109"/>
                  </a:lnTo>
                  <a:lnTo>
                    <a:pt x="3611003" y="190169"/>
                  </a:lnTo>
                  <a:lnTo>
                    <a:pt x="3572713" y="213423"/>
                  </a:lnTo>
                  <a:lnTo>
                    <a:pt x="3535248" y="237871"/>
                  </a:lnTo>
                  <a:lnTo>
                    <a:pt x="3498621" y="263486"/>
                  </a:lnTo>
                  <a:lnTo>
                    <a:pt x="3462871" y="290220"/>
                  </a:lnTo>
                  <a:lnTo>
                    <a:pt x="3428022" y="318058"/>
                  </a:lnTo>
                  <a:lnTo>
                    <a:pt x="3394087" y="346976"/>
                  </a:lnTo>
                  <a:lnTo>
                    <a:pt x="3361105" y="376948"/>
                  </a:lnTo>
                  <a:lnTo>
                    <a:pt x="3329101" y="407962"/>
                  </a:lnTo>
                  <a:lnTo>
                    <a:pt x="3298101" y="439953"/>
                  </a:lnTo>
                  <a:lnTo>
                    <a:pt x="3268129" y="472935"/>
                  </a:lnTo>
                  <a:lnTo>
                    <a:pt x="3239211" y="506869"/>
                  </a:lnTo>
                  <a:lnTo>
                    <a:pt x="3211372" y="541718"/>
                  </a:lnTo>
                  <a:lnTo>
                    <a:pt x="3184626" y="577469"/>
                  </a:lnTo>
                  <a:lnTo>
                    <a:pt x="3159023" y="614095"/>
                  </a:lnTo>
                  <a:lnTo>
                    <a:pt x="3134576" y="651560"/>
                  </a:lnTo>
                  <a:lnTo>
                    <a:pt x="3111309" y="689851"/>
                  </a:lnTo>
                  <a:lnTo>
                    <a:pt x="3089262" y="728941"/>
                  </a:lnTo>
                  <a:lnTo>
                    <a:pt x="3068434" y="768781"/>
                  </a:lnTo>
                  <a:lnTo>
                    <a:pt x="3048876" y="809383"/>
                  </a:lnTo>
                  <a:lnTo>
                    <a:pt x="3030601" y="850696"/>
                  </a:lnTo>
                  <a:lnTo>
                    <a:pt x="3013646" y="892695"/>
                  </a:lnTo>
                  <a:lnTo>
                    <a:pt x="2998025" y="935355"/>
                  </a:lnTo>
                  <a:lnTo>
                    <a:pt x="2983763" y="978662"/>
                  </a:lnTo>
                  <a:lnTo>
                    <a:pt x="2970898" y="1022578"/>
                  </a:lnTo>
                  <a:lnTo>
                    <a:pt x="2959455" y="1067079"/>
                  </a:lnTo>
                  <a:lnTo>
                    <a:pt x="2949448" y="1112151"/>
                  </a:lnTo>
                  <a:lnTo>
                    <a:pt x="2940913" y="1157744"/>
                  </a:lnTo>
                  <a:lnTo>
                    <a:pt x="2933865" y="1203858"/>
                  </a:lnTo>
                  <a:lnTo>
                    <a:pt x="2928340" y="1250442"/>
                  </a:lnTo>
                  <a:lnTo>
                    <a:pt x="2924365" y="1297495"/>
                  </a:lnTo>
                  <a:lnTo>
                    <a:pt x="2921952" y="1344968"/>
                  </a:lnTo>
                  <a:lnTo>
                    <a:pt x="2921152" y="1392859"/>
                  </a:lnTo>
                  <a:lnTo>
                    <a:pt x="2921952" y="1440738"/>
                  </a:lnTo>
                  <a:lnTo>
                    <a:pt x="2924365" y="1488224"/>
                  </a:lnTo>
                  <a:lnTo>
                    <a:pt x="2928340" y="1535264"/>
                  </a:lnTo>
                  <a:lnTo>
                    <a:pt x="2933865" y="1581861"/>
                  </a:lnTo>
                  <a:lnTo>
                    <a:pt x="2940913" y="1627974"/>
                  </a:lnTo>
                  <a:lnTo>
                    <a:pt x="2949448" y="1673567"/>
                  </a:lnTo>
                  <a:lnTo>
                    <a:pt x="2959455" y="1718627"/>
                  </a:lnTo>
                  <a:lnTo>
                    <a:pt x="2970898" y="1763141"/>
                  </a:lnTo>
                  <a:lnTo>
                    <a:pt x="2983763" y="1807057"/>
                  </a:lnTo>
                  <a:lnTo>
                    <a:pt x="2998025" y="1850351"/>
                  </a:lnTo>
                  <a:lnTo>
                    <a:pt x="3013646" y="1893023"/>
                  </a:lnTo>
                  <a:lnTo>
                    <a:pt x="3030601" y="1935022"/>
                  </a:lnTo>
                  <a:lnTo>
                    <a:pt x="3048876" y="1976335"/>
                  </a:lnTo>
                  <a:lnTo>
                    <a:pt x="3068434" y="2016925"/>
                  </a:lnTo>
                  <a:lnTo>
                    <a:pt x="3089262" y="2056777"/>
                  </a:lnTo>
                  <a:lnTo>
                    <a:pt x="3111309" y="2095868"/>
                  </a:lnTo>
                  <a:lnTo>
                    <a:pt x="3134576" y="2134158"/>
                  </a:lnTo>
                  <a:lnTo>
                    <a:pt x="3159023" y="2171623"/>
                  </a:lnTo>
                  <a:lnTo>
                    <a:pt x="3184626" y="2208250"/>
                  </a:lnTo>
                  <a:lnTo>
                    <a:pt x="3211372" y="2244001"/>
                  </a:lnTo>
                  <a:lnTo>
                    <a:pt x="3239211" y="2278850"/>
                  </a:lnTo>
                  <a:lnTo>
                    <a:pt x="3268129" y="2312784"/>
                  </a:lnTo>
                  <a:lnTo>
                    <a:pt x="3298101" y="2345766"/>
                  </a:lnTo>
                  <a:lnTo>
                    <a:pt x="3329101" y="2377770"/>
                  </a:lnTo>
                  <a:lnTo>
                    <a:pt x="3361105" y="2408771"/>
                  </a:lnTo>
                  <a:lnTo>
                    <a:pt x="3394087" y="2438743"/>
                  </a:lnTo>
                  <a:lnTo>
                    <a:pt x="3428022" y="2467660"/>
                  </a:lnTo>
                  <a:lnTo>
                    <a:pt x="3462871" y="2495499"/>
                  </a:lnTo>
                  <a:lnTo>
                    <a:pt x="3498621" y="2522245"/>
                  </a:lnTo>
                  <a:lnTo>
                    <a:pt x="3535248" y="2547848"/>
                  </a:lnTo>
                  <a:lnTo>
                    <a:pt x="3572713" y="2572296"/>
                  </a:lnTo>
                  <a:lnTo>
                    <a:pt x="3611003" y="2595562"/>
                  </a:lnTo>
                  <a:lnTo>
                    <a:pt x="3650081" y="2617609"/>
                  </a:lnTo>
                  <a:lnTo>
                    <a:pt x="3689934" y="2638437"/>
                  </a:lnTo>
                  <a:lnTo>
                    <a:pt x="3730536" y="2657995"/>
                  </a:lnTo>
                  <a:lnTo>
                    <a:pt x="3771849" y="2676271"/>
                  </a:lnTo>
                  <a:lnTo>
                    <a:pt x="3813848" y="2693225"/>
                  </a:lnTo>
                  <a:lnTo>
                    <a:pt x="3856507" y="2708846"/>
                  </a:lnTo>
                  <a:lnTo>
                    <a:pt x="3899814" y="2723108"/>
                  </a:lnTo>
                  <a:lnTo>
                    <a:pt x="3943731" y="2735973"/>
                  </a:lnTo>
                  <a:lnTo>
                    <a:pt x="3988231" y="2747416"/>
                  </a:lnTo>
                  <a:lnTo>
                    <a:pt x="4033291" y="2757424"/>
                  </a:lnTo>
                  <a:lnTo>
                    <a:pt x="4078897" y="2765971"/>
                  </a:lnTo>
                  <a:lnTo>
                    <a:pt x="4124998" y="2773007"/>
                  </a:lnTo>
                  <a:lnTo>
                    <a:pt x="4171594" y="2778531"/>
                  </a:lnTo>
                  <a:lnTo>
                    <a:pt x="4218648" y="2782519"/>
                  </a:lnTo>
                  <a:lnTo>
                    <a:pt x="4266120" y="2784919"/>
                  </a:lnTo>
                  <a:lnTo>
                    <a:pt x="4314012" y="2785732"/>
                  </a:lnTo>
                  <a:lnTo>
                    <a:pt x="4361891" y="2784919"/>
                  </a:lnTo>
                  <a:lnTo>
                    <a:pt x="4409364" y="2782519"/>
                  </a:lnTo>
                  <a:lnTo>
                    <a:pt x="4456417" y="2778531"/>
                  </a:lnTo>
                  <a:lnTo>
                    <a:pt x="4503013" y="2773007"/>
                  </a:lnTo>
                  <a:lnTo>
                    <a:pt x="4549114" y="2765971"/>
                  </a:lnTo>
                  <a:lnTo>
                    <a:pt x="4594720" y="2757424"/>
                  </a:lnTo>
                  <a:lnTo>
                    <a:pt x="4639780" y="2747416"/>
                  </a:lnTo>
                  <a:lnTo>
                    <a:pt x="4684280" y="2735973"/>
                  </a:lnTo>
                  <a:lnTo>
                    <a:pt x="4728197" y="2723108"/>
                  </a:lnTo>
                  <a:lnTo>
                    <a:pt x="4771504" y="2708846"/>
                  </a:lnTo>
                  <a:lnTo>
                    <a:pt x="4814163" y="2693225"/>
                  </a:lnTo>
                  <a:lnTo>
                    <a:pt x="4856175" y="2676271"/>
                  </a:lnTo>
                  <a:lnTo>
                    <a:pt x="4897475" y="2657995"/>
                  </a:lnTo>
                  <a:lnTo>
                    <a:pt x="4938077" y="2638437"/>
                  </a:lnTo>
                  <a:lnTo>
                    <a:pt x="4977930" y="2617609"/>
                  </a:lnTo>
                  <a:lnTo>
                    <a:pt x="5017008" y="2595562"/>
                  </a:lnTo>
                  <a:lnTo>
                    <a:pt x="5055298" y="2572296"/>
                  </a:lnTo>
                  <a:lnTo>
                    <a:pt x="5092763" y="2547848"/>
                  </a:lnTo>
                  <a:lnTo>
                    <a:pt x="5129390" y="2522245"/>
                  </a:lnTo>
                  <a:lnTo>
                    <a:pt x="5165141" y="2495499"/>
                  </a:lnTo>
                  <a:lnTo>
                    <a:pt x="5199989" y="2467660"/>
                  </a:lnTo>
                  <a:lnTo>
                    <a:pt x="5233924" y="2438743"/>
                  </a:lnTo>
                  <a:lnTo>
                    <a:pt x="5266906" y="2408771"/>
                  </a:lnTo>
                  <a:lnTo>
                    <a:pt x="5298910" y="2377770"/>
                  </a:lnTo>
                  <a:lnTo>
                    <a:pt x="5329910" y="2345766"/>
                  </a:lnTo>
                  <a:lnTo>
                    <a:pt x="5359882" y="2312784"/>
                  </a:lnTo>
                  <a:lnTo>
                    <a:pt x="5388800" y="2278850"/>
                  </a:lnTo>
                  <a:lnTo>
                    <a:pt x="5416639" y="2244001"/>
                  </a:lnTo>
                  <a:lnTo>
                    <a:pt x="5443385" y="2208250"/>
                  </a:lnTo>
                  <a:lnTo>
                    <a:pt x="5468988" y="2171623"/>
                  </a:lnTo>
                  <a:lnTo>
                    <a:pt x="5493436" y="2134158"/>
                  </a:lnTo>
                  <a:lnTo>
                    <a:pt x="5516702" y="2095868"/>
                  </a:lnTo>
                  <a:lnTo>
                    <a:pt x="5538749" y="2056777"/>
                  </a:lnTo>
                  <a:lnTo>
                    <a:pt x="5559577" y="2016925"/>
                  </a:lnTo>
                  <a:lnTo>
                    <a:pt x="5579135" y="1976335"/>
                  </a:lnTo>
                  <a:lnTo>
                    <a:pt x="5597410" y="1935022"/>
                  </a:lnTo>
                  <a:lnTo>
                    <a:pt x="5614365" y="1893023"/>
                  </a:lnTo>
                  <a:lnTo>
                    <a:pt x="5629986" y="1850351"/>
                  </a:lnTo>
                  <a:lnTo>
                    <a:pt x="5644248" y="1807057"/>
                  </a:lnTo>
                  <a:lnTo>
                    <a:pt x="5657113" y="1763141"/>
                  </a:lnTo>
                  <a:lnTo>
                    <a:pt x="5668556" y="1718627"/>
                  </a:lnTo>
                  <a:lnTo>
                    <a:pt x="5678563" y="1673567"/>
                  </a:lnTo>
                  <a:lnTo>
                    <a:pt x="5687111" y="1627974"/>
                  </a:lnTo>
                  <a:lnTo>
                    <a:pt x="5694146" y="1581861"/>
                  </a:lnTo>
                  <a:lnTo>
                    <a:pt x="5699671" y="1535264"/>
                  </a:lnTo>
                  <a:lnTo>
                    <a:pt x="5703646" y="1488224"/>
                  </a:lnTo>
                  <a:lnTo>
                    <a:pt x="5706059" y="1440738"/>
                  </a:lnTo>
                  <a:lnTo>
                    <a:pt x="5706859" y="1392859"/>
                  </a:lnTo>
                  <a:close/>
                </a:path>
                <a:path w="8628380" h="4580890" extrusionOk="0">
                  <a:moveTo>
                    <a:pt x="8628012" y="3076079"/>
                  </a:moveTo>
                  <a:lnTo>
                    <a:pt x="8627237" y="3027375"/>
                  </a:lnTo>
                  <a:lnTo>
                    <a:pt x="8624938" y="2979077"/>
                  </a:lnTo>
                  <a:lnTo>
                    <a:pt x="8621116" y="2931172"/>
                  </a:lnTo>
                  <a:lnTo>
                    <a:pt x="8615832" y="2883712"/>
                  </a:lnTo>
                  <a:lnTo>
                    <a:pt x="8609076" y="2836697"/>
                  </a:lnTo>
                  <a:lnTo>
                    <a:pt x="8600884" y="2790177"/>
                  </a:lnTo>
                  <a:lnTo>
                    <a:pt x="8591271" y="2744152"/>
                  </a:lnTo>
                  <a:lnTo>
                    <a:pt x="8580272" y="2698648"/>
                  </a:lnTo>
                  <a:lnTo>
                    <a:pt x="8567915" y="2653703"/>
                  </a:lnTo>
                  <a:lnTo>
                    <a:pt x="8554212" y="2609316"/>
                  </a:lnTo>
                  <a:lnTo>
                    <a:pt x="8539175" y="2565539"/>
                  </a:lnTo>
                  <a:lnTo>
                    <a:pt x="8522856" y="2522385"/>
                  </a:lnTo>
                  <a:lnTo>
                    <a:pt x="8505253" y="2479865"/>
                  </a:lnTo>
                  <a:lnTo>
                    <a:pt x="8486407" y="2438006"/>
                  </a:lnTo>
                  <a:lnTo>
                    <a:pt x="8466328" y="2396845"/>
                  </a:lnTo>
                  <a:lnTo>
                    <a:pt x="8445055" y="2356408"/>
                  </a:lnTo>
                  <a:lnTo>
                    <a:pt x="8422602" y="2316696"/>
                  </a:lnTo>
                  <a:lnTo>
                    <a:pt x="8398980" y="2277745"/>
                  </a:lnTo>
                  <a:lnTo>
                    <a:pt x="8374227" y="2239568"/>
                  </a:lnTo>
                  <a:lnTo>
                    <a:pt x="8348370" y="2202218"/>
                  </a:lnTo>
                  <a:lnTo>
                    <a:pt x="8321421" y="2165680"/>
                  </a:lnTo>
                  <a:lnTo>
                    <a:pt x="8293417" y="2130006"/>
                  </a:lnTo>
                  <a:lnTo>
                    <a:pt x="8264360" y="2095207"/>
                  </a:lnTo>
                  <a:lnTo>
                    <a:pt x="8234299" y="2061298"/>
                  </a:lnTo>
                  <a:lnTo>
                    <a:pt x="8203235" y="2028329"/>
                  </a:lnTo>
                  <a:lnTo>
                    <a:pt x="8171205" y="1996287"/>
                  </a:lnTo>
                  <a:lnTo>
                    <a:pt x="8138223" y="1965236"/>
                  </a:lnTo>
                  <a:lnTo>
                    <a:pt x="8104327" y="1935162"/>
                  </a:lnTo>
                  <a:lnTo>
                    <a:pt x="8069529" y="1906117"/>
                  </a:lnTo>
                  <a:lnTo>
                    <a:pt x="8033855" y="1878101"/>
                  </a:lnTo>
                  <a:lnTo>
                    <a:pt x="7997317" y="1851152"/>
                  </a:lnTo>
                  <a:lnTo>
                    <a:pt x="7959953" y="1825294"/>
                  </a:lnTo>
                  <a:lnTo>
                    <a:pt x="7921790" y="1800542"/>
                  </a:lnTo>
                  <a:lnTo>
                    <a:pt x="7882839" y="1776933"/>
                  </a:lnTo>
                  <a:lnTo>
                    <a:pt x="7843126" y="1754466"/>
                  </a:lnTo>
                  <a:lnTo>
                    <a:pt x="7802677" y="1733194"/>
                  </a:lnTo>
                  <a:lnTo>
                    <a:pt x="7761516" y="1713115"/>
                  </a:lnTo>
                  <a:lnTo>
                    <a:pt x="7719669" y="1694268"/>
                  </a:lnTo>
                  <a:lnTo>
                    <a:pt x="7677150" y="1676666"/>
                  </a:lnTo>
                  <a:lnTo>
                    <a:pt x="7633995" y="1660347"/>
                  </a:lnTo>
                  <a:lnTo>
                    <a:pt x="7590218" y="1645310"/>
                  </a:lnTo>
                  <a:lnTo>
                    <a:pt x="7545845" y="1631607"/>
                  </a:lnTo>
                  <a:lnTo>
                    <a:pt x="7500887" y="1619250"/>
                  </a:lnTo>
                  <a:lnTo>
                    <a:pt x="7455395" y="1608251"/>
                  </a:lnTo>
                  <a:lnTo>
                    <a:pt x="7409370" y="1598637"/>
                  </a:lnTo>
                  <a:lnTo>
                    <a:pt x="7362838" y="1590446"/>
                  </a:lnTo>
                  <a:lnTo>
                    <a:pt x="7315835" y="1583690"/>
                  </a:lnTo>
                  <a:lnTo>
                    <a:pt x="7268362" y="1578406"/>
                  </a:lnTo>
                  <a:lnTo>
                    <a:pt x="7220471" y="1574584"/>
                  </a:lnTo>
                  <a:lnTo>
                    <a:pt x="7172160" y="1572285"/>
                  </a:lnTo>
                  <a:lnTo>
                    <a:pt x="7123468" y="1571510"/>
                  </a:lnTo>
                  <a:lnTo>
                    <a:pt x="7074776" y="1572285"/>
                  </a:lnTo>
                  <a:lnTo>
                    <a:pt x="7026465" y="1574584"/>
                  </a:lnTo>
                  <a:lnTo>
                    <a:pt x="6978574" y="1578406"/>
                  </a:lnTo>
                  <a:lnTo>
                    <a:pt x="6931101" y="1583690"/>
                  </a:lnTo>
                  <a:lnTo>
                    <a:pt x="6884098" y="1590446"/>
                  </a:lnTo>
                  <a:lnTo>
                    <a:pt x="6837566" y="1598637"/>
                  </a:lnTo>
                  <a:lnTo>
                    <a:pt x="6791541" y="1608251"/>
                  </a:lnTo>
                  <a:lnTo>
                    <a:pt x="6746049" y="1619250"/>
                  </a:lnTo>
                  <a:lnTo>
                    <a:pt x="6701091" y="1631607"/>
                  </a:lnTo>
                  <a:lnTo>
                    <a:pt x="6656718" y="1645310"/>
                  </a:lnTo>
                  <a:lnTo>
                    <a:pt x="6612941" y="1660347"/>
                  </a:lnTo>
                  <a:lnTo>
                    <a:pt x="6569786" y="1676666"/>
                  </a:lnTo>
                  <a:lnTo>
                    <a:pt x="6527266" y="1694268"/>
                  </a:lnTo>
                  <a:lnTo>
                    <a:pt x="6485420" y="1713115"/>
                  </a:lnTo>
                  <a:lnTo>
                    <a:pt x="6444259" y="1733194"/>
                  </a:lnTo>
                  <a:lnTo>
                    <a:pt x="6403810" y="1754466"/>
                  </a:lnTo>
                  <a:lnTo>
                    <a:pt x="6364097" y="1776933"/>
                  </a:lnTo>
                  <a:lnTo>
                    <a:pt x="6325146" y="1800542"/>
                  </a:lnTo>
                  <a:lnTo>
                    <a:pt x="6286982" y="1825294"/>
                  </a:lnTo>
                  <a:lnTo>
                    <a:pt x="6249619" y="1851152"/>
                  </a:lnTo>
                  <a:lnTo>
                    <a:pt x="6213081" y="1878101"/>
                  </a:lnTo>
                  <a:lnTo>
                    <a:pt x="6177407" y="1906117"/>
                  </a:lnTo>
                  <a:lnTo>
                    <a:pt x="6142609" y="1935162"/>
                  </a:lnTo>
                  <a:lnTo>
                    <a:pt x="6108712" y="1965236"/>
                  </a:lnTo>
                  <a:lnTo>
                    <a:pt x="6075731" y="1996287"/>
                  </a:lnTo>
                  <a:lnTo>
                    <a:pt x="6043701" y="2028329"/>
                  </a:lnTo>
                  <a:lnTo>
                    <a:pt x="6012637" y="2061298"/>
                  </a:lnTo>
                  <a:lnTo>
                    <a:pt x="5982576" y="2095207"/>
                  </a:lnTo>
                  <a:lnTo>
                    <a:pt x="5953518" y="2130006"/>
                  </a:lnTo>
                  <a:lnTo>
                    <a:pt x="5925515" y="2165680"/>
                  </a:lnTo>
                  <a:lnTo>
                    <a:pt x="5898566" y="2202218"/>
                  </a:lnTo>
                  <a:lnTo>
                    <a:pt x="5872708" y="2239568"/>
                  </a:lnTo>
                  <a:lnTo>
                    <a:pt x="5847956" y="2277745"/>
                  </a:lnTo>
                  <a:lnTo>
                    <a:pt x="5824347" y="2316696"/>
                  </a:lnTo>
                  <a:lnTo>
                    <a:pt x="5801880" y="2356408"/>
                  </a:lnTo>
                  <a:lnTo>
                    <a:pt x="5780608" y="2396845"/>
                  </a:lnTo>
                  <a:lnTo>
                    <a:pt x="5760529" y="2438006"/>
                  </a:lnTo>
                  <a:lnTo>
                    <a:pt x="5741682" y="2479865"/>
                  </a:lnTo>
                  <a:lnTo>
                    <a:pt x="5724080" y="2522385"/>
                  </a:lnTo>
                  <a:lnTo>
                    <a:pt x="5707761" y="2565539"/>
                  </a:lnTo>
                  <a:lnTo>
                    <a:pt x="5692724" y="2609316"/>
                  </a:lnTo>
                  <a:lnTo>
                    <a:pt x="5679021" y="2653703"/>
                  </a:lnTo>
                  <a:lnTo>
                    <a:pt x="5666664" y="2698648"/>
                  </a:lnTo>
                  <a:lnTo>
                    <a:pt x="5655665" y="2744152"/>
                  </a:lnTo>
                  <a:lnTo>
                    <a:pt x="5646051" y="2790177"/>
                  </a:lnTo>
                  <a:lnTo>
                    <a:pt x="5637860" y="2836697"/>
                  </a:lnTo>
                  <a:lnTo>
                    <a:pt x="5631104" y="2883712"/>
                  </a:lnTo>
                  <a:lnTo>
                    <a:pt x="5625820" y="2931172"/>
                  </a:lnTo>
                  <a:lnTo>
                    <a:pt x="5621998" y="2979077"/>
                  </a:lnTo>
                  <a:lnTo>
                    <a:pt x="5619699" y="3027375"/>
                  </a:lnTo>
                  <a:lnTo>
                    <a:pt x="5618924" y="3076079"/>
                  </a:lnTo>
                  <a:lnTo>
                    <a:pt x="5619699" y="3124771"/>
                  </a:lnTo>
                  <a:lnTo>
                    <a:pt x="5621998" y="3173069"/>
                  </a:lnTo>
                  <a:lnTo>
                    <a:pt x="5625820" y="3220974"/>
                  </a:lnTo>
                  <a:lnTo>
                    <a:pt x="5631104" y="3268434"/>
                  </a:lnTo>
                  <a:lnTo>
                    <a:pt x="5637860" y="3315436"/>
                  </a:lnTo>
                  <a:lnTo>
                    <a:pt x="5646051" y="3361969"/>
                  </a:lnTo>
                  <a:lnTo>
                    <a:pt x="5655665" y="3407994"/>
                  </a:lnTo>
                  <a:lnTo>
                    <a:pt x="5666664" y="3453485"/>
                  </a:lnTo>
                  <a:lnTo>
                    <a:pt x="5679021" y="3498443"/>
                  </a:lnTo>
                  <a:lnTo>
                    <a:pt x="5692724" y="3542817"/>
                  </a:lnTo>
                  <a:lnTo>
                    <a:pt x="5707761" y="3586594"/>
                  </a:lnTo>
                  <a:lnTo>
                    <a:pt x="5724080" y="3629749"/>
                  </a:lnTo>
                  <a:lnTo>
                    <a:pt x="5741682" y="3672268"/>
                  </a:lnTo>
                  <a:lnTo>
                    <a:pt x="5760529" y="3714115"/>
                  </a:lnTo>
                  <a:lnTo>
                    <a:pt x="5780608" y="3755275"/>
                  </a:lnTo>
                  <a:lnTo>
                    <a:pt x="5801880" y="3795725"/>
                  </a:lnTo>
                  <a:lnTo>
                    <a:pt x="5824347" y="3835438"/>
                  </a:lnTo>
                  <a:lnTo>
                    <a:pt x="5847956" y="3874389"/>
                  </a:lnTo>
                  <a:lnTo>
                    <a:pt x="5872708" y="3912552"/>
                  </a:lnTo>
                  <a:lnTo>
                    <a:pt x="5898566" y="3949916"/>
                  </a:lnTo>
                  <a:lnTo>
                    <a:pt x="5925515" y="3986441"/>
                  </a:lnTo>
                  <a:lnTo>
                    <a:pt x="5953518" y="4022115"/>
                  </a:lnTo>
                  <a:lnTo>
                    <a:pt x="5982576" y="4056926"/>
                  </a:lnTo>
                  <a:lnTo>
                    <a:pt x="6012637" y="4090822"/>
                  </a:lnTo>
                  <a:lnTo>
                    <a:pt x="6043701" y="4123804"/>
                  </a:lnTo>
                  <a:lnTo>
                    <a:pt x="6075731" y="4155833"/>
                  </a:lnTo>
                  <a:lnTo>
                    <a:pt x="6108712" y="4186885"/>
                  </a:lnTo>
                  <a:lnTo>
                    <a:pt x="6142609" y="4216959"/>
                  </a:lnTo>
                  <a:lnTo>
                    <a:pt x="6177407" y="4246003"/>
                  </a:lnTo>
                  <a:lnTo>
                    <a:pt x="6213081" y="4274020"/>
                  </a:lnTo>
                  <a:lnTo>
                    <a:pt x="6249619" y="4300969"/>
                  </a:lnTo>
                  <a:lnTo>
                    <a:pt x="6286982" y="4326826"/>
                  </a:lnTo>
                  <a:lnTo>
                    <a:pt x="6325146" y="4351579"/>
                  </a:lnTo>
                  <a:lnTo>
                    <a:pt x="6364097" y="4375188"/>
                  </a:lnTo>
                  <a:lnTo>
                    <a:pt x="6403810" y="4397654"/>
                  </a:lnTo>
                  <a:lnTo>
                    <a:pt x="6444259" y="4418927"/>
                  </a:lnTo>
                  <a:lnTo>
                    <a:pt x="6485420" y="4439005"/>
                  </a:lnTo>
                  <a:lnTo>
                    <a:pt x="6527266" y="4457852"/>
                  </a:lnTo>
                  <a:lnTo>
                    <a:pt x="6569786" y="4475454"/>
                  </a:lnTo>
                  <a:lnTo>
                    <a:pt x="6612941" y="4491774"/>
                  </a:lnTo>
                  <a:lnTo>
                    <a:pt x="6656718" y="4506798"/>
                  </a:lnTo>
                  <a:lnTo>
                    <a:pt x="6701091" y="4520514"/>
                  </a:lnTo>
                  <a:lnTo>
                    <a:pt x="6746049" y="4532871"/>
                  </a:lnTo>
                  <a:lnTo>
                    <a:pt x="6791541" y="4543869"/>
                  </a:lnTo>
                  <a:lnTo>
                    <a:pt x="6837566" y="4553470"/>
                  </a:lnTo>
                  <a:lnTo>
                    <a:pt x="6884098" y="4561662"/>
                  </a:lnTo>
                  <a:lnTo>
                    <a:pt x="6931101" y="4568418"/>
                  </a:lnTo>
                  <a:lnTo>
                    <a:pt x="6978574" y="4573714"/>
                  </a:lnTo>
                  <a:lnTo>
                    <a:pt x="7026465" y="4577524"/>
                  </a:lnTo>
                  <a:lnTo>
                    <a:pt x="7074776" y="4579836"/>
                  </a:lnTo>
                  <a:lnTo>
                    <a:pt x="7123468" y="4580610"/>
                  </a:lnTo>
                  <a:lnTo>
                    <a:pt x="7172160" y="4579836"/>
                  </a:lnTo>
                  <a:lnTo>
                    <a:pt x="7220471" y="4577524"/>
                  </a:lnTo>
                  <a:lnTo>
                    <a:pt x="7268362" y="4573714"/>
                  </a:lnTo>
                  <a:lnTo>
                    <a:pt x="7315835" y="4568418"/>
                  </a:lnTo>
                  <a:lnTo>
                    <a:pt x="7362838" y="4561662"/>
                  </a:lnTo>
                  <a:lnTo>
                    <a:pt x="7409370" y="4553470"/>
                  </a:lnTo>
                  <a:lnTo>
                    <a:pt x="7455395" y="4543869"/>
                  </a:lnTo>
                  <a:lnTo>
                    <a:pt x="7500887" y="4532871"/>
                  </a:lnTo>
                  <a:lnTo>
                    <a:pt x="7545845" y="4520514"/>
                  </a:lnTo>
                  <a:lnTo>
                    <a:pt x="7590218" y="4506798"/>
                  </a:lnTo>
                  <a:lnTo>
                    <a:pt x="7633995" y="4491774"/>
                  </a:lnTo>
                  <a:lnTo>
                    <a:pt x="7677150" y="4475454"/>
                  </a:lnTo>
                  <a:lnTo>
                    <a:pt x="7719669" y="4457852"/>
                  </a:lnTo>
                  <a:lnTo>
                    <a:pt x="7761516" y="4439005"/>
                  </a:lnTo>
                  <a:lnTo>
                    <a:pt x="7802677" y="4418927"/>
                  </a:lnTo>
                  <a:lnTo>
                    <a:pt x="7843126" y="4397654"/>
                  </a:lnTo>
                  <a:lnTo>
                    <a:pt x="7882839" y="4375188"/>
                  </a:lnTo>
                  <a:lnTo>
                    <a:pt x="7921790" y="4351579"/>
                  </a:lnTo>
                  <a:lnTo>
                    <a:pt x="7959953" y="4326826"/>
                  </a:lnTo>
                  <a:lnTo>
                    <a:pt x="7997317" y="4300969"/>
                  </a:lnTo>
                  <a:lnTo>
                    <a:pt x="8033855" y="4274020"/>
                  </a:lnTo>
                  <a:lnTo>
                    <a:pt x="8069529" y="4246003"/>
                  </a:lnTo>
                  <a:lnTo>
                    <a:pt x="8104327" y="4216959"/>
                  </a:lnTo>
                  <a:lnTo>
                    <a:pt x="8138223" y="4186885"/>
                  </a:lnTo>
                  <a:lnTo>
                    <a:pt x="8171205" y="4155833"/>
                  </a:lnTo>
                  <a:lnTo>
                    <a:pt x="8203235" y="4123804"/>
                  </a:lnTo>
                  <a:lnTo>
                    <a:pt x="8234299" y="4090822"/>
                  </a:lnTo>
                  <a:lnTo>
                    <a:pt x="8264360" y="4056926"/>
                  </a:lnTo>
                  <a:lnTo>
                    <a:pt x="8293417" y="4022115"/>
                  </a:lnTo>
                  <a:lnTo>
                    <a:pt x="8321421" y="3986441"/>
                  </a:lnTo>
                  <a:lnTo>
                    <a:pt x="8348370" y="3949916"/>
                  </a:lnTo>
                  <a:lnTo>
                    <a:pt x="8374227" y="3912552"/>
                  </a:lnTo>
                  <a:lnTo>
                    <a:pt x="8398980" y="3874389"/>
                  </a:lnTo>
                  <a:lnTo>
                    <a:pt x="8422602" y="3835438"/>
                  </a:lnTo>
                  <a:lnTo>
                    <a:pt x="8445055" y="3795725"/>
                  </a:lnTo>
                  <a:lnTo>
                    <a:pt x="8466328" y="3755275"/>
                  </a:lnTo>
                  <a:lnTo>
                    <a:pt x="8486407" y="3714115"/>
                  </a:lnTo>
                  <a:lnTo>
                    <a:pt x="8505253" y="3672268"/>
                  </a:lnTo>
                  <a:lnTo>
                    <a:pt x="8522856" y="3629749"/>
                  </a:lnTo>
                  <a:lnTo>
                    <a:pt x="8539175" y="3586594"/>
                  </a:lnTo>
                  <a:lnTo>
                    <a:pt x="8554212" y="3542817"/>
                  </a:lnTo>
                  <a:lnTo>
                    <a:pt x="8567915" y="3498443"/>
                  </a:lnTo>
                  <a:lnTo>
                    <a:pt x="8580272" y="3453485"/>
                  </a:lnTo>
                  <a:lnTo>
                    <a:pt x="8591271" y="3407994"/>
                  </a:lnTo>
                  <a:lnTo>
                    <a:pt x="8600884" y="3361969"/>
                  </a:lnTo>
                  <a:lnTo>
                    <a:pt x="8609076" y="3315436"/>
                  </a:lnTo>
                  <a:lnTo>
                    <a:pt x="8615832" y="3268434"/>
                  </a:lnTo>
                  <a:lnTo>
                    <a:pt x="8621116" y="3220974"/>
                  </a:lnTo>
                  <a:lnTo>
                    <a:pt x="8624938" y="3173069"/>
                  </a:lnTo>
                  <a:lnTo>
                    <a:pt x="8627237" y="3124771"/>
                  </a:lnTo>
                  <a:lnTo>
                    <a:pt x="8628012" y="3076079"/>
                  </a:lnTo>
                  <a:close/>
                </a:path>
              </a:pathLst>
            </a:custGeom>
            <a:solidFill>
              <a:srgbClr val="0E4D4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sp>
        <p:nvSpPr>
          <p:cNvPr id="1131" name="Google Shape;1131;p61"/>
          <p:cNvSpPr txBox="1">
            <a:spLocks noGrp="1"/>
          </p:cNvSpPr>
          <p:nvPr>
            <p:ph type="title"/>
          </p:nvPr>
        </p:nvSpPr>
        <p:spPr>
          <a:xfrm>
            <a:off x="5680491" y="968155"/>
            <a:ext cx="865500" cy="609300"/>
          </a:xfrm>
          <a:prstGeom prst="rect">
            <a:avLst/>
          </a:prstGeom>
          <a:noFill/>
          <a:ln>
            <a:noFill/>
          </a:ln>
        </p:spPr>
        <p:txBody>
          <a:bodyPr spcFirstLastPara="1" wrap="square" lIns="0" tIns="7225" rIns="0" bIns="0" anchor="t" anchorCtr="0">
            <a:spAutoFit/>
          </a:bodyPr>
          <a:lstStyle/>
          <a:p>
            <a:pPr marL="0" marR="0" lvl="0" indent="0" algn="ctr" rtl="0">
              <a:lnSpc>
                <a:spcPct val="100400"/>
              </a:lnSpc>
              <a:spcBef>
                <a:spcPts val="0"/>
              </a:spcBef>
              <a:spcAft>
                <a:spcPts val="0"/>
              </a:spcAft>
              <a:buNone/>
            </a:pPr>
            <a:r>
              <a:rPr lang="en" sz="1300">
                <a:solidFill>
                  <a:srgbClr val="000000"/>
                </a:solidFill>
                <a:latin typeface="Proxima Nova"/>
                <a:ea typeface="Proxima Nova"/>
                <a:cs typeface="Proxima Nova"/>
                <a:sym typeface="Proxima Nova"/>
              </a:rPr>
              <a:t>Identify  inequities at work</a:t>
            </a:r>
            <a:endParaRPr sz="1300">
              <a:solidFill>
                <a:srgbClr val="000000"/>
              </a:solidFill>
              <a:latin typeface="Proxima Nova"/>
              <a:ea typeface="Proxima Nova"/>
              <a:cs typeface="Proxima Nova"/>
              <a:sym typeface="Proxima Nova"/>
            </a:endParaRPr>
          </a:p>
        </p:txBody>
      </p:sp>
      <p:sp>
        <p:nvSpPr>
          <p:cNvPr id="1132" name="Google Shape;1132;p61"/>
          <p:cNvSpPr txBox="1"/>
          <p:nvPr/>
        </p:nvSpPr>
        <p:spPr>
          <a:xfrm>
            <a:off x="6970849" y="3203863"/>
            <a:ext cx="865500" cy="609300"/>
          </a:xfrm>
          <a:prstGeom prst="rect">
            <a:avLst/>
          </a:prstGeom>
          <a:noFill/>
          <a:ln>
            <a:noFill/>
          </a:ln>
        </p:spPr>
        <p:txBody>
          <a:bodyPr spcFirstLastPara="1" wrap="square" lIns="0" tIns="7225" rIns="0" bIns="0" anchor="t" anchorCtr="0">
            <a:spAutoFit/>
          </a:bodyPr>
          <a:lstStyle/>
          <a:p>
            <a:pPr marL="0" marR="0" lvl="0" indent="0" algn="ctr" rtl="0">
              <a:lnSpc>
                <a:spcPct val="100400"/>
              </a:lnSpc>
              <a:spcBef>
                <a:spcPts val="0"/>
              </a:spcBef>
              <a:spcAft>
                <a:spcPts val="0"/>
              </a:spcAft>
              <a:buNone/>
            </a:pPr>
            <a:r>
              <a:rPr lang="en" sz="1300" b="1">
                <a:solidFill>
                  <a:srgbClr val="FFFFFF"/>
                </a:solidFill>
                <a:latin typeface="Proxima Nova"/>
                <a:ea typeface="Proxima Nova"/>
                <a:cs typeface="Proxima Nova"/>
                <a:sym typeface="Proxima Nova"/>
              </a:rPr>
              <a:t>Own your  positional  power</a:t>
            </a:r>
            <a:endParaRPr sz="1300" b="1">
              <a:latin typeface="Proxima Nova"/>
              <a:ea typeface="Proxima Nova"/>
              <a:cs typeface="Proxima Nova"/>
              <a:sym typeface="Proxima Nova"/>
            </a:endParaRPr>
          </a:p>
        </p:txBody>
      </p:sp>
      <p:sp>
        <p:nvSpPr>
          <p:cNvPr id="1133" name="Google Shape;1133;p61"/>
          <p:cNvSpPr txBox="1"/>
          <p:nvPr/>
        </p:nvSpPr>
        <p:spPr>
          <a:xfrm>
            <a:off x="4471197" y="3203856"/>
            <a:ext cx="689700" cy="609300"/>
          </a:xfrm>
          <a:prstGeom prst="rect">
            <a:avLst/>
          </a:prstGeom>
          <a:noFill/>
          <a:ln>
            <a:noFill/>
          </a:ln>
        </p:spPr>
        <p:txBody>
          <a:bodyPr spcFirstLastPara="1" wrap="square" lIns="0" tIns="7225" rIns="0" bIns="0" anchor="t" anchorCtr="0">
            <a:spAutoFit/>
          </a:bodyPr>
          <a:lstStyle/>
          <a:p>
            <a:pPr marL="0" marR="0" lvl="0" indent="0" algn="ctr" rtl="0">
              <a:lnSpc>
                <a:spcPct val="100400"/>
              </a:lnSpc>
              <a:spcBef>
                <a:spcPts val="0"/>
              </a:spcBef>
              <a:spcAft>
                <a:spcPts val="0"/>
              </a:spcAft>
              <a:buNone/>
            </a:pPr>
            <a:r>
              <a:rPr lang="en" sz="1300" b="1">
                <a:solidFill>
                  <a:srgbClr val="FFFFFF"/>
                </a:solidFill>
                <a:latin typeface="Proxima Nova"/>
                <a:ea typeface="Proxima Nova"/>
                <a:cs typeface="Proxima Nova"/>
                <a:sym typeface="Proxima Nova"/>
              </a:rPr>
              <a:t>Consider  actions to take</a:t>
            </a:r>
            <a:endParaRPr sz="1300" b="1">
              <a:latin typeface="Proxima Nova"/>
              <a:ea typeface="Proxima Nova"/>
              <a:cs typeface="Proxima Nova"/>
              <a:sym typeface="Proxima Nova"/>
            </a:endParaRPr>
          </a:p>
        </p:txBody>
      </p:sp>
      <p:sp>
        <p:nvSpPr>
          <p:cNvPr id="1134" name="Google Shape;1134;p61"/>
          <p:cNvSpPr txBox="1"/>
          <p:nvPr/>
        </p:nvSpPr>
        <p:spPr>
          <a:xfrm>
            <a:off x="5680124" y="2518713"/>
            <a:ext cx="865500" cy="408300"/>
          </a:xfrm>
          <a:prstGeom prst="rect">
            <a:avLst/>
          </a:prstGeom>
          <a:noFill/>
          <a:ln>
            <a:noFill/>
          </a:ln>
        </p:spPr>
        <p:txBody>
          <a:bodyPr spcFirstLastPara="1" wrap="square" lIns="0" tIns="7225" rIns="0" bIns="0" anchor="t" anchorCtr="0">
            <a:spAutoFit/>
          </a:bodyPr>
          <a:lstStyle/>
          <a:p>
            <a:pPr marL="0" marR="0" lvl="0" indent="12700" algn="ctr" rtl="0">
              <a:lnSpc>
                <a:spcPct val="100400"/>
              </a:lnSpc>
              <a:spcBef>
                <a:spcPts val="0"/>
              </a:spcBef>
              <a:spcAft>
                <a:spcPts val="0"/>
              </a:spcAft>
              <a:buNone/>
            </a:pPr>
            <a:r>
              <a:rPr lang="en" sz="1300" b="1">
                <a:solidFill>
                  <a:srgbClr val="FFFFFF"/>
                </a:solidFill>
                <a:latin typeface="Proxima Nova"/>
                <a:ea typeface="Proxima Nova"/>
                <a:cs typeface="Proxima Nova"/>
                <a:sym typeface="Proxima Nova"/>
              </a:rPr>
              <a:t>See your  privilege</a:t>
            </a:r>
            <a:endParaRPr sz="1300" b="1">
              <a:solidFill>
                <a:srgbClr val="FFFFFF"/>
              </a:solidFill>
              <a:latin typeface="Proxima Nova"/>
              <a:ea typeface="Proxima Nova"/>
              <a:cs typeface="Proxima Nova"/>
              <a:sym typeface="Proxima Nova"/>
            </a:endParaRPr>
          </a:p>
        </p:txBody>
      </p:sp>
      <p:sp>
        <p:nvSpPr>
          <p:cNvPr id="1135" name="Google Shape;1135;p61"/>
          <p:cNvSpPr txBox="1"/>
          <p:nvPr/>
        </p:nvSpPr>
        <p:spPr>
          <a:xfrm>
            <a:off x="832425" y="1496675"/>
            <a:ext cx="2496300" cy="1960200"/>
          </a:xfrm>
          <a:prstGeom prst="rect">
            <a:avLst/>
          </a:prstGeom>
          <a:noFill/>
          <a:ln>
            <a:noFill/>
          </a:ln>
        </p:spPr>
        <p:txBody>
          <a:bodyPr spcFirstLastPara="1" wrap="square" lIns="0" tIns="125625" rIns="0" bIns="0" anchor="t" anchorCtr="0">
            <a:spAutoFit/>
          </a:bodyPr>
          <a:lstStyle/>
          <a:p>
            <a:pPr marL="0" marR="609600" lvl="0" indent="0" algn="l" rtl="0">
              <a:lnSpc>
                <a:spcPct val="96574"/>
              </a:lnSpc>
              <a:spcBef>
                <a:spcPts val="0"/>
              </a:spcBef>
              <a:spcAft>
                <a:spcPts val="0"/>
              </a:spcAft>
              <a:buNone/>
            </a:pPr>
            <a:r>
              <a:rPr lang="en" sz="4100">
                <a:latin typeface="Oswald"/>
                <a:ea typeface="Oswald"/>
                <a:cs typeface="Oswald"/>
                <a:sym typeface="Oswald"/>
              </a:rPr>
              <a:t>Active  Allyship</a:t>
            </a:r>
            <a:endParaRPr sz="4100">
              <a:latin typeface="Oswald"/>
              <a:ea typeface="Oswald"/>
              <a:cs typeface="Oswald"/>
              <a:sym typeface="Oswald"/>
            </a:endParaRPr>
          </a:p>
          <a:p>
            <a:pPr marL="0" marR="0" lvl="0" indent="0" algn="l" rtl="0">
              <a:lnSpc>
                <a:spcPct val="97348"/>
              </a:lnSpc>
              <a:spcBef>
                <a:spcPts val="0"/>
              </a:spcBef>
              <a:spcAft>
                <a:spcPts val="0"/>
              </a:spcAft>
              <a:buNone/>
            </a:pPr>
            <a:r>
              <a:rPr lang="en" sz="4100">
                <a:latin typeface="Oswald"/>
                <a:ea typeface="Oswald"/>
                <a:cs typeface="Oswald"/>
                <a:sym typeface="Oswald"/>
              </a:rPr>
              <a:t>Framework</a:t>
            </a:r>
            <a:endParaRPr sz="4100">
              <a:latin typeface="Oswald"/>
              <a:ea typeface="Oswald"/>
              <a:cs typeface="Oswald"/>
              <a:sym typeface="Oswald"/>
            </a:endParaRPr>
          </a:p>
        </p:txBody>
      </p:sp>
      <p:sp>
        <p:nvSpPr>
          <p:cNvPr id="1136" name="Google Shape;1136;p61"/>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37</a:t>
            </a:fld>
            <a:endParaRPr sz="700">
              <a:latin typeface="Proxima Nova Semibold"/>
              <a:ea typeface="Proxima Nova Semibold"/>
              <a:cs typeface="Proxima Nova Semibold"/>
              <a:sym typeface="Proxima Nova Semibold"/>
            </a:endParaRPr>
          </a:p>
        </p:txBody>
      </p:sp>
      <p:grpSp>
        <p:nvGrpSpPr>
          <p:cNvPr id="1137" name="Google Shape;1137;p61"/>
          <p:cNvGrpSpPr/>
          <p:nvPr/>
        </p:nvGrpSpPr>
        <p:grpSpPr>
          <a:xfrm>
            <a:off x="167531" y="4852630"/>
            <a:ext cx="1505034" cy="174536"/>
            <a:chOff x="442904" y="4166938"/>
            <a:chExt cx="4030621" cy="467300"/>
          </a:xfrm>
        </p:grpSpPr>
        <p:pic>
          <p:nvPicPr>
            <p:cNvPr id="1138" name="Google Shape;1138;p61"/>
            <p:cNvPicPr preferRelativeResize="0"/>
            <p:nvPr/>
          </p:nvPicPr>
          <p:blipFill rotWithShape="1">
            <a:blip r:embed="rId3">
              <a:alphaModFix/>
            </a:blip>
            <a:srcRect/>
            <a:stretch/>
          </p:blipFill>
          <p:spPr>
            <a:xfrm>
              <a:off x="1848476" y="4166938"/>
              <a:ext cx="2625049" cy="467300"/>
            </a:xfrm>
            <a:prstGeom prst="rect">
              <a:avLst/>
            </a:prstGeom>
            <a:noFill/>
            <a:ln>
              <a:noFill/>
            </a:ln>
          </p:spPr>
        </p:pic>
        <p:grpSp>
          <p:nvGrpSpPr>
            <p:cNvPr id="1139" name="Google Shape;1139;p61"/>
            <p:cNvGrpSpPr/>
            <p:nvPr/>
          </p:nvGrpSpPr>
          <p:grpSpPr>
            <a:xfrm>
              <a:off x="442904" y="4326529"/>
              <a:ext cx="1033452" cy="205673"/>
              <a:chOff x="7504804" y="565304"/>
              <a:chExt cx="1033452" cy="205673"/>
            </a:xfrm>
          </p:grpSpPr>
          <p:sp>
            <p:nvSpPr>
              <p:cNvPr id="1140" name="Google Shape;1140;p61"/>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141" name="Google Shape;1141;p61"/>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142" name="Google Shape;1142;p61"/>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143" name="Google Shape;1143;p61"/>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144" name="Google Shape;1144;p61"/>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145" name="Google Shape;1145;p61"/>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146" name="Google Shape;1146;p61"/>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1147" name="Google Shape;1147;p61"/>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332C57"/>
        </a:solidFill>
        <a:effectLst/>
      </p:bgPr>
    </p:bg>
    <p:spTree>
      <p:nvGrpSpPr>
        <p:cNvPr id="1" name="Shape 1151"/>
        <p:cNvGrpSpPr/>
        <p:nvPr/>
      </p:nvGrpSpPr>
      <p:grpSpPr>
        <a:xfrm>
          <a:off x="0" y="0"/>
          <a:ext cx="0" cy="0"/>
          <a:chOff x="0" y="0"/>
          <a:chExt cx="0" cy="0"/>
        </a:xfrm>
      </p:grpSpPr>
      <p:sp>
        <p:nvSpPr>
          <p:cNvPr id="1152" name="Google Shape;1152;p62"/>
          <p:cNvSpPr/>
          <p:nvPr/>
        </p:nvSpPr>
        <p:spPr>
          <a:xfrm>
            <a:off x="5137169" y="0"/>
            <a:ext cx="1763309" cy="1623470"/>
          </a:xfrm>
          <a:custGeom>
            <a:avLst/>
            <a:gdLst/>
            <a:ahLst/>
            <a:cxnLst/>
            <a:rect l="l" t="t" r="r" b="b"/>
            <a:pathLst>
              <a:path w="3875405" h="3568065" extrusionOk="0">
                <a:moveTo>
                  <a:pt x="3392769" y="0"/>
                </a:moveTo>
                <a:lnTo>
                  <a:pt x="0" y="0"/>
                </a:lnTo>
                <a:lnTo>
                  <a:pt x="565090" y="3567796"/>
                </a:lnTo>
                <a:lnTo>
                  <a:pt x="3874832" y="3043592"/>
                </a:lnTo>
                <a:lnTo>
                  <a:pt x="3392769" y="0"/>
                </a:lnTo>
                <a:close/>
              </a:path>
            </a:pathLst>
          </a:custGeom>
          <a:solidFill>
            <a:srgbClr val="5E549B">
              <a:alpha val="517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153" name="Google Shape;1153;p62"/>
          <p:cNvSpPr/>
          <p:nvPr/>
        </p:nvSpPr>
        <p:spPr>
          <a:xfrm>
            <a:off x="5166334" y="1741051"/>
            <a:ext cx="2351272" cy="1779200"/>
          </a:xfrm>
          <a:custGeom>
            <a:avLst/>
            <a:gdLst/>
            <a:ahLst/>
            <a:cxnLst/>
            <a:rect l="l" t="t" r="r" b="b"/>
            <a:pathLst>
              <a:path w="5167630" h="3910329" extrusionOk="0">
                <a:moveTo>
                  <a:pt x="4665376" y="0"/>
                </a:moveTo>
                <a:lnTo>
                  <a:pt x="0" y="738930"/>
                </a:lnTo>
                <a:lnTo>
                  <a:pt x="502215" y="3909828"/>
                </a:lnTo>
                <a:lnTo>
                  <a:pt x="5167591" y="3170898"/>
                </a:lnTo>
                <a:lnTo>
                  <a:pt x="4665376" y="0"/>
                </a:lnTo>
                <a:close/>
              </a:path>
            </a:pathLst>
          </a:custGeom>
          <a:solidFill>
            <a:srgbClr val="5E549B">
              <a:alpha val="517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154" name="Google Shape;1154;p62"/>
          <p:cNvSpPr/>
          <p:nvPr/>
        </p:nvSpPr>
        <p:spPr>
          <a:xfrm>
            <a:off x="7645106" y="1114980"/>
            <a:ext cx="1499521" cy="2360228"/>
          </a:xfrm>
          <a:custGeom>
            <a:avLst/>
            <a:gdLst/>
            <a:ahLst/>
            <a:cxnLst/>
            <a:rect l="l" t="t" r="r" b="b"/>
            <a:pathLst>
              <a:path w="3295650" h="5187315" extrusionOk="0">
                <a:moveTo>
                  <a:pt x="3295484" y="0"/>
                </a:moveTo>
                <a:lnTo>
                  <a:pt x="0" y="521952"/>
                </a:lnTo>
                <a:lnTo>
                  <a:pt x="738909" y="5187318"/>
                </a:lnTo>
                <a:lnTo>
                  <a:pt x="3295484" y="4782397"/>
                </a:lnTo>
                <a:lnTo>
                  <a:pt x="3295484" y="0"/>
                </a:lnTo>
                <a:close/>
              </a:path>
            </a:pathLst>
          </a:custGeom>
          <a:solidFill>
            <a:srgbClr val="5E549B">
              <a:alpha val="517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155" name="Google Shape;1155;p62"/>
          <p:cNvSpPr/>
          <p:nvPr/>
        </p:nvSpPr>
        <p:spPr>
          <a:xfrm>
            <a:off x="7098692" y="0"/>
            <a:ext cx="2046166" cy="996213"/>
          </a:xfrm>
          <a:custGeom>
            <a:avLst/>
            <a:gdLst/>
            <a:ahLst/>
            <a:cxnLst/>
            <a:rect l="l" t="t" r="r" b="b"/>
            <a:pathLst>
              <a:path w="4497069" h="2189480" extrusionOk="0">
                <a:moveTo>
                  <a:pt x="4496835" y="0"/>
                </a:moveTo>
                <a:lnTo>
                  <a:pt x="0" y="0"/>
                </a:lnTo>
                <a:lnTo>
                  <a:pt x="346704" y="2188941"/>
                </a:lnTo>
                <a:lnTo>
                  <a:pt x="4496835" y="1531627"/>
                </a:lnTo>
                <a:lnTo>
                  <a:pt x="4496835" y="0"/>
                </a:lnTo>
                <a:close/>
              </a:path>
            </a:pathLst>
          </a:custGeom>
          <a:solidFill>
            <a:srgbClr val="5E549B">
              <a:alpha val="517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156" name="Google Shape;1156;p62"/>
          <p:cNvSpPr txBox="1"/>
          <p:nvPr/>
        </p:nvSpPr>
        <p:spPr>
          <a:xfrm>
            <a:off x="1971675" y="2314396"/>
            <a:ext cx="5200800" cy="953100"/>
          </a:xfrm>
          <a:prstGeom prst="rect">
            <a:avLst/>
          </a:prstGeom>
          <a:noFill/>
          <a:ln w="62825" cap="flat" cmpd="sng">
            <a:solidFill>
              <a:srgbClr val="FFFFFF"/>
            </a:solidFill>
            <a:prstDash val="solid"/>
            <a:round/>
            <a:headEnd type="none" w="sm" len="sm"/>
            <a:tailEnd type="none" w="sm" len="sm"/>
          </a:ln>
        </p:spPr>
        <p:txBody>
          <a:bodyPr spcFirstLastPara="1" wrap="square" lIns="0" tIns="273200" rIns="0" bIns="0" anchor="t" anchorCtr="0">
            <a:spAutoFit/>
          </a:bodyPr>
          <a:lstStyle/>
          <a:p>
            <a:pPr marL="0" marR="0" lvl="0" indent="0" algn="ctr" rtl="0">
              <a:lnSpc>
                <a:spcPct val="100000"/>
              </a:lnSpc>
              <a:spcBef>
                <a:spcPts val="0"/>
              </a:spcBef>
              <a:spcAft>
                <a:spcPts val="0"/>
              </a:spcAft>
              <a:buNone/>
            </a:pPr>
            <a:r>
              <a:rPr lang="en" sz="2200">
                <a:solidFill>
                  <a:srgbClr val="FFFFFF"/>
                </a:solidFill>
                <a:latin typeface="Avenir"/>
                <a:ea typeface="Avenir"/>
                <a:cs typeface="Avenir"/>
                <a:sym typeface="Avenir"/>
              </a:rPr>
              <a:t>Join us back here in 10 minutes</a:t>
            </a:r>
            <a:endParaRPr sz="2200">
              <a:solidFill>
                <a:srgbClr val="FFFFFF"/>
              </a:solidFill>
              <a:latin typeface="Avenir"/>
              <a:ea typeface="Avenir"/>
              <a:cs typeface="Avenir"/>
              <a:sym typeface="Avenir"/>
            </a:endParaRPr>
          </a:p>
          <a:p>
            <a:pPr marL="0" marR="0" lvl="0" indent="0" algn="ctr" rtl="0">
              <a:lnSpc>
                <a:spcPct val="100000"/>
              </a:lnSpc>
              <a:spcBef>
                <a:spcPts val="0"/>
              </a:spcBef>
              <a:spcAft>
                <a:spcPts val="0"/>
              </a:spcAft>
              <a:buNone/>
            </a:pPr>
            <a:endParaRPr sz="2200">
              <a:solidFill>
                <a:srgbClr val="FFFFFF"/>
              </a:solidFill>
              <a:latin typeface="Avenir"/>
              <a:ea typeface="Avenir"/>
              <a:cs typeface="Avenir"/>
              <a:sym typeface="Avenir"/>
            </a:endParaRPr>
          </a:p>
        </p:txBody>
      </p:sp>
      <p:sp>
        <p:nvSpPr>
          <p:cNvPr id="1157" name="Google Shape;1157;p62"/>
          <p:cNvSpPr txBox="1">
            <a:spLocks noGrp="1"/>
          </p:cNvSpPr>
          <p:nvPr>
            <p:ph type="ctrTitle" idx="4294967295"/>
          </p:nvPr>
        </p:nvSpPr>
        <p:spPr>
          <a:xfrm>
            <a:off x="1665699" y="1451838"/>
            <a:ext cx="5939400" cy="406500"/>
          </a:xfrm>
          <a:prstGeom prst="rect">
            <a:avLst/>
          </a:prstGeom>
          <a:noFill/>
          <a:ln>
            <a:noFill/>
          </a:ln>
        </p:spPr>
        <p:txBody>
          <a:bodyPr spcFirstLastPara="1" wrap="square" lIns="0" tIns="6350" rIns="0" bIns="0" anchor="t" anchorCtr="0">
            <a:spAutoFit/>
          </a:bodyPr>
          <a:lstStyle/>
          <a:p>
            <a:pPr marL="12700" lvl="0" indent="0" algn="ctr" rtl="0">
              <a:lnSpc>
                <a:spcPct val="100000"/>
              </a:lnSpc>
              <a:spcBef>
                <a:spcPts val="0"/>
              </a:spcBef>
              <a:spcAft>
                <a:spcPts val="0"/>
              </a:spcAft>
              <a:buNone/>
            </a:pPr>
            <a:r>
              <a:rPr lang="en" sz="2600">
                <a:solidFill>
                  <a:srgbClr val="FFFFFF"/>
                </a:solidFill>
                <a:latin typeface="Proxima Nova"/>
                <a:ea typeface="Proxima Nova"/>
                <a:cs typeface="Proxima Nova"/>
                <a:sym typeface="Proxima Nova"/>
              </a:rPr>
              <a:t>BREAK</a:t>
            </a:r>
            <a:endParaRPr sz="2600">
              <a:solidFill>
                <a:srgbClr val="FFFFFF"/>
              </a:solidFill>
              <a:latin typeface="Proxima Nova"/>
              <a:ea typeface="Proxima Nova"/>
              <a:cs typeface="Proxima Nova"/>
              <a:sym typeface="Proxima Nova"/>
            </a:endParaRPr>
          </a:p>
        </p:txBody>
      </p:sp>
      <p:sp>
        <p:nvSpPr>
          <p:cNvPr id="1158" name="Google Shape;1158;p62"/>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solidFill>
                  <a:srgbClr val="FFFFFF"/>
                </a:solidFill>
                <a:latin typeface="Proxima Nova Semibold"/>
                <a:ea typeface="Proxima Nova Semibold"/>
                <a:cs typeface="Proxima Nova Semibold"/>
                <a:sym typeface="Proxima Nova Semibold"/>
              </a:rPr>
              <a:t> </a:t>
            </a:r>
            <a:r>
              <a:rPr lang="en" sz="700">
                <a:solidFill>
                  <a:srgbClr val="FFFFFF"/>
                </a:solidFill>
                <a:latin typeface="Avenir"/>
                <a:ea typeface="Avenir"/>
                <a:cs typeface="Avenir"/>
                <a:sym typeface="Avenir"/>
              </a:rPr>
              <a:t> ©2021 LeanIn.Org, LLC</a:t>
            </a:r>
            <a:r>
              <a:rPr lang="en" sz="700">
                <a:solidFill>
                  <a:srgbClr val="FFFFFF"/>
                </a:solidFill>
                <a:latin typeface="Proxima Nova Semibold"/>
                <a:ea typeface="Proxima Nova Semibold"/>
                <a:cs typeface="Proxima Nova Semibold"/>
                <a:sym typeface="Proxima Nova Semibold"/>
              </a:rPr>
              <a:t>   </a:t>
            </a:r>
            <a:fld id="{00000000-1234-1234-1234-123412341234}" type="slidenum">
              <a:rPr lang="en" sz="700">
                <a:solidFill>
                  <a:srgbClr val="FFFFFF"/>
                </a:solidFill>
                <a:latin typeface="Proxima Nova Semibold"/>
                <a:ea typeface="Proxima Nova Semibold"/>
                <a:cs typeface="Proxima Nova Semibold"/>
                <a:sym typeface="Proxima Nova Semibold"/>
              </a:rPr>
              <a:t>38</a:t>
            </a:fld>
            <a:endParaRPr sz="700">
              <a:solidFill>
                <a:srgbClr val="FFFFFF"/>
              </a:solidFill>
              <a:latin typeface="Proxima Nova Semibold"/>
              <a:ea typeface="Proxima Nova Semibold"/>
              <a:cs typeface="Proxima Nova Semibold"/>
              <a:sym typeface="Proxima Nova Semibold"/>
            </a:endParaRPr>
          </a:p>
        </p:txBody>
      </p:sp>
      <p:pic>
        <p:nvPicPr>
          <p:cNvPr id="1159" name="Google Shape;1159;p62"/>
          <p:cNvPicPr preferRelativeResize="0"/>
          <p:nvPr/>
        </p:nvPicPr>
        <p:blipFill rotWithShape="1">
          <a:blip r:embed="rId3">
            <a:alphaModFix/>
          </a:blip>
          <a:srcRect/>
          <a:stretch/>
        </p:blipFill>
        <p:spPr>
          <a:xfrm>
            <a:off x="692372" y="4852630"/>
            <a:ext cx="980193" cy="174536"/>
          </a:xfrm>
          <a:prstGeom prst="rect">
            <a:avLst/>
          </a:prstGeom>
          <a:noFill/>
          <a:ln>
            <a:noFill/>
          </a:ln>
        </p:spPr>
      </p:pic>
      <p:grpSp>
        <p:nvGrpSpPr>
          <p:cNvPr id="1160" name="Google Shape;1160;p62"/>
          <p:cNvGrpSpPr/>
          <p:nvPr/>
        </p:nvGrpSpPr>
        <p:grpSpPr>
          <a:xfrm>
            <a:off x="167531" y="4912238"/>
            <a:ext cx="385891" cy="76819"/>
            <a:chOff x="7504804" y="565304"/>
            <a:chExt cx="1033452" cy="205673"/>
          </a:xfrm>
        </p:grpSpPr>
        <p:sp>
          <p:nvSpPr>
            <p:cNvPr id="1161" name="Google Shape;1161;p62"/>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162" name="Google Shape;1162;p62"/>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163" name="Google Shape;1163;p62"/>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164" name="Google Shape;1164;p62"/>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165" name="Google Shape;1165;p62"/>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166" name="Google Shape;1166;p62"/>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167" name="Google Shape;1167;p62"/>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1168" name="Google Shape;1168;p62"/>
          <p:cNvCxnSpPr/>
          <p:nvPr/>
        </p:nvCxnSpPr>
        <p:spPr>
          <a:xfrm>
            <a:off x="655710" y="4894224"/>
            <a:ext cx="0" cy="107700"/>
          </a:xfrm>
          <a:prstGeom prst="straightConnector1">
            <a:avLst/>
          </a:prstGeom>
          <a:noFill/>
          <a:ln w="9525" cap="flat" cmpd="sng">
            <a:solidFill>
              <a:srgbClr val="FFFFFF"/>
            </a:solidFill>
            <a:prstDash val="solid"/>
            <a:round/>
            <a:headEnd type="none" w="med" len="med"/>
            <a:tailEnd type="none" w="med" len="med"/>
          </a:ln>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63"/>
          <p:cNvSpPr txBox="1"/>
          <p:nvPr/>
        </p:nvSpPr>
        <p:spPr>
          <a:xfrm>
            <a:off x="680023" y="862184"/>
            <a:ext cx="1677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solidFill>
                  <a:srgbClr val="FFFFFF"/>
                </a:solidFill>
                <a:latin typeface="Oswald"/>
                <a:ea typeface="Oswald"/>
                <a:cs typeface="Oswald"/>
                <a:sym typeface="Oswald"/>
              </a:rPr>
              <a:t>4</a:t>
            </a:r>
            <a:endParaRPr sz="2400">
              <a:latin typeface="Oswald"/>
              <a:ea typeface="Oswald"/>
              <a:cs typeface="Oswald"/>
              <a:sym typeface="Oswald"/>
            </a:endParaRPr>
          </a:p>
        </p:txBody>
      </p:sp>
      <p:sp>
        <p:nvSpPr>
          <p:cNvPr id="1174" name="Google Shape;1174;p63"/>
          <p:cNvSpPr txBox="1"/>
          <p:nvPr/>
        </p:nvSpPr>
        <p:spPr>
          <a:xfrm>
            <a:off x="680023" y="1953231"/>
            <a:ext cx="2024700" cy="1955400"/>
          </a:xfrm>
          <a:prstGeom prst="rect">
            <a:avLst/>
          </a:prstGeom>
          <a:noFill/>
          <a:ln>
            <a:noFill/>
          </a:ln>
        </p:spPr>
        <p:txBody>
          <a:bodyPr spcFirstLastPara="1" wrap="square" lIns="0" tIns="125625" rIns="0" bIns="0" anchor="t" anchorCtr="0">
            <a:spAutoFit/>
          </a:bodyPr>
          <a:lstStyle/>
          <a:p>
            <a:pPr marL="0" marR="0" lvl="0" indent="0" algn="l" rtl="0">
              <a:lnSpc>
                <a:spcPct val="96574"/>
              </a:lnSpc>
              <a:spcBef>
                <a:spcPts val="0"/>
              </a:spcBef>
              <a:spcAft>
                <a:spcPts val="0"/>
              </a:spcAft>
              <a:buNone/>
            </a:pPr>
            <a:r>
              <a:rPr lang="en" sz="4100">
                <a:solidFill>
                  <a:srgbClr val="FFFFFF"/>
                </a:solidFill>
                <a:latin typeface="Oswald"/>
                <a:ea typeface="Oswald"/>
                <a:cs typeface="Oswald"/>
                <a:sym typeface="Oswald"/>
              </a:rPr>
              <a:t>Discover  your power</a:t>
            </a:r>
            <a:endParaRPr sz="4100">
              <a:latin typeface="Oswald"/>
              <a:ea typeface="Oswald"/>
              <a:cs typeface="Oswald"/>
              <a:sym typeface="Oswald"/>
            </a:endParaRPr>
          </a:p>
        </p:txBody>
      </p:sp>
      <p:sp>
        <p:nvSpPr>
          <p:cNvPr id="1175" name="Google Shape;1175;p63"/>
          <p:cNvSpPr txBox="1"/>
          <p:nvPr/>
        </p:nvSpPr>
        <p:spPr>
          <a:xfrm>
            <a:off x="4393879" y="565684"/>
            <a:ext cx="1468932"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Define allyship</a:t>
            </a:r>
            <a:endParaRPr sz="1700">
              <a:latin typeface="Avenir"/>
              <a:ea typeface="Avenir"/>
              <a:cs typeface="Avenir"/>
              <a:sym typeface="Avenir"/>
            </a:endParaRPr>
          </a:p>
        </p:txBody>
      </p:sp>
      <p:sp>
        <p:nvSpPr>
          <p:cNvPr id="1176" name="Google Shape;1176;p63"/>
          <p:cNvSpPr txBox="1"/>
          <p:nvPr/>
        </p:nvSpPr>
        <p:spPr>
          <a:xfrm>
            <a:off x="4393879" y="1182860"/>
            <a:ext cx="2177404"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Unpack your privilege</a:t>
            </a:r>
            <a:endParaRPr sz="1700">
              <a:latin typeface="Avenir"/>
              <a:ea typeface="Avenir"/>
              <a:cs typeface="Avenir"/>
              <a:sym typeface="Avenir"/>
            </a:endParaRPr>
          </a:p>
        </p:txBody>
      </p:sp>
      <p:sp>
        <p:nvSpPr>
          <p:cNvPr id="1177" name="Google Shape;1177;p63"/>
          <p:cNvSpPr txBox="1"/>
          <p:nvPr/>
        </p:nvSpPr>
        <p:spPr>
          <a:xfrm>
            <a:off x="4393879" y="1800037"/>
            <a:ext cx="2927466"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Uncover workplace inequities</a:t>
            </a:r>
            <a:endParaRPr sz="1700">
              <a:latin typeface="Avenir"/>
              <a:ea typeface="Avenir"/>
              <a:cs typeface="Avenir"/>
              <a:sym typeface="Avenir"/>
            </a:endParaRPr>
          </a:p>
        </p:txBody>
      </p:sp>
      <p:sp>
        <p:nvSpPr>
          <p:cNvPr id="1178" name="Google Shape;1178;p63"/>
          <p:cNvSpPr txBox="1"/>
          <p:nvPr/>
        </p:nvSpPr>
        <p:spPr>
          <a:xfrm>
            <a:off x="4393879" y="2417214"/>
            <a:ext cx="2051190"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u="sng">
                <a:solidFill>
                  <a:srgbClr val="FFFFFF"/>
                </a:solidFill>
                <a:latin typeface="Avenir"/>
                <a:ea typeface="Avenir"/>
                <a:cs typeface="Avenir"/>
                <a:sym typeface="Avenir"/>
              </a:rPr>
              <a:t>Discover your power</a:t>
            </a:r>
            <a:endParaRPr sz="1700">
              <a:latin typeface="Avenir"/>
              <a:ea typeface="Avenir"/>
              <a:cs typeface="Avenir"/>
              <a:sym typeface="Avenir"/>
            </a:endParaRPr>
          </a:p>
        </p:txBody>
      </p:sp>
      <p:sp>
        <p:nvSpPr>
          <p:cNvPr id="1179" name="Google Shape;1179;p63"/>
          <p:cNvSpPr txBox="1"/>
          <p:nvPr/>
        </p:nvSpPr>
        <p:spPr>
          <a:xfrm>
            <a:off x="4393879" y="3034391"/>
            <a:ext cx="2110398"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Learn allyship actions</a:t>
            </a:r>
            <a:endParaRPr sz="1700">
              <a:latin typeface="Avenir"/>
              <a:ea typeface="Avenir"/>
              <a:cs typeface="Avenir"/>
              <a:sym typeface="Avenir"/>
            </a:endParaRPr>
          </a:p>
        </p:txBody>
      </p:sp>
      <p:sp>
        <p:nvSpPr>
          <p:cNvPr id="1180" name="Google Shape;1180;p63"/>
          <p:cNvSpPr txBox="1"/>
          <p:nvPr/>
        </p:nvSpPr>
        <p:spPr>
          <a:xfrm>
            <a:off x="4393879" y="3651567"/>
            <a:ext cx="3742802"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Review the Active Allyship Framework</a:t>
            </a:r>
            <a:endParaRPr sz="1700">
              <a:latin typeface="Avenir"/>
              <a:ea typeface="Avenir"/>
              <a:cs typeface="Avenir"/>
              <a:sym typeface="Avenir"/>
            </a:endParaRPr>
          </a:p>
        </p:txBody>
      </p:sp>
      <p:sp>
        <p:nvSpPr>
          <p:cNvPr id="1181" name="Google Shape;1181;p63"/>
          <p:cNvSpPr txBox="1"/>
          <p:nvPr/>
        </p:nvSpPr>
        <p:spPr>
          <a:xfrm>
            <a:off x="4393879" y="4242075"/>
            <a:ext cx="3186826"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Introduce the follow-up sessions</a:t>
            </a:r>
            <a:endParaRPr sz="1700">
              <a:latin typeface="Avenir"/>
              <a:ea typeface="Avenir"/>
              <a:cs typeface="Avenir"/>
              <a:sym typeface="Avenir"/>
            </a:endParaRPr>
          </a:p>
        </p:txBody>
      </p:sp>
      <p:sp>
        <p:nvSpPr>
          <p:cNvPr id="1182" name="Google Shape;1182;p63"/>
          <p:cNvSpPr txBox="1"/>
          <p:nvPr/>
        </p:nvSpPr>
        <p:spPr>
          <a:xfrm>
            <a:off x="3994723" y="523773"/>
            <a:ext cx="167700" cy="41067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solidFill>
                  <a:srgbClr val="FFFFFF"/>
                </a:solidFill>
                <a:latin typeface="Oswald"/>
                <a:ea typeface="Oswald"/>
                <a:cs typeface="Oswald"/>
                <a:sym typeface="Oswald"/>
              </a:rPr>
              <a:t>1</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2</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3</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4</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5</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6</a:t>
            </a:r>
            <a:endParaRPr sz="2400">
              <a:latin typeface="Oswald"/>
              <a:ea typeface="Oswald"/>
              <a:cs typeface="Oswald"/>
              <a:sym typeface="Oswald"/>
            </a:endParaRPr>
          </a:p>
          <a:p>
            <a:pPr marL="0" marR="0" lvl="0" indent="0" algn="l" rtl="0">
              <a:lnSpc>
                <a:spcPct val="100000"/>
              </a:lnSpc>
              <a:spcBef>
                <a:spcPts val="1800"/>
              </a:spcBef>
              <a:spcAft>
                <a:spcPts val="0"/>
              </a:spcAft>
              <a:buNone/>
            </a:pPr>
            <a:r>
              <a:rPr lang="en" sz="2400" b="1">
                <a:solidFill>
                  <a:srgbClr val="FFFFFF"/>
                </a:solidFill>
                <a:latin typeface="Oswald"/>
                <a:ea typeface="Oswald"/>
                <a:cs typeface="Oswald"/>
                <a:sym typeface="Oswald"/>
              </a:rPr>
              <a:t>7</a:t>
            </a:r>
            <a:endParaRPr sz="2400">
              <a:latin typeface="Oswald"/>
              <a:ea typeface="Oswald"/>
              <a:cs typeface="Oswald"/>
              <a:sym typeface="Oswald"/>
            </a:endParaRPr>
          </a:p>
        </p:txBody>
      </p:sp>
      <p:sp>
        <p:nvSpPr>
          <p:cNvPr id="1183" name="Google Shape;1183;p63"/>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solidFill>
                  <a:srgbClr val="FFFFFF"/>
                </a:solidFill>
                <a:latin typeface="Proxima Nova Semibold"/>
                <a:ea typeface="Proxima Nova Semibold"/>
                <a:cs typeface="Proxima Nova Semibold"/>
                <a:sym typeface="Proxima Nova Semibold"/>
              </a:rPr>
              <a:t> </a:t>
            </a:r>
            <a:r>
              <a:rPr lang="en" sz="700">
                <a:solidFill>
                  <a:srgbClr val="FFFFFF"/>
                </a:solidFill>
                <a:latin typeface="Avenir"/>
                <a:ea typeface="Avenir"/>
                <a:cs typeface="Avenir"/>
                <a:sym typeface="Avenir"/>
              </a:rPr>
              <a:t> ©2021 LeanIn.Org, LLC</a:t>
            </a:r>
            <a:r>
              <a:rPr lang="en" sz="700">
                <a:solidFill>
                  <a:srgbClr val="FFFFFF"/>
                </a:solidFill>
                <a:latin typeface="Proxima Nova Semibold"/>
                <a:ea typeface="Proxima Nova Semibold"/>
                <a:cs typeface="Proxima Nova Semibold"/>
                <a:sym typeface="Proxima Nova Semibold"/>
              </a:rPr>
              <a:t>   </a:t>
            </a:r>
            <a:fld id="{00000000-1234-1234-1234-123412341234}" type="slidenum">
              <a:rPr lang="en" sz="700">
                <a:solidFill>
                  <a:srgbClr val="FFFFFF"/>
                </a:solidFill>
                <a:latin typeface="Proxima Nova Semibold"/>
                <a:ea typeface="Proxima Nova Semibold"/>
                <a:cs typeface="Proxima Nova Semibold"/>
                <a:sym typeface="Proxima Nova Semibold"/>
              </a:rPr>
              <a:t>39</a:t>
            </a:fld>
            <a:endParaRPr sz="700">
              <a:solidFill>
                <a:srgbClr val="FFFFFF"/>
              </a:solidFill>
              <a:latin typeface="Proxima Nova Semibold"/>
              <a:ea typeface="Proxima Nova Semibold"/>
              <a:cs typeface="Proxima Nova Semibold"/>
              <a:sym typeface="Proxima Nova Semibold"/>
            </a:endParaRPr>
          </a:p>
        </p:txBody>
      </p:sp>
      <p:pic>
        <p:nvPicPr>
          <p:cNvPr id="1184" name="Google Shape;1184;p63"/>
          <p:cNvPicPr preferRelativeResize="0"/>
          <p:nvPr/>
        </p:nvPicPr>
        <p:blipFill rotWithShape="1">
          <a:blip r:embed="rId3">
            <a:alphaModFix/>
          </a:blip>
          <a:srcRect/>
          <a:stretch/>
        </p:blipFill>
        <p:spPr>
          <a:xfrm>
            <a:off x="692372" y="4852630"/>
            <a:ext cx="980193" cy="174536"/>
          </a:xfrm>
          <a:prstGeom prst="rect">
            <a:avLst/>
          </a:prstGeom>
          <a:noFill/>
          <a:ln>
            <a:noFill/>
          </a:ln>
        </p:spPr>
      </p:pic>
      <p:grpSp>
        <p:nvGrpSpPr>
          <p:cNvPr id="1185" name="Google Shape;1185;p63"/>
          <p:cNvGrpSpPr/>
          <p:nvPr/>
        </p:nvGrpSpPr>
        <p:grpSpPr>
          <a:xfrm>
            <a:off x="167531" y="4912238"/>
            <a:ext cx="385891" cy="76819"/>
            <a:chOff x="7504804" y="565304"/>
            <a:chExt cx="1033452" cy="205673"/>
          </a:xfrm>
        </p:grpSpPr>
        <p:sp>
          <p:nvSpPr>
            <p:cNvPr id="1186" name="Google Shape;1186;p63"/>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187" name="Google Shape;1187;p63"/>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188" name="Google Shape;1188;p63"/>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189" name="Google Shape;1189;p63"/>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190" name="Google Shape;1190;p63"/>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191" name="Google Shape;1191;p63"/>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192" name="Google Shape;1192;p63"/>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1193" name="Google Shape;1193;p63"/>
          <p:cNvCxnSpPr/>
          <p:nvPr/>
        </p:nvCxnSpPr>
        <p:spPr>
          <a:xfrm>
            <a:off x="655710" y="4894224"/>
            <a:ext cx="0" cy="107700"/>
          </a:xfrm>
          <a:prstGeom prst="straightConnector1">
            <a:avLst/>
          </a:prstGeom>
          <a:noFill/>
          <a:ln w="9525" cap="flat" cmpd="sng">
            <a:solidFill>
              <a:srgbClr val="FFFFFF"/>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E4D48"/>
        </a:solidFill>
        <a:effectLst/>
      </p:bgPr>
    </p:bg>
    <p:spTree>
      <p:nvGrpSpPr>
        <p:cNvPr id="1" name="Shape 191"/>
        <p:cNvGrpSpPr/>
        <p:nvPr/>
      </p:nvGrpSpPr>
      <p:grpSpPr>
        <a:xfrm>
          <a:off x="0" y="0"/>
          <a:ext cx="0" cy="0"/>
          <a:chOff x="0" y="0"/>
          <a:chExt cx="0" cy="0"/>
        </a:xfrm>
      </p:grpSpPr>
      <p:sp>
        <p:nvSpPr>
          <p:cNvPr id="192" name="Google Shape;192;p28"/>
          <p:cNvSpPr txBox="1"/>
          <p:nvPr/>
        </p:nvSpPr>
        <p:spPr>
          <a:xfrm>
            <a:off x="757251" y="2219925"/>
            <a:ext cx="1799100" cy="638100"/>
          </a:xfrm>
          <a:prstGeom prst="rect">
            <a:avLst/>
          </a:prstGeom>
          <a:noFill/>
          <a:ln>
            <a:noFill/>
          </a:ln>
        </p:spPr>
        <p:txBody>
          <a:bodyPr spcFirstLastPara="1" wrap="square" lIns="0" tIns="6925" rIns="0" bIns="0" anchor="t" anchorCtr="0">
            <a:spAutoFit/>
          </a:bodyPr>
          <a:lstStyle/>
          <a:p>
            <a:pPr marL="0" marR="0" lvl="0" indent="0" algn="l" rtl="0">
              <a:lnSpc>
                <a:spcPct val="100000"/>
              </a:lnSpc>
              <a:spcBef>
                <a:spcPts val="0"/>
              </a:spcBef>
              <a:spcAft>
                <a:spcPts val="0"/>
              </a:spcAft>
              <a:buNone/>
            </a:pPr>
            <a:r>
              <a:rPr lang="en" sz="4100">
                <a:solidFill>
                  <a:srgbClr val="FFFFFF"/>
                </a:solidFill>
                <a:latin typeface="Oswald"/>
                <a:ea typeface="Oswald"/>
                <a:cs typeface="Oswald"/>
                <a:sym typeface="Oswald"/>
              </a:rPr>
              <a:t>Agenda</a:t>
            </a:r>
            <a:endParaRPr sz="4100">
              <a:latin typeface="Oswald"/>
              <a:ea typeface="Oswald"/>
              <a:cs typeface="Oswald"/>
              <a:sym typeface="Oswald"/>
            </a:endParaRPr>
          </a:p>
        </p:txBody>
      </p:sp>
      <p:sp>
        <p:nvSpPr>
          <p:cNvPr id="193" name="Google Shape;193;p28"/>
          <p:cNvSpPr txBox="1"/>
          <p:nvPr/>
        </p:nvSpPr>
        <p:spPr>
          <a:xfrm>
            <a:off x="4393879" y="565684"/>
            <a:ext cx="1468932"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Define allyship</a:t>
            </a:r>
            <a:endParaRPr sz="1700">
              <a:latin typeface="Avenir"/>
              <a:ea typeface="Avenir"/>
              <a:cs typeface="Avenir"/>
              <a:sym typeface="Avenir"/>
            </a:endParaRPr>
          </a:p>
        </p:txBody>
      </p:sp>
      <p:sp>
        <p:nvSpPr>
          <p:cNvPr id="194" name="Google Shape;194;p28"/>
          <p:cNvSpPr txBox="1"/>
          <p:nvPr/>
        </p:nvSpPr>
        <p:spPr>
          <a:xfrm>
            <a:off x="4393879" y="1182860"/>
            <a:ext cx="2177404"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Unpack your privilege</a:t>
            </a:r>
            <a:endParaRPr sz="1700">
              <a:latin typeface="Avenir"/>
              <a:ea typeface="Avenir"/>
              <a:cs typeface="Avenir"/>
              <a:sym typeface="Avenir"/>
            </a:endParaRPr>
          </a:p>
        </p:txBody>
      </p:sp>
      <p:sp>
        <p:nvSpPr>
          <p:cNvPr id="195" name="Google Shape;195;p28"/>
          <p:cNvSpPr txBox="1"/>
          <p:nvPr/>
        </p:nvSpPr>
        <p:spPr>
          <a:xfrm>
            <a:off x="4393879" y="1800037"/>
            <a:ext cx="2927466"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Uncover workplace inequities</a:t>
            </a:r>
            <a:endParaRPr sz="1700">
              <a:latin typeface="Avenir"/>
              <a:ea typeface="Avenir"/>
              <a:cs typeface="Avenir"/>
              <a:sym typeface="Avenir"/>
            </a:endParaRPr>
          </a:p>
        </p:txBody>
      </p:sp>
      <p:sp>
        <p:nvSpPr>
          <p:cNvPr id="196" name="Google Shape;196;p28"/>
          <p:cNvSpPr txBox="1"/>
          <p:nvPr/>
        </p:nvSpPr>
        <p:spPr>
          <a:xfrm>
            <a:off x="4393879" y="2417214"/>
            <a:ext cx="2051190"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Discover your power</a:t>
            </a:r>
            <a:endParaRPr sz="1700">
              <a:latin typeface="Avenir"/>
              <a:ea typeface="Avenir"/>
              <a:cs typeface="Avenir"/>
              <a:sym typeface="Avenir"/>
            </a:endParaRPr>
          </a:p>
        </p:txBody>
      </p:sp>
      <p:sp>
        <p:nvSpPr>
          <p:cNvPr id="197" name="Google Shape;197;p28"/>
          <p:cNvSpPr txBox="1"/>
          <p:nvPr/>
        </p:nvSpPr>
        <p:spPr>
          <a:xfrm>
            <a:off x="4393879" y="3034391"/>
            <a:ext cx="2110398"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Learn allyship actions</a:t>
            </a:r>
            <a:endParaRPr sz="1700">
              <a:latin typeface="Avenir"/>
              <a:ea typeface="Avenir"/>
              <a:cs typeface="Avenir"/>
              <a:sym typeface="Avenir"/>
            </a:endParaRPr>
          </a:p>
        </p:txBody>
      </p:sp>
      <p:sp>
        <p:nvSpPr>
          <p:cNvPr id="198" name="Google Shape;198;p28"/>
          <p:cNvSpPr txBox="1"/>
          <p:nvPr/>
        </p:nvSpPr>
        <p:spPr>
          <a:xfrm>
            <a:off x="4393879" y="3651567"/>
            <a:ext cx="3742802"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Review the Active Allyship Framework</a:t>
            </a:r>
            <a:endParaRPr sz="1700">
              <a:latin typeface="Avenir"/>
              <a:ea typeface="Avenir"/>
              <a:cs typeface="Avenir"/>
              <a:sym typeface="Avenir"/>
            </a:endParaRPr>
          </a:p>
        </p:txBody>
      </p:sp>
      <p:sp>
        <p:nvSpPr>
          <p:cNvPr id="199" name="Google Shape;199;p28"/>
          <p:cNvSpPr txBox="1"/>
          <p:nvPr/>
        </p:nvSpPr>
        <p:spPr>
          <a:xfrm>
            <a:off x="4393879" y="4242075"/>
            <a:ext cx="3186826"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Introduce the follow-up sessions</a:t>
            </a:r>
            <a:endParaRPr sz="1700">
              <a:latin typeface="Avenir"/>
              <a:ea typeface="Avenir"/>
              <a:cs typeface="Avenir"/>
              <a:sym typeface="Avenir"/>
            </a:endParaRPr>
          </a:p>
        </p:txBody>
      </p:sp>
      <p:sp>
        <p:nvSpPr>
          <p:cNvPr id="200" name="Google Shape;200;p28"/>
          <p:cNvSpPr txBox="1"/>
          <p:nvPr/>
        </p:nvSpPr>
        <p:spPr>
          <a:xfrm>
            <a:off x="3994723" y="523773"/>
            <a:ext cx="167700" cy="41067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solidFill>
                  <a:srgbClr val="FFFFFF"/>
                </a:solidFill>
                <a:latin typeface="Oswald"/>
                <a:ea typeface="Oswald"/>
                <a:cs typeface="Oswald"/>
                <a:sym typeface="Oswald"/>
              </a:rPr>
              <a:t>1</a:t>
            </a:r>
            <a:endParaRPr sz="2400" b="1">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2</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3</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4</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5</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6</a:t>
            </a:r>
            <a:endParaRPr sz="2400">
              <a:latin typeface="Oswald"/>
              <a:ea typeface="Oswald"/>
              <a:cs typeface="Oswald"/>
              <a:sym typeface="Oswald"/>
            </a:endParaRPr>
          </a:p>
          <a:p>
            <a:pPr marL="0" marR="0" lvl="0" indent="0" algn="l" rtl="0">
              <a:lnSpc>
                <a:spcPct val="100000"/>
              </a:lnSpc>
              <a:spcBef>
                <a:spcPts val="1800"/>
              </a:spcBef>
              <a:spcAft>
                <a:spcPts val="0"/>
              </a:spcAft>
              <a:buNone/>
            </a:pPr>
            <a:r>
              <a:rPr lang="en" sz="2400" b="1">
                <a:solidFill>
                  <a:srgbClr val="FFFFFF"/>
                </a:solidFill>
                <a:latin typeface="Oswald"/>
                <a:ea typeface="Oswald"/>
                <a:cs typeface="Oswald"/>
                <a:sym typeface="Oswald"/>
              </a:rPr>
              <a:t>7</a:t>
            </a:r>
            <a:endParaRPr sz="2400">
              <a:latin typeface="Oswald"/>
              <a:ea typeface="Oswald"/>
              <a:cs typeface="Oswald"/>
              <a:sym typeface="Oswald"/>
            </a:endParaRPr>
          </a:p>
        </p:txBody>
      </p:sp>
      <p:sp>
        <p:nvSpPr>
          <p:cNvPr id="201" name="Google Shape;201;p28"/>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solidFill>
                  <a:srgbClr val="FFFFFF"/>
                </a:solidFill>
                <a:latin typeface="Proxima Nova Semibold"/>
                <a:ea typeface="Proxima Nova Semibold"/>
                <a:cs typeface="Proxima Nova Semibold"/>
                <a:sym typeface="Proxima Nova Semibold"/>
              </a:rPr>
              <a:t> </a:t>
            </a:r>
            <a:r>
              <a:rPr lang="en" sz="700">
                <a:solidFill>
                  <a:srgbClr val="FFFFFF"/>
                </a:solidFill>
                <a:latin typeface="Avenir"/>
                <a:ea typeface="Avenir"/>
                <a:cs typeface="Avenir"/>
                <a:sym typeface="Avenir"/>
              </a:rPr>
              <a:t> ©2021 LeanIn.Org, LLC</a:t>
            </a:r>
            <a:r>
              <a:rPr lang="en" sz="700">
                <a:solidFill>
                  <a:srgbClr val="FFFFFF"/>
                </a:solidFill>
                <a:latin typeface="Proxima Nova Semibold"/>
                <a:ea typeface="Proxima Nova Semibold"/>
                <a:cs typeface="Proxima Nova Semibold"/>
                <a:sym typeface="Proxima Nova Semibold"/>
              </a:rPr>
              <a:t>   </a:t>
            </a:r>
            <a:fld id="{00000000-1234-1234-1234-123412341234}" type="slidenum">
              <a:rPr lang="en" sz="700">
                <a:solidFill>
                  <a:srgbClr val="FFFFFF"/>
                </a:solidFill>
                <a:latin typeface="Proxima Nova Semibold"/>
                <a:ea typeface="Proxima Nova Semibold"/>
                <a:cs typeface="Proxima Nova Semibold"/>
                <a:sym typeface="Proxima Nova Semibold"/>
              </a:rPr>
              <a:t>4</a:t>
            </a:fld>
            <a:endParaRPr sz="700">
              <a:solidFill>
                <a:srgbClr val="FFFFFF"/>
              </a:solidFill>
              <a:latin typeface="Proxima Nova Semibold"/>
              <a:ea typeface="Proxima Nova Semibold"/>
              <a:cs typeface="Proxima Nova Semibold"/>
              <a:sym typeface="Proxima Nova Semibold"/>
            </a:endParaRPr>
          </a:p>
        </p:txBody>
      </p:sp>
      <p:pic>
        <p:nvPicPr>
          <p:cNvPr id="202" name="Google Shape;202;p28"/>
          <p:cNvPicPr preferRelativeResize="0"/>
          <p:nvPr/>
        </p:nvPicPr>
        <p:blipFill rotWithShape="1">
          <a:blip r:embed="rId3">
            <a:alphaModFix/>
          </a:blip>
          <a:srcRect/>
          <a:stretch/>
        </p:blipFill>
        <p:spPr>
          <a:xfrm>
            <a:off x="692372" y="4852630"/>
            <a:ext cx="980193" cy="174536"/>
          </a:xfrm>
          <a:prstGeom prst="rect">
            <a:avLst/>
          </a:prstGeom>
          <a:noFill/>
          <a:ln>
            <a:noFill/>
          </a:ln>
        </p:spPr>
      </p:pic>
      <p:grpSp>
        <p:nvGrpSpPr>
          <p:cNvPr id="203" name="Google Shape;203;p28"/>
          <p:cNvGrpSpPr/>
          <p:nvPr/>
        </p:nvGrpSpPr>
        <p:grpSpPr>
          <a:xfrm>
            <a:off x="167531" y="4912238"/>
            <a:ext cx="385891" cy="76819"/>
            <a:chOff x="7504804" y="565304"/>
            <a:chExt cx="1033452" cy="205673"/>
          </a:xfrm>
        </p:grpSpPr>
        <p:sp>
          <p:nvSpPr>
            <p:cNvPr id="204" name="Google Shape;204;p28"/>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5" name="Google Shape;205;p28"/>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6" name="Google Shape;206;p28"/>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7" name="Google Shape;207;p28"/>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8" name="Google Shape;208;p28"/>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9" name="Google Shape;209;p28"/>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0" name="Google Shape;210;p28"/>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211" name="Google Shape;211;p28"/>
          <p:cNvCxnSpPr/>
          <p:nvPr/>
        </p:nvCxnSpPr>
        <p:spPr>
          <a:xfrm>
            <a:off x="655710" y="4894224"/>
            <a:ext cx="0" cy="107568"/>
          </a:xfrm>
          <a:prstGeom prst="straightConnector1">
            <a:avLst/>
          </a:prstGeom>
          <a:noFill/>
          <a:ln w="9525" cap="flat" cmpd="sng">
            <a:solidFill>
              <a:srgbClr val="FFFFFF"/>
            </a:solidFill>
            <a:prstDash val="solid"/>
            <a:round/>
            <a:headEnd type="none" w="med" len="med"/>
            <a:tailEnd type="none" w="med" len="med"/>
          </a:ln>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C5E4E0">
            <a:alpha val="49800"/>
          </a:srgbClr>
        </a:solidFill>
        <a:effectLst/>
      </p:bgPr>
    </p:bg>
    <p:spTree>
      <p:nvGrpSpPr>
        <p:cNvPr id="1" name="Shape 1197"/>
        <p:cNvGrpSpPr/>
        <p:nvPr/>
      </p:nvGrpSpPr>
      <p:grpSpPr>
        <a:xfrm>
          <a:off x="0" y="0"/>
          <a:ext cx="0" cy="0"/>
          <a:chOff x="0" y="0"/>
          <a:chExt cx="0" cy="0"/>
        </a:xfrm>
      </p:grpSpPr>
      <p:sp>
        <p:nvSpPr>
          <p:cNvPr id="1198" name="Google Shape;1198;p64"/>
          <p:cNvSpPr txBox="1"/>
          <p:nvPr/>
        </p:nvSpPr>
        <p:spPr>
          <a:xfrm>
            <a:off x="1739999" y="2786400"/>
            <a:ext cx="5664000" cy="2357100"/>
          </a:xfrm>
          <a:prstGeom prst="rect">
            <a:avLst/>
          </a:prstGeom>
          <a:noFill/>
          <a:ln>
            <a:noFill/>
          </a:ln>
        </p:spPr>
        <p:txBody>
          <a:bodyPr spcFirstLastPara="1" wrap="square" lIns="0" tIns="6925" rIns="0" bIns="0" anchor="t" anchorCtr="0">
            <a:spAutoFit/>
          </a:bodyPr>
          <a:lstStyle/>
          <a:p>
            <a:pPr marL="0" marR="0" lvl="0" indent="0" algn="ctr" rtl="0">
              <a:lnSpc>
                <a:spcPct val="100600"/>
              </a:lnSpc>
              <a:spcBef>
                <a:spcPts val="0"/>
              </a:spcBef>
              <a:spcAft>
                <a:spcPts val="0"/>
              </a:spcAft>
              <a:buClr>
                <a:schemeClr val="dk1"/>
              </a:buClr>
              <a:buSzPts val="1100"/>
              <a:buFont typeface="Arial"/>
              <a:buNone/>
            </a:pPr>
            <a:r>
              <a:rPr lang="en" sz="3800">
                <a:latin typeface="Oswald"/>
                <a:ea typeface="Oswald"/>
                <a:cs typeface="Oswald"/>
                <a:sym typeface="Oswald"/>
              </a:rPr>
              <a:t>Your </a:t>
            </a:r>
            <a:r>
              <a:rPr lang="en" sz="3800" u="sng">
                <a:latin typeface="Oswald"/>
                <a:ea typeface="Oswald"/>
                <a:cs typeface="Oswald"/>
                <a:sym typeface="Oswald"/>
              </a:rPr>
              <a:t>power</a:t>
            </a:r>
            <a:r>
              <a:rPr lang="en" sz="3800">
                <a:latin typeface="Oswald"/>
                <a:ea typeface="Oswald"/>
                <a:cs typeface="Oswald"/>
                <a:sym typeface="Oswald"/>
              </a:rPr>
              <a:t> is your ability to make an impact</a:t>
            </a:r>
            <a:endParaRPr sz="3800">
              <a:latin typeface="Oswald"/>
              <a:ea typeface="Oswald"/>
              <a:cs typeface="Oswald"/>
              <a:sym typeface="Oswald"/>
            </a:endParaRPr>
          </a:p>
          <a:p>
            <a:pPr marL="0" marR="0" lvl="0" indent="0" algn="ctr" rtl="0">
              <a:lnSpc>
                <a:spcPct val="100600"/>
              </a:lnSpc>
              <a:spcBef>
                <a:spcPts val="0"/>
              </a:spcBef>
              <a:spcAft>
                <a:spcPts val="0"/>
              </a:spcAft>
              <a:buClr>
                <a:schemeClr val="dk1"/>
              </a:buClr>
              <a:buSzPts val="1100"/>
              <a:buFont typeface="Arial"/>
              <a:buNone/>
            </a:pPr>
            <a:endParaRPr sz="3800">
              <a:latin typeface="Oswald"/>
              <a:ea typeface="Oswald"/>
              <a:cs typeface="Oswald"/>
              <a:sym typeface="Oswald"/>
            </a:endParaRPr>
          </a:p>
          <a:p>
            <a:pPr marL="0" marR="0" lvl="0" indent="0" algn="ctr" rtl="0">
              <a:lnSpc>
                <a:spcPct val="100600"/>
              </a:lnSpc>
              <a:spcBef>
                <a:spcPts val="0"/>
              </a:spcBef>
              <a:spcAft>
                <a:spcPts val="0"/>
              </a:spcAft>
              <a:buNone/>
            </a:pPr>
            <a:endParaRPr sz="3800">
              <a:latin typeface="Oswald"/>
              <a:ea typeface="Oswald"/>
              <a:cs typeface="Oswald"/>
              <a:sym typeface="Oswald"/>
            </a:endParaRPr>
          </a:p>
        </p:txBody>
      </p:sp>
      <p:sp>
        <p:nvSpPr>
          <p:cNvPr id="1199" name="Google Shape;1199;p64"/>
          <p:cNvSpPr/>
          <p:nvPr/>
        </p:nvSpPr>
        <p:spPr>
          <a:xfrm>
            <a:off x="4572000" y="1995856"/>
            <a:ext cx="0" cy="652971"/>
          </a:xfrm>
          <a:custGeom>
            <a:avLst/>
            <a:gdLst/>
            <a:ahLst/>
            <a:cxnLst/>
            <a:rect l="l" t="t" r="r" b="b"/>
            <a:pathLst>
              <a:path w="120000" h="1435100" extrusionOk="0">
                <a:moveTo>
                  <a:pt x="0" y="0"/>
                </a:moveTo>
                <a:lnTo>
                  <a:pt x="0" y="1434511"/>
                </a:lnTo>
              </a:path>
            </a:pathLst>
          </a:custGeom>
          <a:noFill/>
          <a:ln w="104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00" name="Google Shape;1200;p64"/>
          <p:cNvSpPr txBox="1">
            <a:spLocks noGrp="1"/>
          </p:cNvSpPr>
          <p:nvPr>
            <p:ph type="ctrTitle" idx="4294967295"/>
          </p:nvPr>
        </p:nvSpPr>
        <p:spPr>
          <a:xfrm>
            <a:off x="2686351" y="988450"/>
            <a:ext cx="3771300" cy="806700"/>
          </a:xfrm>
          <a:prstGeom prst="rect">
            <a:avLst/>
          </a:prstGeom>
          <a:noFill/>
          <a:ln>
            <a:noFill/>
          </a:ln>
        </p:spPr>
        <p:txBody>
          <a:bodyPr spcFirstLastPara="1" wrap="square" lIns="0" tIns="6350" rIns="0" bIns="0" anchor="t" anchorCtr="0">
            <a:spAutoFit/>
          </a:bodyPr>
          <a:lstStyle/>
          <a:p>
            <a:pPr marL="12700" lvl="0" indent="0" algn="ctr" rtl="0">
              <a:lnSpc>
                <a:spcPct val="100000"/>
              </a:lnSpc>
              <a:spcBef>
                <a:spcPts val="0"/>
              </a:spcBef>
              <a:spcAft>
                <a:spcPts val="0"/>
              </a:spcAft>
              <a:buNone/>
            </a:pPr>
            <a:r>
              <a:rPr lang="en" sz="2600">
                <a:solidFill>
                  <a:srgbClr val="000000"/>
                </a:solidFill>
                <a:latin typeface="Proxima Nova"/>
                <a:ea typeface="Proxima Nova"/>
                <a:cs typeface="Proxima Nova"/>
                <a:sym typeface="Proxima Nova"/>
              </a:rPr>
              <a:t>WHAT DO WE MEAN BY POWER?</a:t>
            </a:r>
            <a:endParaRPr sz="2600">
              <a:solidFill>
                <a:srgbClr val="000000"/>
              </a:solidFill>
              <a:latin typeface="Proxima Nova"/>
              <a:ea typeface="Proxima Nova"/>
              <a:cs typeface="Proxima Nova"/>
              <a:sym typeface="Proxima Nova"/>
            </a:endParaRPr>
          </a:p>
        </p:txBody>
      </p:sp>
      <p:sp>
        <p:nvSpPr>
          <p:cNvPr id="1201" name="Google Shape;1201;p64"/>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40</a:t>
            </a:fld>
            <a:endParaRPr sz="700">
              <a:latin typeface="Proxima Nova Semibold"/>
              <a:ea typeface="Proxima Nova Semibold"/>
              <a:cs typeface="Proxima Nova Semibold"/>
              <a:sym typeface="Proxima Nova Semibold"/>
            </a:endParaRPr>
          </a:p>
        </p:txBody>
      </p:sp>
      <p:grpSp>
        <p:nvGrpSpPr>
          <p:cNvPr id="1202" name="Google Shape;1202;p64"/>
          <p:cNvGrpSpPr/>
          <p:nvPr/>
        </p:nvGrpSpPr>
        <p:grpSpPr>
          <a:xfrm>
            <a:off x="167531" y="4852630"/>
            <a:ext cx="1505034" cy="174536"/>
            <a:chOff x="442904" y="4166938"/>
            <a:chExt cx="4030621" cy="467300"/>
          </a:xfrm>
        </p:grpSpPr>
        <p:pic>
          <p:nvPicPr>
            <p:cNvPr id="1203" name="Google Shape;1203;p64"/>
            <p:cNvPicPr preferRelativeResize="0"/>
            <p:nvPr/>
          </p:nvPicPr>
          <p:blipFill rotWithShape="1">
            <a:blip r:embed="rId3">
              <a:alphaModFix/>
            </a:blip>
            <a:srcRect/>
            <a:stretch/>
          </p:blipFill>
          <p:spPr>
            <a:xfrm>
              <a:off x="1848476" y="4166938"/>
              <a:ext cx="2625049" cy="467300"/>
            </a:xfrm>
            <a:prstGeom prst="rect">
              <a:avLst/>
            </a:prstGeom>
            <a:noFill/>
            <a:ln>
              <a:noFill/>
            </a:ln>
          </p:spPr>
        </p:pic>
        <p:grpSp>
          <p:nvGrpSpPr>
            <p:cNvPr id="1204" name="Google Shape;1204;p64"/>
            <p:cNvGrpSpPr/>
            <p:nvPr/>
          </p:nvGrpSpPr>
          <p:grpSpPr>
            <a:xfrm>
              <a:off x="442904" y="4326529"/>
              <a:ext cx="1033452" cy="205673"/>
              <a:chOff x="7504804" y="565304"/>
              <a:chExt cx="1033452" cy="205673"/>
            </a:xfrm>
          </p:grpSpPr>
          <p:sp>
            <p:nvSpPr>
              <p:cNvPr id="1205" name="Google Shape;1205;p64"/>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06" name="Google Shape;1206;p64"/>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07" name="Google Shape;1207;p64"/>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08" name="Google Shape;1208;p64"/>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09" name="Google Shape;1209;p64"/>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10" name="Google Shape;1210;p64"/>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11" name="Google Shape;1211;p64"/>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1212" name="Google Shape;1212;p64"/>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C5E4E0">
            <a:alpha val="49800"/>
          </a:srgbClr>
        </a:solidFill>
        <a:effectLst/>
      </p:bgPr>
    </p:bg>
    <p:spTree>
      <p:nvGrpSpPr>
        <p:cNvPr id="1" name="Shape 1216"/>
        <p:cNvGrpSpPr/>
        <p:nvPr/>
      </p:nvGrpSpPr>
      <p:grpSpPr>
        <a:xfrm>
          <a:off x="0" y="0"/>
          <a:ext cx="0" cy="0"/>
          <a:chOff x="0" y="0"/>
          <a:chExt cx="0" cy="0"/>
        </a:xfrm>
      </p:grpSpPr>
      <p:sp>
        <p:nvSpPr>
          <p:cNvPr id="1217" name="Google Shape;1217;p65"/>
          <p:cNvSpPr txBox="1"/>
          <p:nvPr/>
        </p:nvSpPr>
        <p:spPr>
          <a:xfrm>
            <a:off x="1565550" y="2786400"/>
            <a:ext cx="6012900" cy="1180200"/>
          </a:xfrm>
          <a:prstGeom prst="rect">
            <a:avLst/>
          </a:prstGeom>
          <a:noFill/>
          <a:ln>
            <a:noFill/>
          </a:ln>
        </p:spPr>
        <p:txBody>
          <a:bodyPr spcFirstLastPara="1" wrap="square" lIns="0" tIns="6925" rIns="0" bIns="0" anchor="t" anchorCtr="0">
            <a:spAutoFit/>
          </a:bodyPr>
          <a:lstStyle/>
          <a:p>
            <a:pPr marL="0" marR="0" lvl="0" indent="0" algn="ctr" rtl="0">
              <a:lnSpc>
                <a:spcPct val="100600"/>
              </a:lnSpc>
              <a:spcBef>
                <a:spcPts val="0"/>
              </a:spcBef>
              <a:spcAft>
                <a:spcPts val="0"/>
              </a:spcAft>
              <a:buNone/>
            </a:pPr>
            <a:r>
              <a:rPr lang="en" sz="3800" u="sng">
                <a:latin typeface="Oswald"/>
                <a:ea typeface="Oswald"/>
                <a:cs typeface="Oswald"/>
                <a:sym typeface="Oswald"/>
              </a:rPr>
              <a:t>Positional power</a:t>
            </a:r>
            <a:r>
              <a:rPr lang="en" sz="3800">
                <a:latin typeface="Oswald"/>
                <a:ea typeface="Oswald"/>
                <a:cs typeface="Oswald"/>
                <a:sym typeface="Oswald"/>
              </a:rPr>
              <a:t>: the power you have based on your role and level</a:t>
            </a:r>
            <a:endParaRPr sz="3800">
              <a:latin typeface="Oswald"/>
              <a:ea typeface="Oswald"/>
              <a:cs typeface="Oswald"/>
              <a:sym typeface="Oswald"/>
            </a:endParaRPr>
          </a:p>
        </p:txBody>
      </p:sp>
      <p:sp>
        <p:nvSpPr>
          <p:cNvPr id="1218" name="Google Shape;1218;p65"/>
          <p:cNvSpPr/>
          <p:nvPr/>
        </p:nvSpPr>
        <p:spPr>
          <a:xfrm>
            <a:off x="4572000" y="1995856"/>
            <a:ext cx="0" cy="652971"/>
          </a:xfrm>
          <a:custGeom>
            <a:avLst/>
            <a:gdLst/>
            <a:ahLst/>
            <a:cxnLst/>
            <a:rect l="l" t="t" r="r" b="b"/>
            <a:pathLst>
              <a:path w="120000" h="1435100" extrusionOk="0">
                <a:moveTo>
                  <a:pt x="0" y="0"/>
                </a:moveTo>
                <a:lnTo>
                  <a:pt x="0" y="1434511"/>
                </a:lnTo>
              </a:path>
            </a:pathLst>
          </a:custGeom>
          <a:noFill/>
          <a:ln w="104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19" name="Google Shape;1219;p65"/>
          <p:cNvSpPr txBox="1">
            <a:spLocks noGrp="1"/>
          </p:cNvSpPr>
          <p:nvPr>
            <p:ph type="ctrTitle" idx="4294967295"/>
          </p:nvPr>
        </p:nvSpPr>
        <p:spPr>
          <a:xfrm>
            <a:off x="2686351" y="988450"/>
            <a:ext cx="3771300" cy="806700"/>
          </a:xfrm>
          <a:prstGeom prst="rect">
            <a:avLst/>
          </a:prstGeom>
          <a:noFill/>
          <a:ln>
            <a:noFill/>
          </a:ln>
        </p:spPr>
        <p:txBody>
          <a:bodyPr spcFirstLastPara="1" wrap="square" lIns="0" tIns="6350" rIns="0" bIns="0" anchor="t" anchorCtr="0">
            <a:spAutoFit/>
          </a:bodyPr>
          <a:lstStyle/>
          <a:p>
            <a:pPr marL="12700" lvl="0" indent="0" algn="ctr" rtl="0">
              <a:lnSpc>
                <a:spcPct val="100000"/>
              </a:lnSpc>
              <a:spcBef>
                <a:spcPts val="0"/>
              </a:spcBef>
              <a:spcAft>
                <a:spcPts val="0"/>
              </a:spcAft>
              <a:buNone/>
            </a:pPr>
            <a:r>
              <a:rPr lang="en" sz="2600">
                <a:solidFill>
                  <a:srgbClr val="000000"/>
                </a:solidFill>
                <a:latin typeface="Proxima Nova"/>
                <a:ea typeface="Proxima Nova"/>
                <a:cs typeface="Proxima Nova"/>
                <a:sym typeface="Proxima Nova"/>
              </a:rPr>
              <a:t>WHAT DO WE MEAN BY POWER?</a:t>
            </a:r>
            <a:endParaRPr sz="2600">
              <a:solidFill>
                <a:srgbClr val="000000"/>
              </a:solidFill>
              <a:latin typeface="Proxima Nova"/>
              <a:ea typeface="Proxima Nova"/>
              <a:cs typeface="Proxima Nova"/>
              <a:sym typeface="Proxima Nova"/>
            </a:endParaRPr>
          </a:p>
        </p:txBody>
      </p:sp>
      <p:sp>
        <p:nvSpPr>
          <p:cNvPr id="1220" name="Google Shape;1220;p65"/>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41</a:t>
            </a:fld>
            <a:endParaRPr sz="700">
              <a:latin typeface="Proxima Nova Semibold"/>
              <a:ea typeface="Proxima Nova Semibold"/>
              <a:cs typeface="Proxima Nova Semibold"/>
              <a:sym typeface="Proxima Nova Semibold"/>
            </a:endParaRPr>
          </a:p>
        </p:txBody>
      </p:sp>
      <p:grpSp>
        <p:nvGrpSpPr>
          <p:cNvPr id="1221" name="Google Shape;1221;p65"/>
          <p:cNvGrpSpPr/>
          <p:nvPr/>
        </p:nvGrpSpPr>
        <p:grpSpPr>
          <a:xfrm>
            <a:off x="167531" y="4852630"/>
            <a:ext cx="1505034" cy="174536"/>
            <a:chOff x="442904" y="4166938"/>
            <a:chExt cx="4030621" cy="467300"/>
          </a:xfrm>
        </p:grpSpPr>
        <p:pic>
          <p:nvPicPr>
            <p:cNvPr id="1222" name="Google Shape;1222;p65"/>
            <p:cNvPicPr preferRelativeResize="0"/>
            <p:nvPr/>
          </p:nvPicPr>
          <p:blipFill rotWithShape="1">
            <a:blip r:embed="rId3">
              <a:alphaModFix/>
            </a:blip>
            <a:srcRect/>
            <a:stretch/>
          </p:blipFill>
          <p:spPr>
            <a:xfrm>
              <a:off x="1848476" y="4166938"/>
              <a:ext cx="2625049" cy="467300"/>
            </a:xfrm>
            <a:prstGeom prst="rect">
              <a:avLst/>
            </a:prstGeom>
            <a:noFill/>
            <a:ln>
              <a:noFill/>
            </a:ln>
          </p:spPr>
        </p:pic>
        <p:grpSp>
          <p:nvGrpSpPr>
            <p:cNvPr id="1223" name="Google Shape;1223;p65"/>
            <p:cNvGrpSpPr/>
            <p:nvPr/>
          </p:nvGrpSpPr>
          <p:grpSpPr>
            <a:xfrm>
              <a:off x="442904" y="4326529"/>
              <a:ext cx="1033452" cy="205673"/>
              <a:chOff x="7504804" y="565304"/>
              <a:chExt cx="1033452" cy="205673"/>
            </a:xfrm>
          </p:grpSpPr>
          <p:sp>
            <p:nvSpPr>
              <p:cNvPr id="1224" name="Google Shape;1224;p65"/>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25" name="Google Shape;1225;p65"/>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26" name="Google Shape;1226;p65"/>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27" name="Google Shape;1227;p65"/>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28" name="Google Shape;1228;p65"/>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29" name="Google Shape;1229;p65"/>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30" name="Google Shape;1230;p65"/>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1231" name="Google Shape;1231;p65"/>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C5E4E0">
            <a:alpha val="49800"/>
          </a:srgbClr>
        </a:solidFill>
        <a:effectLst/>
      </p:bgPr>
    </p:bg>
    <p:spTree>
      <p:nvGrpSpPr>
        <p:cNvPr id="1" name="Shape 1235"/>
        <p:cNvGrpSpPr/>
        <p:nvPr/>
      </p:nvGrpSpPr>
      <p:grpSpPr>
        <a:xfrm>
          <a:off x="0" y="0"/>
          <a:ext cx="0" cy="0"/>
          <a:chOff x="0" y="0"/>
          <a:chExt cx="0" cy="0"/>
        </a:xfrm>
      </p:grpSpPr>
      <p:sp>
        <p:nvSpPr>
          <p:cNvPr id="1236" name="Google Shape;1236;p66"/>
          <p:cNvSpPr txBox="1"/>
          <p:nvPr/>
        </p:nvSpPr>
        <p:spPr>
          <a:xfrm>
            <a:off x="1565550" y="2786400"/>
            <a:ext cx="6012900" cy="591900"/>
          </a:xfrm>
          <a:prstGeom prst="rect">
            <a:avLst/>
          </a:prstGeom>
          <a:noFill/>
          <a:ln>
            <a:noFill/>
          </a:ln>
        </p:spPr>
        <p:txBody>
          <a:bodyPr spcFirstLastPara="1" wrap="square" lIns="0" tIns="6925" rIns="0" bIns="0" anchor="t" anchorCtr="0">
            <a:spAutoFit/>
          </a:bodyPr>
          <a:lstStyle/>
          <a:p>
            <a:pPr marL="0" marR="0" lvl="0" indent="0" algn="ctr" rtl="0">
              <a:lnSpc>
                <a:spcPct val="100600"/>
              </a:lnSpc>
              <a:spcBef>
                <a:spcPts val="0"/>
              </a:spcBef>
              <a:spcAft>
                <a:spcPts val="0"/>
              </a:spcAft>
              <a:buNone/>
            </a:pPr>
            <a:r>
              <a:rPr lang="en" sz="3800">
                <a:latin typeface="Oswald"/>
                <a:ea typeface="Oswald"/>
                <a:cs typeface="Oswald"/>
                <a:sym typeface="Oswald"/>
              </a:rPr>
              <a:t>We all have forms of </a:t>
            </a:r>
            <a:r>
              <a:rPr lang="en" sz="3800" u="sng">
                <a:latin typeface="Oswald"/>
                <a:ea typeface="Oswald"/>
                <a:cs typeface="Oswald"/>
                <a:sym typeface="Oswald"/>
              </a:rPr>
              <a:t>power</a:t>
            </a:r>
            <a:r>
              <a:rPr lang="en" sz="3800">
                <a:latin typeface="Oswald"/>
                <a:ea typeface="Oswald"/>
                <a:cs typeface="Oswald"/>
                <a:sym typeface="Oswald"/>
              </a:rPr>
              <a:t>.</a:t>
            </a:r>
            <a:endParaRPr sz="3800">
              <a:latin typeface="Oswald"/>
              <a:ea typeface="Oswald"/>
              <a:cs typeface="Oswald"/>
              <a:sym typeface="Oswald"/>
            </a:endParaRPr>
          </a:p>
        </p:txBody>
      </p:sp>
      <p:sp>
        <p:nvSpPr>
          <p:cNvPr id="1237" name="Google Shape;1237;p66"/>
          <p:cNvSpPr/>
          <p:nvPr/>
        </p:nvSpPr>
        <p:spPr>
          <a:xfrm>
            <a:off x="4572000" y="1995856"/>
            <a:ext cx="0" cy="652971"/>
          </a:xfrm>
          <a:custGeom>
            <a:avLst/>
            <a:gdLst/>
            <a:ahLst/>
            <a:cxnLst/>
            <a:rect l="l" t="t" r="r" b="b"/>
            <a:pathLst>
              <a:path w="120000" h="1435100" extrusionOk="0">
                <a:moveTo>
                  <a:pt x="0" y="0"/>
                </a:moveTo>
                <a:lnTo>
                  <a:pt x="0" y="1434511"/>
                </a:lnTo>
              </a:path>
            </a:pathLst>
          </a:custGeom>
          <a:noFill/>
          <a:ln w="104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38" name="Google Shape;1238;p66"/>
          <p:cNvSpPr txBox="1">
            <a:spLocks noGrp="1"/>
          </p:cNvSpPr>
          <p:nvPr>
            <p:ph type="ctrTitle" idx="4294967295"/>
          </p:nvPr>
        </p:nvSpPr>
        <p:spPr>
          <a:xfrm>
            <a:off x="2686351" y="988450"/>
            <a:ext cx="3771300" cy="806700"/>
          </a:xfrm>
          <a:prstGeom prst="rect">
            <a:avLst/>
          </a:prstGeom>
          <a:noFill/>
          <a:ln>
            <a:noFill/>
          </a:ln>
        </p:spPr>
        <p:txBody>
          <a:bodyPr spcFirstLastPara="1" wrap="square" lIns="0" tIns="6350" rIns="0" bIns="0" anchor="t" anchorCtr="0">
            <a:spAutoFit/>
          </a:bodyPr>
          <a:lstStyle/>
          <a:p>
            <a:pPr marL="12700" lvl="0" indent="0" algn="ctr" rtl="0">
              <a:lnSpc>
                <a:spcPct val="100000"/>
              </a:lnSpc>
              <a:spcBef>
                <a:spcPts val="0"/>
              </a:spcBef>
              <a:spcAft>
                <a:spcPts val="0"/>
              </a:spcAft>
              <a:buNone/>
            </a:pPr>
            <a:r>
              <a:rPr lang="en" sz="2600">
                <a:solidFill>
                  <a:srgbClr val="000000"/>
                </a:solidFill>
                <a:latin typeface="Proxima Nova"/>
                <a:ea typeface="Proxima Nova"/>
                <a:cs typeface="Proxima Nova"/>
                <a:sym typeface="Proxima Nova"/>
              </a:rPr>
              <a:t>WHAT DO WE MEAN BY POWER?</a:t>
            </a:r>
            <a:endParaRPr sz="2600">
              <a:solidFill>
                <a:srgbClr val="000000"/>
              </a:solidFill>
              <a:latin typeface="Proxima Nova"/>
              <a:ea typeface="Proxima Nova"/>
              <a:cs typeface="Proxima Nova"/>
              <a:sym typeface="Proxima Nova"/>
            </a:endParaRPr>
          </a:p>
        </p:txBody>
      </p:sp>
      <p:sp>
        <p:nvSpPr>
          <p:cNvPr id="1239" name="Google Shape;1239;p66"/>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42</a:t>
            </a:fld>
            <a:endParaRPr sz="700">
              <a:latin typeface="Proxima Nova Semibold"/>
              <a:ea typeface="Proxima Nova Semibold"/>
              <a:cs typeface="Proxima Nova Semibold"/>
              <a:sym typeface="Proxima Nova Semibold"/>
            </a:endParaRPr>
          </a:p>
        </p:txBody>
      </p:sp>
      <p:grpSp>
        <p:nvGrpSpPr>
          <p:cNvPr id="1240" name="Google Shape;1240;p66"/>
          <p:cNvGrpSpPr/>
          <p:nvPr/>
        </p:nvGrpSpPr>
        <p:grpSpPr>
          <a:xfrm>
            <a:off x="167531" y="4852630"/>
            <a:ext cx="1505034" cy="174536"/>
            <a:chOff x="442904" y="4166938"/>
            <a:chExt cx="4030621" cy="467300"/>
          </a:xfrm>
        </p:grpSpPr>
        <p:pic>
          <p:nvPicPr>
            <p:cNvPr id="1241" name="Google Shape;1241;p66"/>
            <p:cNvPicPr preferRelativeResize="0"/>
            <p:nvPr/>
          </p:nvPicPr>
          <p:blipFill rotWithShape="1">
            <a:blip r:embed="rId3">
              <a:alphaModFix/>
            </a:blip>
            <a:srcRect/>
            <a:stretch/>
          </p:blipFill>
          <p:spPr>
            <a:xfrm>
              <a:off x="1848476" y="4166938"/>
              <a:ext cx="2625049" cy="467300"/>
            </a:xfrm>
            <a:prstGeom prst="rect">
              <a:avLst/>
            </a:prstGeom>
            <a:noFill/>
            <a:ln>
              <a:noFill/>
            </a:ln>
          </p:spPr>
        </p:pic>
        <p:grpSp>
          <p:nvGrpSpPr>
            <p:cNvPr id="1242" name="Google Shape;1242;p66"/>
            <p:cNvGrpSpPr/>
            <p:nvPr/>
          </p:nvGrpSpPr>
          <p:grpSpPr>
            <a:xfrm>
              <a:off x="442904" y="4326529"/>
              <a:ext cx="1033452" cy="205673"/>
              <a:chOff x="7504804" y="565304"/>
              <a:chExt cx="1033452" cy="205673"/>
            </a:xfrm>
          </p:grpSpPr>
          <p:sp>
            <p:nvSpPr>
              <p:cNvPr id="1243" name="Google Shape;1243;p66"/>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44" name="Google Shape;1244;p66"/>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45" name="Google Shape;1245;p66"/>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46" name="Google Shape;1246;p66"/>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47" name="Google Shape;1247;p66"/>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48" name="Google Shape;1248;p66"/>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49" name="Google Shape;1249;p66"/>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1250" name="Google Shape;1250;p66"/>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C5E4E0">
            <a:alpha val="49800"/>
          </a:srgbClr>
        </a:solidFill>
        <a:effectLst/>
      </p:bgPr>
    </p:bg>
    <p:spTree>
      <p:nvGrpSpPr>
        <p:cNvPr id="1" name="Shape 1254"/>
        <p:cNvGrpSpPr/>
        <p:nvPr/>
      </p:nvGrpSpPr>
      <p:grpSpPr>
        <a:xfrm>
          <a:off x="0" y="0"/>
          <a:ext cx="0" cy="0"/>
          <a:chOff x="0" y="0"/>
          <a:chExt cx="0" cy="0"/>
        </a:xfrm>
      </p:grpSpPr>
      <p:sp>
        <p:nvSpPr>
          <p:cNvPr id="1255" name="Google Shape;1255;p67"/>
          <p:cNvSpPr txBox="1">
            <a:spLocks noGrp="1"/>
          </p:cNvSpPr>
          <p:nvPr>
            <p:ph type="title"/>
          </p:nvPr>
        </p:nvSpPr>
        <p:spPr>
          <a:xfrm>
            <a:off x="2487448" y="389475"/>
            <a:ext cx="4169100" cy="530400"/>
          </a:xfrm>
          <a:prstGeom prst="rect">
            <a:avLst/>
          </a:prstGeom>
          <a:noFill/>
          <a:ln>
            <a:noFill/>
          </a:ln>
        </p:spPr>
        <p:txBody>
          <a:bodyPr spcFirstLastPara="1" wrap="square" lIns="0" tIns="6925" rIns="0" bIns="0" anchor="t" anchorCtr="0">
            <a:spAutoFit/>
          </a:bodyPr>
          <a:lstStyle/>
          <a:p>
            <a:pPr marL="0" lvl="0" indent="0" algn="ctr" rtl="0">
              <a:lnSpc>
                <a:spcPct val="100000"/>
              </a:lnSpc>
              <a:spcBef>
                <a:spcPts val="0"/>
              </a:spcBef>
              <a:spcAft>
                <a:spcPts val="0"/>
              </a:spcAft>
              <a:buNone/>
            </a:pPr>
            <a:r>
              <a:rPr lang="en" sz="3400" b="0">
                <a:solidFill>
                  <a:srgbClr val="000000"/>
                </a:solidFill>
                <a:latin typeface="Oswald"/>
                <a:ea typeface="Oswald"/>
                <a:cs typeface="Oswald"/>
                <a:sym typeface="Oswald"/>
              </a:rPr>
              <a:t>Your power</a:t>
            </a:r>
            <a:endParaRPr sz="3400">
              <a:latin typeface="Oswald"/>
              <a:ea typeface="Oswald"/>
              <a:cs typeface="Oswald"/>
              <a:sym typeface="Oswald"/>
            </a:endParaRPr>
          </a:p>
        </p:txBody>
      </p:sp>
      <p:sp>
        <p:nvSpPr>
          <p:cNvPr id="1256" name="Google Shape;1256;p67"/>
          <p:cNvSpPr txBox="1"/>
          <p:nvPr/>
        </p:nvSpPr>
        <p:spPr>
          <a:xfrm>
            <a:off x="2563617" y="2284954"/>
            <a:ext cx="1694400" cy="437700"/>
          </a:xfrm>
          <a:prstGeom prst="rect">
            <a:avLst/>
          </a:prstGeom>
          <a:noFill/>
          <a:ln>
            <a:noFill/>
          </a:ln>
        </p:spPr>
        <p:txBody>
          <a:bodyPr spcFirstLastPara="1" wrap="square" lIns="0" tIns="6650" rIns="0" bIns="0" anchor="t" anchorCtr="0">
            <a:spAutoFit/>
          </a:bodyPr>
          <a:lstStyle/>
          <a:p>
            <a:pPr marL="0" lvl="0" indent="0" algn="ctr" rtl="0">
              <a:spcBef>
                <a:spcPts val="0"/>
              </a:spcBef>
              <a:spcAft>
                <a:spcPts val="0"/>
              </a:spcAft>
              <a:buNone/>
            </a:pPr>
            <a:r>
              <a:rPr lang="en" b="1">
                <a:latin typeface="Proxima Nova"/>
                <a:ea typeface="Proxima Nova"/>
                <a:cs typeface="Proxima Nova"/>
                <a:sym typeface="Proxima Nova"/>
              </a:rPr>
              <a:t>Everyday interactions</a:t>
            </a:r>
            <a:endParaRPr b="1">
              <a:latin typeface="Proxima Nova"/>
              <a:ea typeface="Proxima Nova"/>
              <a:cs typeface="Proxima Nova"/>
              <a:sym typeface="Proxima Nova"/>
            </a:endParaRPr>
          </a:p>
        </p:txBody>
      </p:sp>
      <p:sp>
        <p:nvSpPr>
          <p:cNvPr id="1257" name="Google Shape;1257;p67"/>
          <p:cNvSpPr txBox="1"/>
          <p:nvPr/>
        </p:nvSpPr>
        <p:spPr>
          <a:xfrm>
            <a:off x="5732634" y="4064150"/>
            <a:ext cx="1608300" cy="432600"/>
          </a:xfrm>
          <a:prstGeom prst="rect">
            <a:avLst/>
          </a:prstGeom>
          <a:noFill/>
          <a:ln>
            <a:noFill/>
          </a:ln>
        </p:spPr>
        <p:txBody>
          <a:bodyPr spcFirstLastPara="1" wrap="square" lIns="0" tIns="1725" rIns="0" bIns="0" anchor="t" anchorCtr="0">
            <a:spAutoFit/>
          </a:bodyPr>
          <a:lstStyle/>
          <a:p>
            <a:pPr marL="0" lvl="0" indent="0" algn="ctr" rtl="0">
              <a:spcBef>
                <a:spcPts val="0"/>
              </a:spcBef>
              <a:spcAft>
                <a:spcPts val="0"/>
              </a:spcAft>
              <a:buNone/>
            </a:pPr>
            <a:r>
              <a:rPr lang="en" b="1">
                <a:latin typeface="Proxima Nova"/>
                <a:ea typeface="Proxima Nova"/>
                <a:cs typeface="Proxima Nova"/>
                <a:sym typeface="Proxima Nova"/>
              </a:rPr>
              <a:t>Mentorship and  sponsorship</a:t>
            </a:r>
            <a:endParaRPr b="1">
              <a:latin typeface="Proxima Nova"/>
              <a:ea typeface="Proxima Nova"/>
              <a:cs typeface="Proxima Nova"/>
              <a:sym typeface="Proxima Nova"/>
            </a:endParaRPr>
          </a:p>
        </p:txBody>
      </p:sp>
      <p:sp>
        <p:nvSpPr>
          <p:cNvPr id="1258" name="Google Shape;1258;p67"/>
          <p:cNvSpPr txBox="1"/>
          <p:nvPr/>
        </p:nvSpPr>
        <p:spPr>
          <a:xfrm>
            <a:off x="3752794" y="4064138"/>
            <a:ext cx="1452300" cy="432600"/>
          </a:xfrm>
          <a:prstGeom prst="rect">
            <a:avLst/>
          </a:prstGeom>
          <a:noFill/>
          <a:ln>
            <a:noFill/>
          </a:ln>
        </p:spPr>
        <p:txBody>
          <a:bodyPr spcFirstLastPara="1" wrap="square" lIns="0" tIns="1725" rIns="0" bIns="0" anchor="t" anchorCtr="0">
            <a:spAutoFit/>
          </a:bodyPr>
          <a:lstStyle/>
          <a:p>
            <a:pPr marL="0" lvl="0" indent="0" algn="ctr" rtl="0">
              <a:spcBef>
                <a:spcPts val="0"/>
              </a:spcBef>
              <a:spcAft>
                <a:spcPts val="0"/>
              </a:spcAft>
              <a:buNone/>
            </a:pPr>
            <a:r>
              <a:rPr lang="en" b="1">
                <a:latin typeface="Proxima Nova"/>
                <a:ea typeface="Proxima Nova"/>
                <a:cs typeface="Proxima Nova"/>
                <a:sym typeface="Proxima Nova"/>
              </a:rPr>
              <a:t>Advancement and recognition</a:t>
            </a:r>
            <a:endParaRPr b="1">
              <a:latin typeface="Proxima Nova"/>
              <a:ea typeface="Proxima Nova"/>
              <a:cs typeface="Proxima Nova"/>
              <a:sym typeface="Proxima Nova"/>
            </a:endParaRPr>
          </a:p>
        </p:txBody>
      </p:sp>
      <p:sp>
        <p:nvSpPr>
          <p:cNvPr id="1259" name="Google Shape;1259;p67"/>
          <p:cNvSpPr txBox="1"/>
          <p:nvPr/>
        </p:nvSpPr>
        <p:spPr>
          <a:xfrm>
            <a:off x="4748251" y="2279975"/>
            <a:ext cx="1994100" cy="432600"/>
          </a:xfrm>
          <a:prstGeom prst="rect">
            <a:avLst/>
          </a:prstGeom>
          <a:noFill/>
          <a:ln>
            <a:noFill/>
          </a:ln>
        </p:spPr>
        <p:txBody>
          <a:bodyPr spcFirstLastPara="1" wrap="square" lIns="0" tIns="1725" rIns="0" bIns="0" anchor="t" anchorCtr="0">
            <a:spAutoFit/>
          </a:bodyPr>
          <a:lstStyle/>
          <a:p>
            <a:pPr marL="0" lvl="0" indent="0" algn="ctr" rtl="0">
              <a:spcBef>
                <a:spcPts val="0"/>
              </a:spcBef>
              <a:spcAft>
                <a:spcPts val="0"/>
              </a:spcAft>
              <a:buNone/>
            </a:pPr>
            <a:r>
              <a:rPr lang="en" b="1">
                <a:latin typeface="Proxima Nova"/>
                <a:ea typeface="Proxima Nova"/>
                <a:cs typeface="Proxima Nova"/>
                <a:sym typeface="Proxima Nova"/>
              </a:rPr>
              <a:t>Workplace norms and expectations</a:t>
            </a:r>
            <a:endParaRPr b="1">
              <a:latin typeface="Proxima Nova"/>
              <a:ea typeface="Proxima Nova"/>
              <a:cs typeface="Proxima Nova"/>
              <a:sym typeface="Proxima Nova"/>
            </a:endParaRPr>
          </a:p>
        </p:txBody>
      </p:sp>
      <p:sp>
        <p:nvSpPr>
          <p:cNvPr id="1260" name="Google Shape;1260;p67"/>
          <p:cNvSpPr txBox="1"/>
          <p:nvPr/>
        </p:nvSpPr>
        <p:spPr>
          <a:xfrm>
            <a:off x="2196028" y="4063967"/>
            <a:ext cx="495600" cy="222300"/>
          </a:xfrm>
          <a:prstGeom prst="rect">
            <a:avLst/>
          </a:prstGeom>
          <a:noFill/>
          <a:ln>
            <a:noFill/>
          </a:ln>
        </p:spPr>
        <p:txBody>
          <a:bodyPr spcFirstLastPara="1" wrap="square" lIns="0" tIns="6650" rIns="0" bIns="0" anchor="t" anchorCtr="0">
            <a:spAutoFit/>
          </a:bodyPr>
          <a:lstStyle/>
          <a:p>
            <a:pPr marL="0" lvl="0" indent="0" algn="ctr" rtl="0">
              <a:spcBef>
                <a:spcPts val="0"/>
              </a:spcBef>
              <a:spcAft>
                <a:spcPts val="0"/>
              </a:spcAft>
              <a:buNone/>
            </a:pPr>
            <a:r>
              <a:rPr lang="en" b="1">
                <a:latin typeface="Proxima Nova"/>
                <a:ea typeface="Proxima Nova"/>
                <a:cs typeface="Proxima Nova"/>
                <a:sym typeface="Proxima Nova"/>
              </a:rPr>
              <a:t>Hiring</a:t>
            </a:r>
            <a:endParaRPr b="1">
              <a:latin typeface="Proxima Nova"/>
              <a:ea typeface="Proxima Nova"/>
              <a:cs typeface="Proxima Nova"/>
              <a:sym typeface="Proxima Nova"/>
            </a:endParaRPr>
          </a:p>
        </p:txBody>
      </p:sp>
      <p:pic>
        <p:nvPicPr>
          <p:cNvPr id="1261" name="Google Shape;1261;p67"/>
          <p:cNvPicPr preferRelativeResize="0"/>
          <p:nvPr/>
        </p:nvPicPr>
        <p:blipFill rotWithShape="1">
          <a:blip r:embed="rId3">
            <a:alphaModFix/>
          </a:blip>
          <a:srcRect/>
          <a:stretch/>
        </p:blipFill>
        <p:spPr>
          <a:xfrm>
            <a:off x="3897127" y="2970172"/>
            <a:ext cx="1163082" cy="1029723"/>
          </a:xfrm>
          <a:prstGeom prst="rect">
            <a:avLst/>
          </a:prstGeom>
          <a:noFill/>
          <a:ln>
            <a:noFill/>
          </a:ln>
        </p:spPr>
      </p:pic>
      <p:pic>
        <p:nvPicPr>
          <p:cNvPr id="1262" name="Google Shape;1262;p67"/>
          <p:cNvPicPr preferRelativeResize="0"/>
          <p:nvPr/>
        </p:nvPicPr>
        <p:blipFill rotWithShape="1">
          <a:blip r:embed="rId4">
            <a:alphaModFix/>
          </a:blip>
          <a:srcRect/>
          <a:stretch/>
        </p:blipFill>
        <p:spPr>
          <a:xfrm>
            <a:off x="5993908" y="3058449"/>
            <a:ext cx="1163083" cy="1029722"/>
          </a:xfrm>
          <a:prstGeom prst="rect">
            <a:avLst/>
          </a:prstGeom>
          <a:noFill/>
          <a:ln>
            <a:noFill/>
          </a:ln>
        </p:spPr>
      </p:pic>
      <p:pic>
        <p:nvPicPr>
          <p:cNvPr id="1263" name="Google Shape;1263;p67"/>
          <p:cNvPicPr preferRelativeResize="0"/>
          <p:nvPr/>
        </p:nvPicPr>
        <p:blipFill rotWithShape="1">
          <a:blip r:embed="rId5">
            <a:alphaModFix/>
          </a:blip>
          <a:srcRect/>
          <a:stretch/>
        </p:blipFill>
        <p:spPr>
          <a:xfrm>
            <a:off x="1767775" y="2876343"/>
            <a:ext cx="1418872" cy="1256189"/>
          </a:xfrm>
          <a:prstGeom prst="rect">
            <a:avLst/>
          </a:prstGeom>
          <a:noFill/>
          <a:ln>
            <a:noFill/>
          </a:ln>
        </p:spPr>
      </p:pic>
      <p:pic>
        <p:nvPicPr>
          <p:cNvPr id="1264" name="Google Shape;1264;p67"/>
          <p:cNvPicPr preferRelativeResize="0"/>
          <p:nvPr/>
        </p:nvPicPr>
        <p:blipFill rotWithShape="1">
          <a:blip r:embed="rId6">
            <a:alphaModFix/>
          </a:blip>
          <a:srcRect/>
          <a:stretch/>
        </p:blipFill>
        <p:spPr>
          <a:xfrm>
            <a:off x="2730419" y="1161968"/>
            <a:ext cx="1418872" cy="1029723"/>
          </a:xfrm>
          <a:prstGeom prst="rect">
            <a:avLst/>
          </a:prstGeom>
          <a:noFill/>
          <a:ln>
            <a:noFill/>
          </a:ln>
        </p:spPr>
      </p:pic>
      <p:pic>
        <p:nvPicPr>
          <p:cNvPr id="1265" name="Google Shape;1265;p67"/>
          <p:cNvPicPr preferRelativeResize="0"/>
          <p:nvPr/>
        </p:nvPicPr>
        <p:blipFill rotWithShape="1">
          <a:blip r:embed="rId7">
            <a:alphaModFix/>
          </a:blip>
          <a:srcRect/>
          <a:stretch/>
        </p:blipFill>
        <p:spPr>
          <a:xfrm>
            <a:off x="5205619" y="1161968"/>
            <a:ext cx="1163083" cy="1029723"/>
          </a:xfrm>
          <a:prstGeom prst="rect">
            <a:avLst/>
          </a:prstGeom>
          <a:noFill/>
          <a:ln>
            <a:noFill/>
          </a:ln>
        </p:spPr>
      </p:pic>
      <p:sp>
        <p:nvSpPr>
          <p:cNvPr id="1266" name="Google Shape;1266;p67"/>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43</a:t>
            </a:fld>
            <a:endParaRPr sz="700">
              <a:latin typeface="Proxima Nova Semibold"/>
              <a:ea typeface="Proxima Nova Semibold"/>
              <a:cs typeface="Proxima Nova Semibold"/>
              <a:sym typeface="Proxima Nova Semibold"/>
            </a:endParaRPr>
          </a:p>
        </p:txBody>
      </p:sp>
      <p:grpSp>
        <p:nvGrpSpPr>
          <p:cNvPr id="1267" name="Google Shape;1267;p67"/>
          <p:cNvGrpSpPr/>
          <p:nvPr/>
        </p:nvGrpSpPr>
        <p:grpSpPr>
          <a:xfrm>
            <a:off x="167531" y="4852630"/>
            <a:ext cx="1505034" cy="174536"/>
            <a:chOff x="442904" y="4166938"/>
            <a:chExt cx="4030621" cy="467300"/>
          </a:xfrm>
        </p:grpSpPr>
        <p:pic>
          <p:nvPicPr>
            <p:cNvPr id="1268" name="Google Shape;1268;p67"/>
            <p:cNvPicPr preferRelativeResize="0"/>
            <p:nvPr/>
          </p:nvPicPr>
          <p:blipFill rotWithShape="1">
            <a:blip r:embed="rId8">
              <a:alphaModFix/>
            </a:blip>
            <a:srcRect/>
            <a:stretch/>
          </p:blipFill>
          <p:spPr>
            <a:xfrm>
              <a:off x="1848476" y="4166938"/>
              <a:ext cx="2625049" cy="467300"/>
            </a:xfrm>
            <a:prstGeom prst="rect">
              <a:avLst/>
            </a:prstGeom>
            <a:noFill/>
            <a:ln>
              <a:noFill/>
            </a:ln>
          </p:spPr>
        </p:pic>
        <p:grpSp>
          <p:nvGrpSpPr>
            <p:cNvPr id="1269" name="Google Shape;1269;p67"/>
            <p:cNvGrpSpPr/>
            <p:nvPr/>
          </p:nvGrpSpPr>
          <p:grpSpPr>
            <a:xfrm>
              <a:off x="442904" y="4326529"/>
              <a:ext cx="1033452" cy="205673"/>
              <a:chOff x="7504804" y="565304"/>
              <a:chExt cx="1033452" cy="205673"/>
            </a:xfrm>
          </p:grpSpPr>
          <p:sp>
            <p:nvSpPr>
              <p:cNvPr id="1270" name="Google Shape;1270;p67"/>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71" name="Google Shape;1271;p67"/>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72" name="Google Shape;1272;p67"/>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73" name="Google Shape;1273;p67"/>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74" name="Google Shape;1274;p67"/>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75" name="Google Shape;1275;p67"/>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76" name="Google Shape;1276;p67"/>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1277" name="Google Shape;1277;p67"/>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F5BB9F"/>
        </a:solidFill>
        <a:effectLst/>
      </p:bgPr>
    </p:bg>
    <p:spTree>
      <p:nvGrpSpPr>
        <p:cNvPr id="1" name="Shape 1281"/>
        <p:cNvGrpSpPr/>
        <p:nvPr/>
      </p:nvGrpSpPr>
      <p:grpSpPr>
        <a:xfrm>
          <a:off x="0" y="0"/>
          <a:ext cx="0" cy="0"/>
          <a:chOff x="0" y="0"/>
          <a:chExt cx="0" cy="0"/>
        </a:xfrm>
      </p:grpSpPr>
      <p:sp>
        <p:nvSpPr>
          <p:cNvPr id="1282" name="Google Shape;1282;p68"/>
          <p:cNvSpPr/>
          <p:nvPr/>
        </p:nvSpPr>
        <p:spPr>
          <a:xfrm>
            <a:off x="870623" y="0"/>
            <a:ext cx="719423" cy="822858"/>
          </a:xfrm>
          <a:custGeom>
            <a:avLst/>
            <a:gdLst/>
            <a:ahLst/>
            <a:cxnLst/>
            <a:rect l="l" t="t" r="r" b="b"/>
            <a:pathLst>
              <a:path w="1581150" h="1808480" extrusionOk="0">
                <a:moveTo>
                  <a:pt x="1406021" y="0"/>
                </a:moveTo>
                <a:lnTo>
                  <a:pt x="0" y="0"/>
                </a:lnTo>
                <a:lnTo>
                  <a:pt x="190032" y="1808089"/>
                </a:lnTo>
                <a:lnTo>
                  <a:pt x="1580691" y="1661925"/>
                </a:lnTo>
                <a:lnTo>
                  <a:pt x="140602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83" name="Google Shape;1283;p68"/>
          <p:cNvSpPr/>
          <p:nvPr/>
        </p:nvSpPr>
        <p:spPr>
          <a:xfrm>
            <a:off x="852185" y="913027"/>
            <a:ext cx="955763" cy="700065"/>
          </a:xfrm>
          <a:custGeom>
            <a:avLst/>
            <a:gdLst/>
            <a:ahLst/>
            <a:cxnLst/>
            <a:rect l="l" t="t" r="r" b="b"/>
            <a:pathLst>
              <a:path w="2100579" h="1538604" extrusionOk="0">
                <a:moveTo>
                  <a:pt x="1960254" y="0"/>
                </a:moveTo>
                <a:lnTo>
                  <a:pt x="0" y="206035"/>
                </a:lnTo>
                <a:lnTo>
                  <a:pt x="140037" y="1538351"/>
                </a:lnTo>
                <a:lnTo>
                  <a:pt x="2100292" y="1332315"/>
                </a:lnTo>
                <a:lnTo>
                  <a:pt x="1960254"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84" name="Google Shape;1284;p68"/>
          <p:cNvSpPr/>
          <p:nvPr/>
        </p:nvSpPr>
        <p:spPr>
          <a:xfrm>
            <a:off x="1900949" y="692374"/>
            <a:ext cx="726646" cy="958653"/>
          </a:xfrm>
          <a:custGeom>
            <a:avLst/>
            <a:gdLst/>
            <a:ahLst/>
            <a:cxnLst/>
            <a:rect l="l" t="t" r="r" b="b"/>
            <a:pathLst>
              <a:path w="1597025" h="2106929" extrusionOk="0">
                <a:moveTo>
                  <a:pt x="1390659" y="0"/>
                </a:moveTo>
                <a:lnTo>
                  <a:pt x="0" y="146163"/>
                </a:lnTo>
                <a:lnTo>
                  <a:pt x="206035" y="2106407"/>
                </a:lnTo>
                <a:lnTo>
                  <a:pt x="1596684" y="1960243"/>
                </a:lnTo>
                <a:lnTo>
                  <a:pt x="1390659"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85" name="Google Shape;1285;p68"/>
          <p:cNvSpPr/>
          <p:nvPr/>
        </p:nvSpPr>
        <p:spPr>
          <a:xfrm>
            <a:off x="1683514" y="0"/>
            <a:ext cx="955186" cy="602120"/>
          </a:xfrm>
          <a:custGeom>
            <a:avLst/>
            <a:gdLst/>
            <a:ahLst/>
            <a:cxnLst/>
            <a:rect l="l" t="t" r="r" b="b"/>
            <a:pathLst>
              <a:path w="2099310" h="1323340" extrusionOk="0">
                <a:moveTo>
                  <a:pt x="1981898" y="0"/>
                </a:moveTo>
                <a:lnTo>
                  <a:pt x="0" y="0"/>
                </a:lnTo>
                <a:lnTo>
                  <a:pt x="139039" y="1322915"/>
                </a:lnTo>
                <a:lnTo>
                  <a:pt x="2099283" y="1116890"/>
                </a:lnTo>
                <a:lnTo>
                  <a:pt x="1981898"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86" name="Google Shape;1286;p68"/>
          <p:cNvSpPr/>
          <p:nvPr/>
        </p:nvSpPr>
        <p:spPr>
          <a:xfrm>
            <a:off x="2820967" y="2015989"/>
            <a:ext cx="1263469" cy="1281093"/>
          </a:xfrm>
          <a:custGeom>
            <a:avLst/>
            <a:gdLst/>
            <a:ahLst/>
            <a:cxnLst/>
            <a:rect l="l" t="t" r="r" b="b"/>
            <a:pathLst>
              <a:path w="2776854" h="2815590" extrusionOk="0">
                <a:moveTo>
                  <a:pt x="1258684" y="1534820"/>
                </a:moveTo>
                <a:lnTo>
                  <a:pt x="446836" y="877392"/>
                </a:lnTo>
                <a:lnTo>
                  <a:pt x="0" y="1429194"/>
                </a:lnTo>
                <a:lnTo>
                  <a:pt x="811847" y="2086597"/>
                </a:lnTo>
                <a:lnTo>
                  <a:pt x="1258684" y="1534820"/>
                </a:lnTo>
                <a:close/>
              </a:path>
              <a:path w="2776854" h="2815590" extrusionOk="0">
                <a:moveTo>
                  <a:pt x="1918576" y="466394"/>
                </a:moveTo>
                <a:lnTo>
                  <a:pt x="1342631" y="0"/>
                </a:lnTo>
                <a:lnTo>
                  <a:pt x="685203" y="811847"/>
                </a:lnTo>
                <a:lnTo>
                  <a:pt x="1261148" y="1278242"/>
                </a:lnTo>
                <a:lnTo>
                  <a:pt x="1918576" y="466394"/>
                </a:lnTo>
                <a:close/>
              </a:path>
              <a:path w="2776854" h="2815590" extrusionOk="0">
                <a:moveTo>
                  <a:pt x="2091194" y="2003666"/>
                </a:moveTo>
                <a:lnTo>
                  <a:pt x="1515237" y="1537271"/>
                </a:lnTo>
                <a:lnTo>
                  <a:pt x="857821" y="2349131"/>
                </a:lnTo>
                <a:lnTo>
                  <a:pt x="1433766" y="2815526"/>
                </a:lnTo>
                <a:lnTo>
                  <a:pt x="2091194" y="2003666"/>
                </a:lnTo>
                <a:close/>
              </a:path>
              <a:path w="2776854" h="2815590" extrusionOk="0">
                <a:moveTo>
                  <a:pt x="2776385" y="1386332"/>
                </a:moveTo>
                <a:lnTo>
                  <a:pt x="1964537" y="728916"/>
                </a:lnTo>
                <a:lnTo>
                  <a:pt x="1517713" y="1280706"/>
                </a:lnTo>
                <a:lnTo>
                  <a:pt x="2329561" y="1938134"/>
                </a:lnTo>
                <a:lnTo>
                  <a:pt x="2776385" y="1386332"/>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87" name="Google Shape;1287;p68"/>
          <p:cNvSpPr/>
          <p:nvPr/>
        </p:nvSpPr>
        <p:spPr>
          <a:xfrm>
            <a:off x="35998" y="2180681"/>
            <a:ext cx="392649" cy="513131"/>
          </a:xfrm>
          <a:custGeom>
            <a:avLst/>
            <a:gdLst/>
            <a:ahLst/>
            <a:cxnLst/>
            <a:rect l="l" t="t" r="r" b="b"/>
            <a:pathLst>
              <a:path w="862965" h="1127760" extrusionOk="0">
                <a:moveTo>
                  <a:pt x="127305" y="0"/>
                </a:moveTo>
                <a:lnTo>
                  <a:pt x="0" y="1036868"/>
                </a:lnTo>
                <a:lnTo>
                  <a:pt x="735579" y="1127190"/>
                </a:lnTo>
                <a:lnTo>
                  <a:pt x="862884" y="90321"/>
                </a:lnTo>
                <a:lnTo>
                  <a:pt x="12730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88" name="Google Shape;1288;p68"/>
          <p:cNvSpPr/>
          <p:nvPr/>
        </p:nvSpPr>
        <p:spPr>
          <a:xfrm>
            <a:off x="0" y="2739908"/>
            <a:ext cx="431654" cy="373869"/>
          </a:xfrm>
          <a:custGeom>
            <a:avLst/>
            <a:gdLst/>
            <a:ahLst/>
            <a:cxnLst/>
            <a:rect l="l" t="t" r="r" b="b"/>
            <a:pathLst>
              <a:path w="948690" h="821690" extrusionOk="0">
                <a:moveTo>
                  <a:pt x="0" y="0"/>
                </a:moveTo>
                <a:lnTo>
                  <a:pt x="0" y="715355"/>
                </a:lnTo>
                <a:lnTo>
                  <a:pt x="862065" y="821198"/>
                </a:lnTo>
                <a:lnTo>
                  <a:pt x="948597" y="116476"/>
                </a:lnTo>
                <a:lnTo>
                  <a:pt x="0"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89" name="Google Shape;1289;p68"/>
          <p:cNvSpPr/>
          <p:nvPr/>
        </p:nvSpPr>
        <p:spPr>
          <a:xfrm>
            <a:off x="473097" y="2731998"/>
            <a:ext cx="392649" cy="513130"/>
          </a:xfrm>
          <a:custGeom>
            <a:avLst/>
            <a:gdLst/>
            <a:ahLst/>
            <a:cxnLst/>
            <a:rect l="l" t="t" r="r" b="b"/>
            <a:pathLst>
              <a:path w="862964" h="1127759" extrusionOk="0">
                <a:moveTo>
                  <a:pt x="127315" y="0"/>
                </a:moveTo>
                <a:lnTo>
                  <a:pt x="0" y="1036868"/>
                </a:lnTo>
                <a:lnTo>
                  <a:pt x="735590" y="1127190"/>
                </a:lnTo>
                <a:lnTo>
                  <a:pt x="862895" y="90321"/>
                </a:lnTo>
                <a:lnTo>
                  <a:pt x="12731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90" name="Google Shape;1290;p68"/>
          <p:cNvSpPr/>
          <p:nvPr/>
        </p:nvSpPr>
        <p:spPr>
          <a:xfrm>
            <a:off x="470118" y="2311936"/>
            <a:ext cx="511397" cy="378781"/>
          </a:xfrm>
          <a:custGeom>
            <a:avLst/>
            <a:gdLst/>
            <a:ahLst/>
            <a:cxnLst/>
            <a:rect l="l" t="t" r="r" b="b"/>
            <a:pathLst>
              <a:path w="1123950" h="832485" extrusionOk="0">
                <a:moveTo>
                  <a:pt x="86531" y="0"/>
                </a:moveTo>
                <a:lnTo>
                  <a:pt x="0" y="704721"/>
                </a:lnTo>
                <a:lnTo>
                  <a:pt x="1036868" y="832037"/>
                </a:lnTo>
                <a:lnTo>
                  <a:pt x="1123400" y="127305"/>
                </a:lnTo>
                <a:lnTo>
                  <a:pt x="8653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91" name="Google Shape;1291;p68"/>
          <p:cNvSpPr/>
          <p:nvPr/>
        </p:nvSpPr>
        <p:spPr>
          <a:xfrm>
            <a:off x="6505658" y="270450"/>
            <a:ext cx="1134608" cy="1160323"/>
          </a:xfrm>
          <a:custGeom>
            <a:avLst/>
            <a:gdLst/>
            <a:ahLst/>
            <a:cxnLst/>
            <a:rect l="l" t="t" r="r" b="b"/>
            <a:pathLst>
              <a:path w="2493644" h="2550160" extrusionOk="0">
                <a:moveTo>
                  <a:pt x="1073543" y="1329423"/>
                </a:moveTo>
                <a:lnTo>
                  <a:pt x="648639" y="375081"/>
                </a:lnTo>
                <a:lnTo>
                  <a:pt x="0" y="663879"/>
                </a:lnTo>
                <a:lnTo>
                  <a:pt x="424903" y="1618221"/>
                </a:lnTo>
                <a:lnTo>
                  <a:pt x="1073543" y="1329423"/>
                </a:lnTo>
                <a:close/>
              </a:path>
              <a:path w="2493644" h="2550160" extrusionOk="0">
                <a:moveTo>
                  <a:pt x="1602460" y="2125116"/>
                </a:moveTo>
                <a:lnTo>
                  <a:pt x="1301013" y="1448079"/>
                </a:lnTo>
                <a:lnTo>
                  <a:pt x="346671" y="1872996"/>
                </a:lnTo>
                <a:lnTo>
                  <a:pt x="648119" y="2550033"/>
                </a:lnTo>
                <a:lnTo>
                  <a:pt x="1602460" y="2125116"/>
                </a:lnTo>
                <a:close/>
              </a:path>
              <a:path w="2493644" h="2550160" extrusionOk="0">
                <a:moveTo>
                  <a:pt x="2146566" y="677037"/>
                </a:moveTo>
                <a:lnTo>
                  <a:pt x="1845119" y="0"/>
                </a:lnTo>
                <a:lnTo>
                  <a:pt x="890790" y="424891"/>
                </a:lnTo>
                <a:lnTo>
                  <a:pt x="1192225" y="1101928"/>
                </a:lnTo>
                <a:lnTo>
                  <a:pt x="2146566" y="677037"/>
                </a:lnTo>
                <a:close/>
              </a:path>
              <a:path w="2493644" h="2550160" extrusionOk="0">
                <a:moveTo>
                  <a:pt x="2493238" y="1886153"/>
                </a:moveTo>
                <a:lnTo>
                  <a:pt x="2068334" y="931811"/>
                </a:lnTo>
                <a:lnTo>
                  <a:pt x="1419707" y="1220609"/>
                </a:lnTo>
                <a:lnTo>
                  <a:pt x="1844598" y="2174938"/>
                </a:lnTo>
                <a:lnTo>
                  <a:pt x="2493238" y="1886153"/>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92" name="Google Shape;1292;p68"/>
          <p:cNvSpPr/>
          <p:nvPr/>
        </p:nvSpPr>
        <p:spPr>
          <a:xfrm>
            <a:off x="5954353" y="3379780"/>
            <a:ext cx="949119" cy="712200"/>
          </a:xfrm>
          <a:custGeom>
            <a:avLst/>
            <a:gdLst/>
            <a:ahLst/>
            <a:cxnLst/>
            <a:rect l="l" t="t" r="r" b="b"/>
            <a:pathLst>
              <a:path w="2085975" h="1565275" extrusionOk="0">
                <a:moveTo>
                  <a:pt x="121870" y="0"/>
                </a:moveTo>
                <a:lnTo>
                  <a:pt x="0" y="1392994"/>
                </a:lnTo>
                <a:lnTo>
                  <a:pt x="1963542" y="1564779"/>
                </a:lnTo>
                <a:lnTo>
                  <a:pt x="2085423" y="171785"/>
                </a:lnTo>
                <a:lnTo>
                  <a:pt x="121870"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93" name="Google Shape;1293;p68"/>
          <p:cNvSpPr/>
          <p:nvPr/>
        </p:nvSpPr>
        <p:spPr>
          <a:xfrm>
            <a:off x="5163622" y="3188552"/>
            <a:ext cx="685619" cy="946807"/>
          </a:xfrm>
          <a:custGeom>
            <a:avLst/>
            <a:gdLst/>
            <a:ahLst/>
            <a:cxnLst/>
            <a:rect l="l" t="t" r="r" b="b"/>
            <a:pathLst>
              <a:path w="1506854" h="2080895" extrusionOk="0">
                <a:moveTo>
                  <a:pt x="171785" y="0"/>
                </a:moveTo>
                <a:lnTo>
                  <a:pt x="0" y="1963552"/>
                </a:lnTo>
                <a:lnTo>
                  <a:pt x="1334556" y="2080303"/>
                </a:lnTo>
                <a:lnTo>
                  <a:pt x="1506341" y="116760"/>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94" name="Google Shape;1294;p68"/>
          <p:cNvSpPr/>
          <p:nvPr/>
        </p:nvSpPr>
        <p:spPr>
          <a:xfrm>
            <a:off x="4943473" y="4240245"/>
            <a:ext cx="949119" cy="712200"/>
          </a:xfrm>
          <a:custGeom>
            <a:avLst/>
            <a:gdLst/>
            <a:ahLst/>
            <a:cxnLst/>
            <a:rect l="l" t="t" r="r" b="b"/>
            <a:pathLst>
              <a:path w="2085975" h="1565275" extrusionOk="0">
                <a:moveTo>
                  <a:pt x="121881" y="0"/>
                </a:moveTo>
                <a:lnTo>
                  <a:pt x="0" y="1393004"/>
                </a:lnTo>
                <a:lnTo>
                  <a:pt x="1963552" y="1564790"/>
                </a:lnTo>
                <a:lnTo>
                  <a:pt x="2085423" y="171785"/>
                </a:lnTo>
                <a:lnTo>
                  <a:pt x="12188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95" name="Google Shape;1295;p68"/>
          <p:cNvSpPr/>
          <p:nvPr/>
        </p:nvSpPr>
        <p:spPr>
          <a:xfrm>
            <a:off x="5997586" y="4197016"/>
            <a:ext cx="685619" cy="946807"/>
          </a:xfrm>
          <a:custGeom>
            <a:avLst/>
            <a:gdLst/>
            <a:ahLst/>
            <a:cxnLst/>
            <a:rect l="l" t="t" r="r" b="b"/>
            <a:pathLst>
              <a:path w="1506855" h="2080895" extrusionOk="0">
                <a:moveTo>
                  <a:pt x="171785" y="0"/>
                </a:moveTo>
                <a:lnTo>
                  <a:pt x="0" y="1963542"/>
                </a:lnTo>
                <a:lnTo>
                  <a:pt x="1334556" y="2080303"/>
                </a:lnTo>
                <a:lnTo>
                  <a:pt x="1506341" y="116750"/>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96" name="Google Shape;1296;p68"/>
          <p:cNvSpPr/>
          <p:nvPr/>
        </p:nvSpPr>
        <p:spPr>
          <a:xfrm>
            <a:off x="8797565" y="892879"/>
            <a:ext cx="346710" cy="664238"/>
          </a:xfrm>
          <a:custGeom>
            <a:avLst/>
            <a:gdLst/>
            <a:ahLst/>
            <a:cxnLst/>
            <a:rect l="l" t="t" r="r" b="b"/>
            <a:pathLst>
              <a:path w="762000" h="1459864" extrusionOk="0">
                <a:moveTo>
                  <a:pt x="121870" y="0"/>
                </a:moveTo>
                <a:lnTo>
                  <a:pt x="0" y="1392994"/>
                </a:lnTo>
                <a:lnTo>
                  <a:pt x="761676" y="1459631"/>
                </a:lnTo>
                <a:lnTo>
                  <a:pt x="761676" y="55974"/>
                </a:lnTo>
                <a:lnTo>
                  <a:pt x="121870"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97" name="Google Shape;1297;p68"/>
          <p:cNvSpPr/>
          <p:nvPr/>
        </p:nvSpPr>
        <p:spPr>
          <a:xfrm>
            <a:off x="8006835" y="701651"/>
            <a:ext cx="685619" cy="946807"/>
          </a:xfrm>
          <a:custGeom>
            <a:avLst/>
            <a:gdLst/>
            <a:ahLst/>
            <a:cxnLst/>
            <a:rect l="l" t="t" r="r" b="b"/>
            <a:pathLst>
              <a:path w="1506855" h="2080895" extrusionOk="0">
                <a:moveTo>
                  <a:pt x="171785" y="0"/>
                </a:moveTo>
                <a:lnTo>
                  <a:pt x="0" y="1963552"/>
                </a:lnTo>
                <a:lnTo>
                  <a:pt x="1334556" y="2080303"/>
                </a:lnTo>
                <a:lnTo>
                  <a:pt x="1506341" y="116760"/>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98" name="Google Shape;1298;p68"/>
          <p:cNvSpPr/>
          <p:nvPr/>
        </p:nvSpPr>
        <p:spPr>
          <a:xfrm>
            <a:off x="7786686" y="1753343"/>
            <a:ext cx="949119" cy="712200"/>
          </a:xfrm>
          <a:custGeom>
            <a:avLst/>
            <a:gdLst/>
            <a:ahLst/>
            <a:cxnLst/>
            <a:rect l="l" t="t" r="r" b="b"/>
            <a:pathLst>
              <a:path w="2085975" h="1565275" extrusionOk="0">
                <a:moveTo>
                  <a:pt x="121881" y="0"/>
                </a:moveTo>
                <a:lnTo>
                  <a:pt x="0" y="1393004"/>
                </a:lnTo>
                <a:lnTo>
                  <a:pt x="1963552" y="1564790"/>
                </a:lnTo>
                <a:lnTo>
                  <a:pt x="2085423" y="171785"/>
                </a:lnTo>
                <a:lnTo>
                  <a:pt x="12188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299" name="Google Shape;1299;p68"/>
          <p:cNvSpPr/>
          <p:nvPr/>
        </p:nvSpPr>
        <p:spPr>
          <a:xfrm>
            <a:off x="8840799" y="1710115"/>
            <a:ext cx="303371" cy="920226"/>
          </a:xfrm>
          <a:custGeom>
            <a:avLst/>
            <a:gdLst/>
            <a:ahLst/>
            <a:cxnLst/>
            <a:rect l="l" t="t" r="r" b="b"/>
            <a:pathLst>
              <a:path w="666750" h="2022475" extrusionOk="0">
                <a:moveTo>
                  <a:pt x="171785" y="0"/>
                </a:moveTo>
                <a:lnTo>
                  <a:pt x="0" y="1963542"/>
                </a:lnTo>
                <a:lnTo>
                  <a:pt x="666622" y="2021865"/>
                </a:lnTo>
                <a:lnTo>
                  <a:pt x="666622" y="43289"/>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00" name="Google Shape;1300;p68"/>
          <p:cNvSpPr txBox="1">
            <a:spLocks noGrp="1"/>
          </p:cNvSpPr>
          <p:nvPr>
            <p:ph type="title"/>
          </p:nvPr>
        </p:nvSpPr>
        <p:spPr>
          <a:xfrm>
            <a:off x="1168527" y="1595325"/>
            <a:ext cx="6807300" cy="1386300"/>
          </a:xfrm>
          <a:prstGeom prst="rect">
            <a:avLst/>
          </a:prstGeom>
          <a:solidFill>
            <a:srgbClr val="FDF3E9"/>
          </a:solidFill>
          <a:ln w="62825" cap="flat" cmpd="sng">
            <a:solidFill>
              <a:srgbClr val="DE6E4A"/>
            </a:solidFill>
            <a:prstDash val="solid"/>
            <a:round/>
            <a:headEnd type="none" w="sm" len="sm"/>
            <a:tailEnd type="none" w="sm" len="sm"/>
          </a:ln>
        </p:spPr>
        <p:txBody>
          <a:bodyPr spcFirstLastPara="1" wrap="square" lIns="0" tIns="875" rIns="0" bIns="0" anchor="t" anchorCtr="0">
            <a:spAutoFit/>
          </a:bodyPr>
          <a:lstStyle/>
          <a:p>
            <a:pPr marL="0" lvl="0" indent="0" algn="l" rtl="0">
              <a:lnSpc>
                <a:spcPct val="100000"/>
              </a:lnSpc>
              <a:spcBef>
                <a:spcPts val="0"/>
              </a:spcBef>
              <a:spcAft>
                <a:spcPts val="0"/>
              </a:spcAft>
              <a:buNone/>
            </a:pPr>
            <a:endParaRPr sz="3000">
              <a:latin typeface="Times New Roman"/>
              <a:ea typeface="Times New Roman"/>
              <a:cs typeface="Times New Roman"/>
              <a:sym typeface="Times New Roman"/>
            </a:endParaRPr>
          </a:p>
          <a:p>
            <a:pPr marL="0" lvl="0" indent="0" algn="ctr" rtl="0">
              <a:spcBef>
                <a:spcPts val="0"/>
              </a:spcBef>
              <a:spcAft>
                <a:spcPts val="0"/>
              </a:spcAft>
              <a:buNone/>
            </a:pPr>
            <a:r>
              <a:rPr lang="en" sz="2000">
                <a:solidFill>
                  <a:srgbClr val="000000"/>
                </a:solidFill>
              </a:rPr>
              <a:t>Turn to </a:t>
            </a:r>
            <a:r>
              <a:rPr lang="en" sz="2000">
                <a:solidFill>
                  <a:srgbClr val="000000"/>
                </a:solidFill>
                <a:latin typeface="Proxima Nova"/>
                <a:ea typeface="Proxima Nova"/>
                <a:cs typeface="Proxima Nova"/>
                <a:sym typeface="Proxima Nova"/>
              </a:rPr>
              <a:t>page 71</a:t>
            </a:r>
            <a:r>
              <a:rPr lang="en" sz="2000">
                <a:solidFill>
                  <a:srgbClr val="000000"/>
                </a:solidFill>
              </a:rPr>
              <a:t> and answer </a:t>
            </a:r>
            <a:endParaRPr sz="2000">
              <a:solidFill>
                <a:srgbClr val="000000"/>
              </a:solidFill>
            </a:endParaRPr>
          </a:p>
          <a:p>
            <a:pPr marL="0" lvl="0" indent="0" algn="ctr" rtl="0">
              <a:spcBef>
                <a:spcPts val="0"/>
              </a:spcBef>
              <a:spcAft>
                <a:spcPts val="0"/>
              </a:spcAft>
              <a:buNone/>
            </a:pPr>
            <a:r>
              <a:rPr lang="en" sz="2000">
                <a:solidFill>
                  <a:srgbClr val="000000"/>
                </a:solidFill>
              </a:rPr>
              <a:t>the questions about your power</a:t>
            </a:r>
            <a:endParaRPr sz="2000">
              <a:solidFill>
                <a:srgbClr val="000000"/>
              </a:solidFill>
            </a:endParaRPr>
          </a:p>
          <a:p>
            <a:pPr marL="0" lvl="0" indent="0" algn="ctr" rtl="0">
              <a:spcBef>
                <a:spcPts val="0"/>
              </a:spcBef>
              <a:spcAft>
                <a:spcPts val="0"/>
              </a:spcAft>
              <a:buNone/>
            </a:pPr>
            <a:endParaRPr sz="2000">
              <a:solidFill>
                <a:srgbClr val="000000"/>
              </a:solidFill>
            </a:endParaRPr>
          </a:p>
        </p:txBody>
      </p:sp>
      <p:grpSp>
        <p:nvGrpSpPr>
          <p:cNvPr id="1301" name="Google Shape;1301;p68"/>
          <p:cNvGrpSpPr/>
          <p:nvPr/>
        </p:nvGrpSpPr>
        <p:grpSpPr>
          <a:xfrm>
            <a:off x="1225344" y="3248701"/>
            <a:ext cx="1995173" cy="374700"/>
            <a:chOff x="1225344" y="3246300"/>
            <a:chExt cx="1995173" cy="374700"/>
          </a:xfrm>
        </p:grpSpPr>
        <p:sp>
          <p:nvSpPr>
            <p:cNvPr id="1302" name="Google Shape;1302;p68"/>
            <p:cNvSpPr/>
            <p:nvPr/>
          </p:nvSpPr>
          <p:spPr>
            <a:xfrm>
              <a:off x="1225344" y="3250646"/>
              <a:ext cx="233162" cy="200803"/>
            </a:xfrm>
            <a:custGeom>
              <a:avLst/>
              <a:gdLst/>
              <a:ahLst/>
              <a:cxnLst/>
              <a:rect l="l" t="t" r="r" b="b"/>
              <a:pathLst>
                <a:path w="512444" h="441325" extrusionOk="0">
                  <a:moveTo>
                    <a:pt x="256170" y="0"/>
                  </a:moveTo>
                  <a:lnTo>
                    <a:pt x="210125" y="4127"/>
                  </a:lnTo>
                  <a:lnTo>
                    <a:pt x="166786" y="16026"/>
                  </a:lnTo>
                  <a:lnTo>
                    <a:pt x="126879" y="34973"/>
                  </a:lnTo>
                  <a:lnTo>
                    <a:pt x="91125" y="60246"/>
                  </a:lnTo>
                  <a:lnTo>
                    <a:pt x="60250" y="91121"/>
                  </a:lnTo>
                  <a:lnTo>
                    <a:pt x="34976" y="126874"/>
                  </a:lnTo>
                  <a:lnTo>
                    <a:pt x="16027" y="166782"/>
                  </a:lnTo>
                  <a:lnTo>
                    <a:pt x="4127" y="210122"/>
                  </a:lnTo>
                  <a:lnTo>
                    <a:pt x="0" y="256170"/>
                  </a:lnTo>
                  <a:lnTo>
                    <a:pt x="5514" y="309147"/>
                  </a:lnTo>
                  <a:lnTo>
                    <a:pt x="21293" y="358334"/>
                  </a:lnTo>
                  <a:lnTo>
                    <a:pt x="46192" y="402636"/>
                  </a:lnTo>
                  <a:lnTo>
                    <a:pt x="79065" y="440960"/>
                  </a:lnTo>
                  <a:lnTo>
                    <a:pt x="94642" y="393038"/>
                  </a:lnTo>
                  <a:lnTo>
                    <a:pt x="122236" y="352081"/>
                  </a:lnTo>
                  <a:lnTo>
                    <a:pt x="159751" y="320207"/>
                  </a:lnTo>
                  <a:lnTo>
                    <a:pt x="205094" y="299531"/>
                  </a:lnTo>
                  <a:lnTo>
                    <a:pt x="256170" y="292169"/>
                  </a:lnTo>
                  <a:lnTo>
                    <a:pt x="508594" y="292169"/>
                  </a:lnTo>
                  <a:lnTo>
                    <a:pt x="512340" y="256170"/>
                  </a:lnTo>
                  <a:lnTo>
                    <a:pt x="256170" y="256170"/>
                  </a:lnTo>
                  <a:lnTo>
                    <a:pt x="221138" y="249091"/>
                  </a:lnTo>
                  <a:lnTo>
                    <a:pt x="192532" y="229791"/>
                  </a:lnTo>
                  <a:lnTo>
                    <a:pt x="173245" y="201173"/>
                  </a:lnTo>
                  <a:lnTo>
                    <a:pt x="166172" y="166141"/>
                  </a:lnTo>
                  <a:lnTo>
                    <a:pt x="173245" y="131117"/>
                  </a:lnTo>
                  <a:lnTo>
                    <a:pt x="192532" y="102517"/>
                  </a:lnTo>
                  <a:lnTo>
                    <a:pt x="221138" y="83235"/>
                  </a:lnTo>
                  <a:lnTo>
                    <a:pt x="256170" y="76165"/>
                  </a:lnTo>
                  <a:lnTo>
                    <a:pt x="437137" y="76165"/>
                  </a:lnTo>
                  <a:lnTo>
                    <a:pt x="421218" y="60246"/>
                  </a:lnTo>
                  <a:lnTo>
                    <a:pt x="385465" y="34973"/>
                  </a:lnTo>
                  <a:lnTo>
                    <a:pt x="345557" y="16026"/>
                  </a:lnTo>
                  <a:lnTo>
                    <a:pt x="302218" y="4127"/>
                  </a:lnTo>
                  <a:lnTo>
                    <a:pt x="256170" y="0"/>
                  </a:lnTo>
                  <a:close/>
                </a:path>
                <a:path w="512444" h="441325" extrusionOk="0">
                  <a:moveTo>
                    <a:pt x="508594" y="292169"/>
                  </a:moveTo>
                  <a:lnTo>
                    <a:pt x="256170" y="292169"/>
                  </a:lnTo>
                  <a:lnTo>
                    <a:pt x="307250" y="299531"/>
                  </a:lnTo>
                  <a:lnTo>
                    <a:pt x="352594" y="320207"/>
                  </a:lnTo>
                  <a:lnTo>
                    <a:pt x="390109" y="352081"/>
                  </a:lnTo>
                  <a:lnTo>
                    <a:pt x="417703" y="393038"/>
                  </a:lnTo>
                  <a:lnTo>
                    <a:pt x="433285" y="440960"/>
                  </a:lnTo>
                  <a:lnTo>
                    <a:pt x="466156" y="402636"/>
                  </a:lnTo>
                  <a:lnTo>
                    <a:pt x="491051" y="358334"/>
                  </a:lnTo>
                  <a:lnTo>
                    <a:pt x="506827" y="309147"/>
                  </a:lnTo>
                  <a:lnTo>
                    <a:pt x="508594" y="292169"/>
                  </a:lnTo>
                  <a:close/>
                </a:path>
                <a:path w="512444" h="441325" extrusionOk="0">
                  <a:moveTo>
                    <a:pt x="437137" y="76165"/>
                  </a:moveTo>
                  <a:lnTo>
                    <a:pt x="256170" y="76165"/>
                  </a:lnTo>
                  <a:lnTo>
                    <a:pt x="291201" y="83235"/>
                  </a:lnTo>
                  <a:lnTo>
                    <a:pt x="319808" y="102517"/>
                  </a:lnTo>
                  <a:lnTo>
                    <a:pt x="339095" y="131117"/>
                  </a:lnTo>
                  <a:lnTo>
                    <a:pt x="346167" y="166141"/>
                  </a:lnTo>
                  <a:lnTo>
                    <a:pt x="339095" y="201173"/>
                  </a:lnTo>
                  <a:lnTo>
                    <a:pt x="319808" y="229791"/>
                  </a:lnTo>
                  <a:lnTo>
                    <a:pt x="291201" y="249091"/>
                  </a:lnTo>
                  <a:lnTo>
                    <a:pt x="256170" y="256170"/>
                  </a:lnTo>
                  <a:lnTo>
                    <a:pt x="512340" y="256170"/>
                  </a:lnTo>
                  <a:lnTo>
                    <a:pt x="508213" y="210122"/>
                  </a:lnTo>
                  <a:lnTo>
                    <a:pt x="496314" y="166782"/>
                  </a:lnTo>
                  <a:lnTo>
                    <a:pt x="477366" y="126874"/>
                  </a:lnTo>
                  <a:lnTo>
                    <a:pt x="452093" y="91121"/>
                  </a:lnTo>
                  <a:lnTo>
                    <a:pt x="437137" y="76165"/>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03" name="Google Shape;1303;p68"/>
            <p:cNvSpPr txBox="1"/>
            <p:nvPr/>
          </p:nvSpPr>
          <p:spPr>
            <a:xfrm>
              <a:off x="1555217" y="3246300"/>
              <a:ext cx="1665300" cy="374700"/>
            </a:xfrm>
            <a:prstGeom prst="rect">
              <a:avLst/>
            </a:prstGeom>
            <a:noFill/>
            <a:ln>
              <a:noFill/>
            </a:ln>
          </p:spPr>
          <p:txBody>
            <a:bodyPr spcFirstLastPara="1" wrap="square" lIns="0" tIns="5200" rIns="0" bIns="0" anchor="t" anchorCtr="0">
              <a:spAutoFit/>
            </a:bodyPr>
            <a:lstStyle/>
            <a:p>
              <a:pPr marL="0" marR="0" lvl="0" indent="0" algn="l" rtl="0">
                <a:lnSpc>
                  <a:spcPct val="100000"/>
                </a:lnSpc>
                <a:spcBef>
                  <a:spcPts val="0"/>
                </a:spcBef>
                <a:spcAft>
                  <a:spcPts val="0"/>
                </a:spcAft>
                <a:buNone/>
              </a:pPr>
              <a:r>
                <a:rPr lang="en" sz="1200" b="1" u="sng">
                  <a:latin typeface="Proxima Nova"/>
                  <a:ea typeface="Proxima Nova"/>
                  <a:cs typeface="Proxima Nova"/>
                  <a:sym typeface="Proxima Nova"/>
                </a:rPr>
                <a:t>INDIVIDUAL ACTIVITY</a:t>
              </a:r>
              <a:r>
                <a:rPr lang="en" sz="1200" b="1">
                  <a:latin typeface="Proxima Nova"/>
                  <a:ea typeface="Proxima Nova"/>
                  <a:cs typeface="Proxima Nova"/>
                  <a:sym typeface="Proxima Nova"/>
                </a:rPr>
                <a:t>	</a:t>
              </a:r>
              <a:endParaRPr sz="1200" b="1">
                <a:latin typeface="Proxima Nova"/>
                <a:ea typeface="Proxima Nova"/>
                <a:cs typeface="Proxima Nova"/>
                <a:sym typeface="Proxima Nova"/>
              </a:endParaRPr>
            </a:p>
          </p:txBody>
        </p:sp>
      </p:grpSp>
      <p:sp>
        <p:nvSpPr>
          <p:cNvPr id="1304" name="Google Shape;1304;p68"/>
          <p:cNvSpPr txBox="1"/>
          <p:nvPr/>
        </p:nvSpPr>
        <p:spPr>
          <a:xfrm>
            <a:off x="3317250" y="3176526"/>
            <a:ext cx="300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Proxima Nova"/>
                <a:ea typeface="Proxima Nova"/>
                <a:cs typeface="Proxima Nova"/>
                <a:sym typeface="Proxima Nova"/>
              </a:rPr>
              <a:t>PAGES: 71–75	</a:t>
            </a:r>
            <a:endParaRPr sz="1200" b="1">
              <a:solidFill>
                <a:schemeClr val="dk1"/>
              </a:solidFill>
              <a:latin typeface="Proxima Nova"/>
              <a:ea typeface="Proxima Nova"/>
              <a:cs typeface="Proxima Nova"/>
              <a:sym typeface="Proxima Nova"/>
            </a:endParaRPr>
          </a:p>
        </p:txBody>
      </p:sp>
      <p:sp>
        <p:nvSpPr>
          <p:cNvPr id="1305" name="Google Shape;1305;p68"/>
          <p:cNvSpPr txBox="1"/>
          <p:nvPr/>
        </p:nvSpPr>
        <p:spPr>
          <a:xfrm>
            <a:off x="5892250" y="3170489"/>
            <a:ext cx="300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Proxima Nova"/>
                <a:ea typeface="Proxima Nova"/>
                <a:cs typeface="Proxima Nova"/>
                <a:sym typeface="Proxima Nova"/>
              </a:rPr>
              <a:t>5 MINUTES</a:t>
            </a:r>
            <a:endParaRPr sz="1200" b="1">
              <a:solidFill>
                <a:schemeClr val="dk1"/>
              </a:solidFill>
              <a:latin typeface="Proxima Nova"/>
              <a:ea typeface="Proxima Nova"/>
              <a:cs typeface="Proxima Nova"/>
              <a:sym typeface="Proxima Nova"/>
            </a:endParaRPr>
          </a:p>
        </p:txBody>
      </p:sp>
      <p:sp>
        <p:nvSpPr>
          <p:cNvPr id="1306" name="Google Shape;1306;p68"/>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44</a:t>
            </a:fld>
            <a:endParaRPr sz="700">
              <a:latin typeface="Proxima Nova Semibold"/>
              <a:ea typeface="Proxima Nova Semibold"/>
              <a:cs typeface="Proxima Nova Semibold"/>
              <a:sym typeface="Proxima Nova Semibold"/>
            </a:endParaRPr>
          </a:p>
        </p:txBody>
      </p:sp>
      <p:grpSp>
        <p:nvGrpSpPr>
          <p:cNvPr id="1307" name="Google Shape;1307;p68"/>
          <p:cNvGrpSpPr/>
          <p:nvPr/>
        </p:nvGrpSpPr>
        <p:grpSpPr>
          <a:xfrm>
            <a:off x="167531" y="4852630"/>
            <a:ext cx="1505034" cy="174536"/>
            <a:chOff x="442904" y="4166938"/>
            <a:chExt cx="4030621" cy="467300"/>
          </a:xfrm>
        </p:grpSpPr>
        <p:pic>
          <p:nvPicPr>
            <p:cNvPr id="1308" name="Google Shape;1308;p68"/>
            <p:cNvPicPr preferRelativeResize="0"/>
            <p:nvPr/>
          </p:nvPicPr>
          <p:blipFill rotWithShape="1">
            <a:blip r:embed="rId3">
              <a:alphaModFix/>
            </a:blip>
            <a:srcRect/>
            <a:stretch/>
          </p:blipFill>
          <p:spPr>
            <a:xfrm>
              <a:off x="1848476" y="4166938"/>
              <a:ext cx="2625049" cy="467300"/>
            </a:xfrm>
            <a:prstGeom prst="rect">
              <a:avLst/>
            </a:prstGeom>
            <a:noFill/>
            <a:ln>
              <a:noFill/>
            </a:ln>
          </p:spPr>
        </p:pic>
        <p:grpSp>
          <p:nvGrpSpPr>
            <p:cNvPr id="1309" name="Google Shape;1309;p68"/>
            <p:cNvGrpSpPr/>
            <p:nvPr/>
          </p:nvGrpSpPr>
          <p:grpSpPr>
            <a:xfrm>
              <a:off x="442904" y="4326529"/>
              <a:ext cx="1033452" cy="205673"/>
              <a:chOff x="7504804" y="565304"/>
              <a:chExt cx="1033452" cy="205673"/>
            </a:xfrm>
          </p:grpSpPr>
          <p:sp>
            <p:nvSpPr>
              <p:cNvPr id="1310" name="Google Shape;1310;p68"/>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11" name="Google Shape;1311;p68"/>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12" name="Google Shape;1312;p68"/>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13" name="Google Shape;1313;p68"/>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14" name="Google Shape;1314;p68"/>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15" name="Google Shape;1315;p68"/>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16" name="Google Shape;1316;p68"/>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1317" name="Google Shape;1317;p68"/>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FDF3E9"/>
        </a:solidFill>
        <a:effectLst/>
      </p:bgPr>
    </p:bg>
    <p:spTree>
      <p:nvGrpSpPr>
        <p:cNvPr id="1" name="Shape 1321"/>
        <p:cNvGrpSpPr/>
        <p:nvPr/>
      </p:nvGrpSpPr>
      <p:grpSpPr>
        <a:xfrm>
          <a:off x="0" y="0"/>
          <a:ext cx="0" cy="0"/>
          <a:chOff x="0" y="0"/>
          <a:chExt cx="0" cy="0"/>
        </a:xfrm>
      </p:grpSpPr>
      <p:sp>
        <p:nvSpPr>
          <p:cNvPr id="1322" name="Google Shape;1322;p69"/>
          <p:cNvSpPr/>
          <p:nvPr/>
        </p:nvSpPr>
        <p:spPr>
          <a:xfrm>
            <a:off x="1485675" y="1567025"/>
            <a:ext cx="6175194" cy="438715"/>
          </a:xfrm>
          <a:custGeom>
            <a:avLst/>
            <a:gdLst/>
            <a:ahLst/>
            <a:cxnLst/>
            <a:rect l="l" t="t" r="r" b="b"/>
            <a:pathLst>
              <a:path w="13571855" h="1487170" extrusionOk="0">
                <a:moveTo>
                  <a:pt x="0" y="1486865"/>
                </a:moveTo>
                <a:lnTo>
                  <a:pt x="13571251" y="1486865"/>
                </a:lnTo>
                <a:lnTo>
                  <a:pt x="13571251" y="0"/>
                </a:lnTo>
                <a:lnTo>
                  <a:pt x="0" y="0"/>
                </a:lnTo>
                <a:lnTo>
                  <a:pt x="0" y="148686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23" name="Google Shape;1323;p69"/>
          <p:cNvSpPr txBox="1"/>
          <p:nvPr/>
        </p:nvSpPr>
        <p:spPr>
          <a:xfrm>
            <a:off x="1485676" y="1680348"/>
            <a:ext cx="6172800" cy="190200"/>
          </a:xfrm>
          <a:prstGeom prst="rect">
            <a:avLst/>
          </a:prstGeom>
          <a:noFill/>
          <a:ln>
            <a:noFill/>
          </a:ln>
        </p:spPr>
        <p:txBody>
          <a:bodyPr spcFirstLastPara="1" wrap="square" lIns="0" tIns="5475" rIns="0" bIns="0" anchor="t" anchorCtr="0">
            <a:spAutoFit/>
          </a:bodyPr>
          <a:lstStyle/>
          <a:p>
            <a:pPr marL="215900" marR="292100" lvl="0" indent="0" algn="l" rtl="0">
              <a:lnSpc>
                <a:spcPct val="112100"/>
              </a:lnSpc>
              <a:spcBef>
                <a:spcPts val="0"/>
              </a:spcBef>
              <a:spcAft>
                <a:spcPts val="0"/>
              </a:spcAft>
              <a:buNone/>
            </a:pPr>
            <a:r>
              <a:rPr lang="en" sz="1200" b="1">
                <a:latin typeface="Proxima Nova"/>
                <a:ea typeface="Proxima Nova"/>
                <a:cs typeface="Proxima Nova"/>
                <a:sym typeface="Proxima Nova"/>
              </a:rPr>
              <a:t>Goal:</a:t>
            </a:r>
            <a:r>
              <a:rPr lang="en" sz="1200" b="1">
                <a:latin typeface="Avenir"/>
                <a:ea typeface="Avenir"/>
                <a:cs typeface="Avenir"/>
                <a:sym typeface="Avenir"/>
              </a:rPr>
              <a:t> </a:t>
            </a:r>
            <a:r>
              <a:rPr lang="en" sz="1200">
                <a:latin typeface="Avenir"/>
                <a:ea typeface="Avenir"/>
                <a:cs typeface="Avenir"/>
                <a:sym typeface="Avenir"/>
              </a:rPr>
              <a:t>Understand your power to enact change in your organization</a:t>
            </a:r>
            <a:endParaRPr sz="1200">
              <a:latin typeface="Avenir"/>
              <a:ea typeface="Avenir"/>
              <a:cs typeface="Avenir"/>
              <a:sym typeface="Avenir"/>
            </a:endParaRPr>
          </a:p>
        </p:txBody>
      </p:sp>
      <p:sp>
        <p:nvSpPr>
          <p:cNvPr id="1324" name="Google Shape;1324;p69"/>
          <p:cNvSpPr/>
          <p:nvPr/>
        </p:nvSpPr>
        <p:spPr>
          <a:xfrm>
            <a:off x="1485677" y="1538449"/>
            <a:ext cx="6175194" cy="28603"/>
          </a:xfrm>
          <a:custGeom>
            <a:avLst/>
            <a:gdLst/>
            <a:ahLst/>
            <a:cxnLst/>
            <a:rect l="l" t="t" r="r" b="b"/>
            <a:pathLst>
              <a:path w="13571855" h="62864" extrusionOk="0">
                <a:moveTo>
                  <a:pt x="0" y="62825"/>
                </a:moveTo>
                <a:lnTo>
                  <a:pt x="13571251" y="62825"/>
                </a:lnTo>
                <a:lnTo>
                  <a:pt x="13571251" y="0"/>
                </a:lnTo>
                <a:lnTo>
                  <a:pt x="0" y="0"/>
                </a:lnTo>
                <a:lnTo>
                  <a:pt x="0" y="62825"/>
                </a:lnTo>
                <a:close/>
              </a:path>
            </a:pathLst>
          </a:custGeom>
          <a:solidFill>
            <a:srgbClr val="DE6E4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25" name="Google Shape;1325;p69"/>
          <p:cNvSpPr txBox="1">
            <a:spLocks noGrp="1"/>
          </p:cNvSpPr>
          <p:nvPr>
            <p:ph type="title"/>
          </p:nvPr>
        </p:nvSpPr>
        <p:spPr>
          <a:xfrm>
            <a:off x="1479900" y="949925"/>
            <a:ext cx="5602200" cy="438600"/>
          </a:xfrm>
          <a:prstGeom prst="rect">
            <a:avLst/>
          </a:prstGeom>
          <a:noFill/>
          <a:ln>
            <a:noFill/>
          </a:ln>
        </p:spPr>
        <p:txBody>
          <a:bodyPr spcFirstLastPara="1" wrap="square" lIns="0" tIns="7500" rIns="0" bIns="0" anchor="t" anchorCtr="0">
            <a:spAutoFit/>
          </a:bodyPr>
          <a:lstStyle/>
          <a:p>
            <a:pPr marL="0" lvl="0" indent="0" algn="l" rtl="0">
              <a:spcBef>
                <a:spcPts val="0"/>
              </a:spcBef>
              <a:spcAft>
                <a:spcPts val="0"/>
              </a:spcAft>
              <a:buNone/>
            </a:pPr>
            <a:r>
              <a:rPr lang="en" sz="2800" b="0">
                <a:solidFill>
                  <a:schemeClr val="dk1"/>
                </a:solidFill>
                <a:latin typeface="Oswald"/>
                <a:ea typeface="Oswald"/>
                <a:cs typeface="Oswald"/>
                <a:sym typeface="Oswald"/>
              </a:rPr>
              <a:t>Discussion about power</a:t>
            </a:r>
            <a:endParaRPr sz="2800">
              <a:latin typeface="Oswald"/>
              <a:ea typeface="Oswald"/>
              <a:cs typeface="Oswald"/>
              <a:sym typeface="Oswald"/>
            </a:endParaRPr>
          </a:p>
        </p:txBody>
      </p:sp>
      <p:sp>
        <p:nvSpPr>
          <p:cNvPr id="1326" name="Google Shape;1326;p69"/>
          <p:cNvSpPr txBox="1"/>
          <p:nvPr/>
        </p:nvSpPr>
        <p:spPr>
          <a:xfrm>
            <a:off x="1485675" y="3012899"/>
            <a:ext cx="6172800" cy="1674600"/>
          </a:xfrm>
          <a:prstGeom prst="rect">
            <a:avLst/>
          </a:prstGeom>
          <a:solidFill>
            <a:srgbClr val="FFFFFF"/>
          </a:solidFill>
          <a:ln>
            <a:noFill/>
          </a:ln>
        </p:spPr>
        <p:txBody>
          <a:bodyPr spcFirstLastPara="1" wrap="square" lIns="0" tIns="141525" rIns="0" bIns="0" anchor="t" anchorCtr="0">
            <a:spAutoFit/>
          </a:bodyPr>
          <a:lstStyle/>
          <a:p>
            <a:pPr marL="215900" marR="0" lvl="0" indent="0" algn="l" rtl="0">
              <a:lnSpc>
                <a:spcPct val="100000"/>
              </a:lnSpc>
              <a:spcBef>
                <a:spcPts val="0"/>
              </a:spcBef>
              <a:spcAft>
                <a:spcPts val="0"/>
              </a:spcAft>
              <a:buNone/>
            </a:pPr>
            <a:r>
              <a:rPr lang="en" sz="1200" b="1">
                <a:latin typeface="Proxima Nova"/>
                <a:ea typeface="Proxima Nova"/>
                <a:cs typeface="Proxima Nova"/>
                <a:sym typeface="Proxima Nova"/>
              </a:rPr>
              <a:t>Discussion prompts</a:t>
            </a:r>
            <a:endParaRPr sz="1200" b="1">
              <a:latin typeface="Proxima Nova"/>
              <a:ea typeface="Proxima Nova"/>
              <a:cs typeface="Proxima Nova"/>
              <a:sym typeface="Proxima Nova"/>
            </a:endParaRPr>
          </a:p>
          <a:p>
            <a:pPr marL="546100" marR="0" lvl="0" indent="-165100" algn="l" rtl="0">
              <a:lnSpc>
                <a:spcPct val="100000"/>
              </a:lnSpc>
              <a:spcBef>
                <a:spcPts val="400"/>
              </a:spcBef>
              <a:spcAft>
                <a:spcPts val="0"/>
              </a:spcAft>
              <a:buSzPts val="1200"/>
              <a:buFont typeface="Avenir"/>
              <a:buChar char="•"/>
            </a:pPr>
            <a:r>
              <a:rPr lang="en" sz="1200">
                <a:latin typeface="Avenir"/>
                <a:ea typeface="Avenir"/>
                <a:cs typeface="Avenir"/>
                <a:sym typeface="Avenir"/>
              </a:rPr>
              <a:t>Share one type of power you have that you'd never thought of before. If there’s time,  push yourself to share a second from a different workplace category.</a:t>
            </a:r>
            <a:endParaRPr sz="1200">
              <a:latin typeface="Avenir"/>
              <a:ea typeface="Avenir"/>
              <a:cs typeface="Avenir"/>
              <a:sym typeface="Avenir"/>
            </a:endParaRPr>
          </a:p>
          <a:p>
            <a:pPr marL="546100" marR="0" lvl="0" indent="-165100" algn="l" rtl="0">
              <a:lnSpc>
                <a:spcPct val="100000"/>
              </a:lnSpc>
              <a:spcBef>
                <a:spcPts val="500"/>
              </a:spcBef>
              <a:spcAft>
                <a:spcPts val="0"/>
              </a:spcAft>
              <a:buSzPts val="1200"/>
              <a:buFont typeface="Avenir"/>
              <a:buChar char="•"/>
            </a:pPr>
            <a:r>
              <a:rPr lang="en" sz="1200">
                <a:latin typeface="Avenir"/>
                <a:ea typeface="Avenir"/>
                <a:cs typeface="Avenir"/>
                <a:sym typeface="Avenir"/>
              </a:rPr>
              <a:t>What opportunities do you have to use your power to practice allyship?</a:t>
            </a:r>
            <a:endParaRPr sz="1200">
              <a:latin typeface="Avenir"/>
              <a:ea typeface="Avenir"/>
              <a:cs typeface="Avenir"/>
              <a:sym typeface="Avenir"/>
            </a:endParaRPr>
          </a:p>
          <a:p>
            <a:pPr marL="546100" marR="0" lvl="0" indent="-165100" algn="l" rtl="0">
              <a:lnSpc>
                <a:spcPct val="100000"/>
              </a:lnSpc>
              <a:spcBef>
                <a:spcPts val="500"/>
              </a:spcBef>
              <a:spcAft>
                <a:spcPts val="0"/>
              </a:spcAft>
              <a:buSzPts val="1200"/>
              <a:buFont typeface="Avenir"/>
              <a:buChar char="•"/>
            </a:pPr>
            <a:r>
              <a:rPr lang="en" sz="1200">
                <a:latin typeface="Avenir"/>
                <a:ea typeface="Avenir"/>
                <a:cs typeface="Avenir"/>
                <a:sym typeface="Avenir"/>
              </a:rPr>
              <a:t>How might your privilege contribute to the power you have in your workplace—whether  your role or your level?</a:t>
            </a:r>
            <a:endParaRPr sz="1200">
              <a:latin typeface="Avenir"/>
              <a:ea typeface="Avenir"/>
              <a:cs typeface="Avenir"/>
              <a:sym typeface="Avenir"/>
            </a:endParaRPr>
          </a:p>
          <a:p>
            <a:pPr marL="0" marR="0" lvl="0" indent="0" algn="l" rtl="0">
              <a:lnSpc>
                <a:spcPct val="100000"/>
              </a:lnSpc>
              <a:spcBef>
                <a:spcPts val="700"/>
              </a:spcBef>
              <a:spcAft>
                <a:spcPts val="0"/>
              </a:spcAft>
              <a:buNone/>
            </a:pPr>
            <a:endParaRPr sz="1000">
              <a:latin typeface="Avenir"/>
              <a:ea typeface="Avenir"/>
              <a:cs typeface="Avenir"/>
              <a:sym typeface="Avenir"/>
            </a:endParaRPr>
          </a:p>
        </p:txBody>
      </p:sp>
      <p:sp>
        <p:nvSpPr>
          <p:cNvPr id="1327" name="Google Shape;1327;p69"/>
          <p:cNvSpPr txBox="1"/>
          <p:nvPr/>
        </p:nvSpPr>
        <p:spPr>
          <a:xfrm>
            <a:off x="1485675" y="2078377"/>
            <a:ext cx="6172800" cy="861900"/>
          </a:xfrm>
          <a:prstGeom prst="rect">
            <a:avLst/>
          </a:prstGeom>
          <a:solidFill>
            <a:srgbClr val="FFFFFF"/>
          </a:solidFill>
          <a:ln>
            <a:noFill/>
          </a:ln>
        </p:spPr>
        <p:txBody>
          <a:bodyPr spcFirstLastPara="1" wrap="square" lIns="0" tIns="157400" rIns="91425" bIns="0" anchor="t" anchorCtr="0">
            <a:spAutoFit/>
          </a:bodyPr>
          <a:lstStyle/>
          <a:p>
            <a:pPr marL="203200" marR="0" lvl="0" indent="0" algn="l" rtl="0">
              <a:lnSpc>
                <a:spcPct val="100000"/>
              </a:lnSpc>
              <a:spcBef>
                <a:spcPts val="0"/>
              </a:spcBef>
              <a:spcAft>
                <a:spcPts val="0"/>
              </a:spcAft>
              <a:buNone/>
            </a:pPr>
            <a:r>
              <a:rPr lang="en" sz="1200" b="1">
                <a:latin typeface="Proxima Nova"/>
                <a:ea typeface="Proxima Nova"/>
                <a:cs typeface="Proxima Nova"/>
                <a:sym typeface="Proxima Nova"/>
              </a:rPr>
              <a:t>Tips for practicing allyship in this space</a:t>
            </a:r>
            <a:endParaRPr sz="1200" b="1">
              <a:latin typeface="Proxima Nova"/>
              <a:ea typeface="Proxima Nova"/>
              <a:cs typeface="Proxima Nova"/>
              <a:sym typeface="Proxima Nova"/>
            </a:endParaRPr>
          </a:p>
          <a:p>
            <a:pPr marL="533400" marR="0" lvl="0" indent="-165100" algn="l" rtl="0">
              <a:lnSpc>
                <a:spcPct val="100000"/>
              </a:lnSpc>
              <a:spcBef>
                <a:spcPts val="700"/>
              </a:spcBef>
              <a:spcAft>
                <a:spcPts val="0"/>
              </a:spcAft>
              <a:buSzPts val="1200"/>
              <a:buFont typeface="Avenir"/>
              <a:buChar char="•"/>
            </a:pPr>
            <a:r>
              <a:rPr lang="en" sz="1200">
                <a:latin typeface="Avenir"/>
                <a:ea typeface="Avenir"/>
                <a:cs typeface="Avenir"/>
                <a:sym typeface="Avenir"/>
              </a:rPr>
              <a:t>Remember to create space for everyone in your breakout group to share.</a:t>
            </a:r>
            <a:endParaRPr sz="1200">
              <a:latin typeface="Avenir"/>
              <a:ea typeface="Avenir"/>
              <a:cs typeface="Avenir"/>
              <a:sym typeface="Avenir"/>
            </a:endParaRPr>
          </a:p>
          <a:p>
            <a:pPr marL="0" marR="0" lvl="0" indent="0" algn="l" rtl="0">
              <a:lnSpc>
                <a:spcPct val="100000"/>
              </a:lnSpc>
              <a:spcBef>
                <a:spcPts val="700"/>
              </a:spcBef>
              <a:spcAft>
                <a:spcPts val="0"/>
              </a:spcAft>
              <a:buNone/>
            </a:pPr>
            <a:endParaRPr sz="1000">
              <a:latin typeface="Avenir"/>
              <a:ea typeface="Avenir"/>
              <a:cs typeface="Avenir"/>
              <a:sym typeface="Avenir"/>
            </a:endParaRPr>
          </a:p>
        </p:txBody>
      </p:sp>
      <p:sp>
        <p:nvSpPr>
          <p:cNvPr id="1328" name="Google Shape;1328;p69"/>
          <p:cNvSpPr txBox="1"/>
          <p:nvPr/>
        </p:nvSpPr>
        <p:spPr>
          <a:xfrm>
            <a:off x="1777975" y="643880"/>
            <a:ext cx="1638600" cy="174600"/>
          </a:xfrm>
          <a:prstGeom prst="rect">
            <a:avLst/>
          </a:prstGeom>
          <a:noFill/>
          <a:ln>
            <a:noFill/>
          </a:ln>
        </p:spPr>
        <p:txBody>
          <a:bodyPr spcFirstLastPara="1" wrap="square" lIns="0" tIns="5200" rIns="0" bIns="0" anchor="t" anchorCtr="0">
            <a:spAutoFit/>
          </a:bodyPr>
          <a:lstStyle/>
          <a:p>
            <a:pPr marL="0" marR="0" lvl="0" indent="0" algn="l" rtl="0">
              <a:lnSpc>
                <a:spcPct val="100000"/>
              </a:lnSpc>
              <a:spcBef>
                <a:spcPts val="0"/>
              </a:spcBef>
              <a:spcAft>
                <a:spcPts val="0"/>
              </a:spcAft>
              <a:buNone/>
            </a:pPr>
            <a:r>
              <a:rPr lang="en" sz="1100" b="1" u="sng">
                <a:latin typeface="Proxima Nova"/>
                <a:ea typeface="Proxima Nova"/>
                <a:cs typeface="Proxima Nova"/>
                <a:sym typeface="Proxima Nova"/>
              </a:rPr>
              <a:t>BREAKOUT DISCUSSION</a:t>
            </a:r>
            <a:endParaRPr sz="1100" b="1">
              <a:latin typeface="Proxima Nova"/>
              <a:ea typeface="Proxima Nova"/>
              <a:cs typeface="Proxima Nova"/>
              <a:sym typeface="Proxima Nova"/>
            </a:endParaRPr>
          </a:p>
        </p:txBody>
      </p:sp>
      <p:sp>
        <p:nvSpPr>
          <p:cNvPr id="1329" name="Google Shape;1329;p69"/>
          <p:cNvSpPr/>
          <p:nvPr/>
        </p:nvSpPr>
        <p:spPr>
          <a:xfrm>
            <a:off x="1485685" y="636735"/>
            <a:ext cx="202263" cy="202263"/>
          </a:xfrm>
          <a:custGeom>
            <a:avLst/>
            <a:gdLst/>
            <a:ahLst/>
            <a:cxnLst/>
            <a:rect l="l" t="t" r="r" b="b"/>
            <a:pathLst>
              <a:path w="521969" h="521970" extrusionOk="0">
                <a:moveTo>
                  <a:pt x="260798" y="0"/>
                </a:moveTo>
                <a:lnTo>
                  <a:pt x="213918" y="4202"/>
                </a:lnTo>
                <a:lnTo>
                  <a:pt x="169796" y="16318"/>
                </a:lnTo>
                <a:lnTo>
                  <a:pt x="129167" y="35610"/>
                </a:lnTo>
                <a:lnTo>
                  <a:pt x="92768" y="61342"/>
                </a:lnTo>
                <a:lnTo>
                  <a:pt x="61335" y="92776"/>
                </a:lnTo>
                <a:lnTo>
                  <a:pt x="35606" y="129176"/>
                </a:lnTo>
                <a:lnTo>
                  <a:pt x="16315" y="169804"/>
                </a:lnTo>
                <a:lnTo>
                  <a:pt x="4201" y="213924"/>
                </a:lnTo>
                <a:lnTo>
                  <a:pt x="0" y="260798"/>
                </a:lnTo>
                <a:lnTo>
                  <a:pt x="4201" y="307671"/>
                </a:lnTo>
                <a:lnTo>
                  <a:pt x="16315" y="351790"/>
                </a:lnTo>
                <a:lnTo>
                  <a:pt x="35606" y="392417"/>
                </a:lnTo>
                <a:lnTo>
                  <a:pt x="61335" y="428815"/>
                </a:lnTo>
                <a:lnTo>
                  <a:pt x="92768" y="460248"/>
                </a:lnTo>
                <a:lnTo>
                  <a:pt x="129167" y="485978"/>
                </a:lnTo>
                <a:lnTo>
                  <a:pt x="169796" y="505269"/>
                </a:lnTo>
                <a:lnTo>
                  <a:pt x="213918" y="517384"/>
                </a:lnTo>
                <a:lnTo>
                  <a:pt x="260798" y="521586"/>
                </a:lnTo>
                <a:lnTo>
                  <a:pt x="307677" y="517384"/>
                </a:lnTo>
                <a:lnTo>
                  <a:pt x="351800" y="505269"/>
                </a:lnTo>
                <a:lnTo>
                  <a:pt x="392429" y="485978"/>
                </a:lnTo>
                <a:lnTo>
                  <a:pt x="428828" y="460248"/>
                </a:lnTo>
                <a:lnTo>
                  <a:pt x="460261" y="428815"/>
                </a:lnTo>
                <a:lnTo>
                  <a:pt x="485990" y="392417"/>
                </a:lnTo>
                <a:lnTo>
                  <a:pt x="505280" y="351790"/>
                </a:lnTo>
                <a:lnTo>
                  <a:pt x="517394" y="307671"/>
                </a:lnTo>
                <a:lnTo>
                  <a:pt x="521596" y="260798"/>
                </a:lnTo>
                <a:lnTo>
                  <a:pt x="517394" y="213924"/>
                </a:lnTo>
                <a:lnTo>
                  <a:pt x="505280" y="169804"/>
                </a:lnTo>
                <a:lnTo>
                  <a:pt x="485990" y="129176"/>
                </a:lnTo>
                <a:lnTo>
                  <a:pt x="460261" y="92776"/>
                </a:lnTo>
                <a:lnTo>
                  <a:pt x="428828" y="61342"/>
                </a:lnTo>
                <a:lnTo>
                  <a:pt x="392429" y="35610"/>
                </a:lnTo>
                <a:lnTo>
                  <a:pt x="351800" y="16318"/>
                </a:lnTo>
                <a:lnTo>
                  <a:pt x="307677" y="4202"/>
                </a:lnTo>
                <a:lnTo>
                  <a:pt x="260798"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pic>
        <p:nvPicPr>
          <p:cNvPr id="1330" name="Google Shape;1330;p69"/>
          <p:cNvPicPr preferRelativeResize="0"/>
          <p:nvPr/>
        </p:nvPicPr>
        <p:blipFill rotWithShape="1">
          <a:blip r:embed="rId3">
            <a:alphaModFix/>
          </a:blip>
          <a:srcRect/>
          <a:stretch/>
        </p:blipFill>
        <p:spPr>
          <a:xfrm>
            <a:off x="1559821" y="666715"/>
            <a:ext cx="53377" cy="53386"/>
          </a:xfrm>
          <a:prstGeom prst="rect">
            <a:avLst/>
          </a:prstGeom>
          <a:noFill/>
          <a:ln>
            <a:noFill/>
          </a:ln>
        </p:spPr>
      </p:pic>
      <p:pic>
        <p:nvPicPr>
          <p:cNvPr id="1331" name="Google Shape;1331;p69"/>
          <p:cNvPicPr preferRelativeResize="0"/>
          <p:nvPr/>
        </p:nvPicPr>
        <p:blipFill rotWithShape="1">
          <a:blip r:embed="rId3">
            <a:alphaModFix/>
          </a:blip>
          <a:srcRect/>
          <a:stretch/>
        </p:blipFill>
        <p:spPr>
          <a:xfrm>
            <a:off x="1517316" y="734267"/>
            <a:ext cx="53377" cy="53386"/>
          </a:xfrm>
          <a:prstGeom prst="rect">
            <a:avLst/>
          </a:prstGeom>
          <a:noFill/>
          <a:ln>
            <a:noFill/>
          </a:ln>
        </p:spPr>
      </p:pic>
      <p:pic>
        <p:nvPicPr>
          <p:cNvPr id="1332" name="Google Shape;1332;p69"/>
          <p:cNvPicPr preferRelativeResize="0"/>
          <p:nvPr/>
        </p:nvPicPr>
        <p:blipFill rotWithShape="1">
          <a:blip r:embed="rId3">
            <a:alphaModFix/>
          </a:blip>
          <a:srcRect/>
          <a:stretch/>
        </p:blipFill>
        <p:spPr>
          <a:xfrm>
            <a:off x="1602325" y="734267"/>
            <a:ext cx="53377" cy="53386"/>
          </a:xfrm>
          <a:prstGeom prst="rect">
            <a:avLst/>
          </a:prstGeom>
          <a:noFill/>
          <a:ln>
            <a:noFill/>
          </a:ln>
        </p:spPr>
      </p:pic>
      <p:sp>
        <p:nvSpPr>
          <p:cNvPr id="1333" name="Google Shape;1333;p69"/>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45</a:t>
            </a:fld>
            <a:endParaRPr sz="700">
              <a:latin typeface="Proxima Nova Semibold"/>
              <a:ea typeface="Proxima Nova Semibold"/>
              <a:cs typeface="Proxima Nova Semibold"/>
              <a:sym typeface="Proxima Nova Semibold"/>
            </a:endParaRPr>
          </a:p>
        </p:txBody>
      </p:sp>
      <p:grpSp>
        <p:nvGrpSpPr>
          <p:cNvPr id="1334" name="Google Shape;1334;p69"/>
          <p:cNvGrpSpPr/>
          <p:nvPr/>
        </p:nvGrpSpPr>
        <p:grpSpPr>
          <a:xfrm>
            <a:off x="167531" y="4852630"/>
            <a:ext cx="1505034" cy="174536"/>
            <a:chOff x="442904" y="4166938"/>
            <a:chExt cx="4030621" cy="467300"/>
          </a:xfrm>
        </p:grpSpPr>
        <p:pic>
          <p:nvPicPr>
            <p:cNvPr id="1335" name="Google Shape;1335;p69"/>
            <p:cNvPicPr preferRelativeResize="0"/>
            <p:nvPr/>
          </p:nvPicPr>
          <p:blipFill rotWithShape="1">
            <a:blip r:embed="rId4">
              <a:alphaModFix/>
            </a:blip>
            <a:srcRect/>
            <a:stretch/>
          </p:blipFill>
          <p:spPr>
            <a:xfrm>
              <a:off x="1848476" y="4166938"/>
              <a:ext cx="2625049" cy="467300"/>
            </a:xfrm>
            <a:prstGeom prst="rect">
              <a:avLst/>
            </a:prstGeom>
            <a:noFill/>
            <a:ln>
              <a:noFill/>
            </a:ln>
          </p:spPr>
        </p:pic>
        <p:grpSp>
          <p:nvGrpSpPr>
            <p:cNvPr id="1336" name="Google Shape;1336;p69"/>
            <p:cNvGrpSpPr/>
            <p:nvPr/>
          </p:nvGrpSpPr>
          <p:grpSpPr>
            <a:xfrm>
              <a:off x="442904" y="4326529"/>
              <a:ext cx="1033452" cy="205673"/>
              <a:chOff x="7504804" y="565304"/>
              <a:chExt cx="1033452" cy="205673"/>
            </a:xfrm>
          </p:grpSpPr>
          <p:sp>
            <p:nvSpPr>
              <p:cNvPr id="1337" name="Google Shape;1337;p69"/>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38" name="Google Shape;1338;p69"/>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39" name="Google Shape;1339;p69"/>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40" name="Google Shape;1340;p69"/>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41" name="Google Shape;1341;p69"/>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42" name="Google Shape;1342;p69"/>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43" name="Google Shape;1343;p69"/>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1344" name="Google Shape;1344;p69"/>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F5BB9F"/>
        </a:solidFill>
        <a:effectLst/>
      </p:bgPr>
    </p:bg>
    <p:spTree>
      <p:nvGrpSpPr>
        <p:cNvPr id="1" name="Shape 1348"/>
        <p:cNvGrpSpPr/>
        <p:nvPr/>
      </p:nvGrpSpPr>
      <p:grpSpPr>
        <a:xfrm>
          <a:off x="0" y="0"/>
          <a:ext cx="0" cy="0"/>
          <a:chOff x="0" y="0"/>
          <a:chExt cx="0" cy="0"/>
        </a:xfrm>
      </p:grpSpPr>
      <p:sp>
        <p:nvSpPr>
          <p:cNvPr id="1349" name="Google Shape;1349;p70"/>
          <p:cNvSpPr/>
          <p:nvPr/>
        </p:nvSpPr>
        <p:spPr>
          <a:xfrm>
            <a:off x="870623" y="0"/>
            <a:ext cx="719423" cy="822858"/>
          </a:xfrm>
          <a:custGeom>
            <a:avLst/>
            <a:gdLst/>
            <a:ahLst/>
            <a:cxnLst/>
            <a:rect l="l" t="t" r="r" b="b"/>
            <a:pathLst>
              <a:path w="1581150" h="1808480" extrusionOk="0">
                <a:moveTo>
                  <a:pt x="1406021" y="0"/>
                </a:moveTo>
                <a:lnTo>
                  <a:pt x="0" y="0"/>
                </a:lnTo>
                <a:lnTo>
                  <a:pt x="190032" y="1808089"/>
                </a:lnTo>
                <a:lnTo>
                  <a:pt x="1580691" y="1661925"/>
                </a:lnTo>
                <a:lnTo>
                  <a:pt x="140602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50" name="Google Shape;1350;p70"/>
          <p:cNvSpPr/>
          <p:nvPr/>
        </p:nvSpPr>
        <p:spPr>
          <a:xfrm>
            <a:off x="852185" y="913027"/>
            <a:ext cx="955763" cy="700065"/>
          </a:xfrm>
          <a:custGeom>
            <a:avLst/>
            <a:gdLst/>
            <a:ahLst/>
            <a:cxnLst/>
            <a:rect l="l" t="t" r="r" b="b"/>
            <a:pathLst>
              <a:path w="2100579" h="1538604" extrusionOk="0">
                <a:moveTo>
                  <a:pt x="1960254" y="0"/>
                </a:moveTo>
                <a:lnTo>
                  <a:pt x="0" y="206035"/>
                </a:lnTo>
                <a:lnTo>
                  <a:pt x="140037" y="1538351"/>
                </a:lnTo>
                <a:lnTo>
                  <a:pt x="2100292" y="1332315"/>
                </a:lnTo>
                <a:lnTo>
                  <a:pt x="1960254"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51" name="Google Shape;1351;p70"/>
          <p:cNvSpPr/>
          <p:nvPr/>
        </p:nvSpPr>
        <p:spPr>
          <a:xfrm>
            <a:off x="1900949" y="692374"/>
            <a:ext cx="726646" cy="958653"/>
          </a:xfrm>
          <a:custGeom>
            <a:avLst/>
            <a:gdLst/>
            <a:ahLst/>
            <a:cxnLst/>
            <a:rect l="l" t="t" r="r" b="b"/>
            <a:pathLst>
              <a:path w="1597025" h="2106929" extrusionOk="0">
                <a:moveTo>
                  <a:pt x="1390659" y="0"/>
                </a:moveTo>
                <a:lnTo>
                  <a:pt x="0" y="146163"/>
                </a:lnTo>
                <a:lnTo>
                  <a:pt x="206035" y="2106407"/>
                </a:lnTo>
                <a:lnTo>
                  <a:pt x="1596684" y="1960243"/>
                </a:lnTo>
                <a:lnTo>
                  <a:pt x="1390659"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52" name="Google Shape;1352;p70"/>
          <p:cNvSpPr/>
          <p:nvPr/>
        </p:nvSpPr>
        <p:spPr>
          <a:xfrm>
            <a:off x="1683514" y="0"/>
            <a:ext cx="955186" cy="602120"/>
          </a:xfrm>
          <a:custGeom>
            <a:avLst/>
            <a:gdLst/>
            <a:ahLst/>
            <a:cxnLst/>
            <a:rect l="l" t="t" r="r" b="b"/>
            <a:pathLst>
              <a:path w="2099310" h="1323340" extrusionOk="0">
                <a:moveTo>
                  <a:pt x="1981898" y="0"/>
                </a:moveTo>
                <a:lnTo>
                  <a:pt x="0" y="0"/>
                </a:lnTo>
                <a:lnTo>
                  <a:pt x="139039" y="1322915"/>
                </a:lnTo>
                <a:lnTo>
                  <a:pt x="2099283" y="1116890"/>
                </a:lnTo>
                <a:lnTo>
                  <a:pt x="1981898"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53" name="Google Shape;1353;p70"/>
          <p:cNvSpPr/>
          <p:nvPr/>
        </p:nvSpPr>
        <p:spPr>
          <a:xfrm>
            <a:off x="2820967" y="2015989"/>
            <a:ext cx="1263469" cy="1281093"/>
          </a:xfrm>
          <a:custGeom>
            <a:avLst/>
            <a:gdLst/>
            <a:ahLst/>
            <a:cxnLst/>
            <a:rect l="l" t="t" r="r" b="b"/>
            <a:pathLst>
              <a:path w="2776854" h="2815590" extrusionOk="0">
                <a:moveTo>
                  <a:pt x="1258684" y="1534820"/>
                </a:moveTo>
                <a:lnTo>
                  <a:pt x="446836" y="877392"/>
                </a:lnTo>
                <a:lnTo>
                  <a:pt x="0" y="1429194"/>
                </a:lnTo>
                <a:lnTo>
                  <a:pt x="811847" y="2086597"/>
                </a:lnTo>
                <a:lnTo>
                  <a:pt x="1258684" y="1534820"/>
                </a:lnTo>
                <a:close/>
              </a:path>
              <a:path w="2776854" h="2815590" extrusionOk="0">
                <a:moveTo>
                  <a:pt x="1918576" y="466394"/>
                </a:moveTo>
                <a:lnTo>
                  <a:pt x="1342631" y="0"/>
                </a:lnTo>
                <a:lnTo>
                  <a:pt x="685203" y="811847"/>
                </a:lnTo>
                <a:lnTo>
                  <a:pt x="1261148" y="1278242"/>
                </a:lnTo>
                <a:lnTo>
                  <a:pt x="1918576" y="466394"/>
                </a:lnTo>
                <a:close/>
              </a:path>
              <a:path w="2776854" h="2815590" extrusionOk="0">
                <a:moveTo>
                  <a:pt x="2091194" y="2003666"/>
                </a:moveTo>
                <a:lnTo>
                  <a:pt x="1515237" y="1537271"/>
                </a:lnTo>
                <a:lnTo>
                  <a:pt x="857821" y="2349131"/>
                </a:lnTo>
                <a:lnTo>
                  <a:pt x="1433766" y="2815526"/>
                </a:lnTo>
                <a:lnTo>
                  <a:pt x="2091194" y="2003666"/>
                </a:lnTo>
                <a:close/>
              </a:path>
              <a:path w="2776854" h="2815590" extrusionOk="0">
                <a:moveTo>
                  <a:pt x="2776385" y="1386332"/>
                </a:moveTo>
                <a:lnTo>
                  <a:pt x="1964537" y="728916"/>
                </a:lnTo>
                <a:lnTo>
                  <a:pt x="1517713" y="1280706"/>
                </a:lnTo>
                <a:lnTo>
                  <a:pt x="2329561" y="1938134"/>
                </a:lnTo>
                <a:lnTo>
                  <a:pt x="2776385" y="1386332"/>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54" name="Google Shape;1354;p70"/>
          <p:cNvSpPr/>
          <p:nvPr/>
        </p:nvSpPr>
        <p:spPr>
          <a:xfrm>
            <a:off x="35998" y="2180681"/>
            <a:ext cx="392649" cy="513131"/>
          </a:xfrm>
          <a:custGeom>
            <a:avLst/>
            <a:gdLst/>
            <a:ahLst/>
            <a:cxnLst/>
            <a:rect l="l" t="t" r="r" b="b"/>
            <a:pathLst>
              <a:path w="862965" h="1127760" extrusionOk="0">
                <a:moveTo>
                  <a:pt x="127305" y="0"/>
                </a:moveTo>
                <a:lnTo>
                  <a:pt x="0" y="1036868"/>
                </a:lnTo>
                <a:lnTo>
                  <a:pt x="735579" y="1127190"/>
                </a:lnTo>
                <a:lnTo>
                  <a:pt x="862884" y="90321"/>
                </a:lnTo>
                <a:lnTo>
                  <a:pt x="12730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55" name="Google Shape;1355;p70"/>
          <p:cNvSpPr/>
          <p:nvPr/>
        </p:nvSpPr>
        <p:spPr>
          <a:xfrm>
            <a:off x="0" y="2739908"/>
            <a:ext cx="431654" cy="373869"/>
          </a:xfrm>
          <a:custGeom>
            <a:avLst/>
            <a:gdLst/>
            <a:ahLst/>
            <a:cxnLst/>
            <a:rect l="l" t="t" r="r" b="b"/>
            <a:pathLst>
              <a:path w="948690" h="821690" extrusionOk="0">
                <a:moveTo>
                  <a:pt x="0" y="0"/>
                </a:moveTo>
                <a:lnTo>
                  <a:pt x="0" y="715355"/>
                </a:lnTo>
                <a:lnTo>
                  <a:pt x="862065" y="821198"/>
                </a:lnTo>
                <a:lnTo>
                  <a:pt x="948597" y="116476"/>
                </a:lnTo>
                <a:lnTo>
                  <a:pt x="0"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56" name="Google Shape;1356;p70"/>
          <p:cNvSpPr/>
          <p:nvPr/>
        </p:nvSpPr>
        <p:spPr>
          <a:xfrm>
            <a:off x="473097" y="2731998"/>
            <a:ext cx="392649" cy="513130"/>
          </a:xfrm>
          <a:custGeom>
            <a:avLst/>
            <a:gdLst/>
            <a:ahLst/>
            <a:cxnLst/>
            <a:rect l="l" t="t" r="r" b="b"/>
            <a:pathLst>
              <a:path w="862964" h="1127759" extrusionOk="0">
                <a:moveTo>
                  <a:pt x="127315" y="0"/>
                </a:moveTo>
                <a:lnTo>
                  <a:pt x="0" y="1036868"/>
                </a:lnTo>
                <a:lnTo>
                  <a:pt x="735590" y="1127190"/>
                </a:lnTo>
                <a:lnTo>
                  <a:pt x="862895" y="90321"/>
                </a:lnTo>
                <a:lnTo>
                  <a:pt x="12731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57" name="Google Shape;1357;p70"/>
          <p:cNvSpPr/>
          <p:nvPr/>
        </p:nvSpPr>
        <p:spPr>
          <a:xfrm>
            <a:off x="470118" y="2311936"/>
            <a:ext cx="511397" cy="378781"/>
          </a:xfrm>
          <a:custGeom>
            <a:avLst/>
            <a:gdLst/>
            <a:ahLst/>
            <a:cxnLst/>
            <a:rect l="l" t="t" r="r" b="b"/>
            <a:pathLst>
              <a:path w="1123950" h="832485" extrusionOk="0">
                <a:moveTo>
                  <a:pt x="86531" y="0"/>
                </a:moveTo>
                <a:lnTo>
                  <a:pt x="0" y="704721"/>
                </a:lnTo>
                <a:lnTo>
                  <a:pt x="1036868" y="832037"/>
                </a:lnTo>
                <a:lnTo>
                  <a:pt x="1123400" y="127305"/>
                </a:lnTo>
                <a:lnTo>
                  <a:pt x="8653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58" name="Google Shape;1358;p70"/>
          <p:cNvSpPr/>
          <p:nvPr/>
        </p:nvSpPr>
        <p:spPr>
          <a:xfrm>
            <a:off x="6505658" y="270450"/>
            <a:ext cx="1134608" cy="1160323"/>
          </a:xfrm>
          <a:custGeom>
            <a:avLst/>
            <a:gdLst/>
            <a:ahLst/>
            <a:cxnLst/>
            <a:rect l="l" t="t" r="r" b="b"/>
            <a:pathLst>
              <a:path w="2493644" h="2550160" extrusionOk="0">
                <a:moveTo>
                  <a:pt x="1073543" y="1329423"/>
                </a:moveTo>
                <a:lnTo>
                  <a:pt x="648639" y="375081"/>
                </a:lnTo>
                <a:lnTo>
                  <a:pt x="0" y="663879"/>
                </a:lnTo>
                <a:lnTo>
                  <a:pt x="424903" y="1618221"/>
                </a:lnTo>
                <a:lnTo>
                  <a:pt x="1073543" y="1329423"/>
                </a:lnTo>
                <a:close/>
              </a:path>
              <a:path w="2493644" h="2550160" extrusionOk="0">
                <a:moveTo>
                  <a:pt x="1602460" y="2125116"/>
                </a:moveTo>
                <a:lnTo>
                  <a:pt x="1301013" y="1448079"/>
                </a:lnTo>
                <a:lnTo>
                  <a:pt x="346671" y="1872996"/>
                </a:lnTo>
                <a:lnTo>
                  <a:pt x="648119" y="2550033"/>
                </a:lnTo>
                <a:lnTo>
                  <a:pt x="1602460" y="2125116"/>
                </a:lnTo>
                <a:close/>
              </a:path>
              <a:path w="2493644" h="2550160" extrusionOk="0">
                <a:moveTo>
                  <a:pt x="2146566" y="677037"/>
                </a:moveTo>
                <a:lnTo>
                  <a:pt x="1845119" y="0"/>
                </a:lnTo>
                <a:lnTo>
                  <a:pt x="890790" y="424891"/>
                </a:lnTo>
                <a:lnTo>
                  <a:pt x="1192225" y="1101928"/>
                </a:lnTo>
                <a:lnTo>
                  <a:pt x="2146566" y="677037"/>
                </a:lnTo>
                <a:close/>
              </a:path>
              <a:path w="2493644" h="2550160" extrusionOk="0">
                <a:moveTo>
                  <a:pt x="2493238" y="1886153"/>
                </a:moveTo>
                <a:lnTo>
                  <a:pt x="2068334" y="931811"/>
                </a:lnTo>
                <a:lnTo>
                  <a:pt x="1419707" y="1220609"/>
                </a:lnTo>
                <a:lnTo>
                  <a:pt x="1844598" y="2174938"/>
                </a:lnTo>
                <a:lnTo>
                  <a:pt x="2493238" y="1886153"/>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59" name="Google Shape;1359;p70"/>
          <p:cNvSpPr/>
          <p:nvPr/>
        </p:nvSpPr>
        <p:spPr>
          <a:xfrm>
            <a:off x="5954353" y="3379780"/>
            <a:ext cx="949119" cy="712200"/>
          </a:xfrm>
          <a:custGeom>
            <a:avLst/>
            <a:gdLst/>
            <a:ahLst/>
            <a:cxnLst/>
            <a:rect l="l" t="t" r="r" b="b"/>
            <a:pathLst>
              <a:path w="2085975" h="1565275" extrusionOk="0">
                <a:moveTo>
                  <a:pt x="121870" y="0"/>
                </a:moveTo>
                <a:lnTo>
                  <a:pt x="0" y="1392994"/>
                </a:lnTo>
                <a:lnTo>
                  <a:pt x="1963542" y="1564779"/>
                </a:lnTo>
                <a:lnTo>
                  <a:pt x="2085423" y="171785"/>
                </a:lnTo>
                <a:lnTo>
                  <a:pt x="121870"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60" name="Google Shape;1360;p70"/>
          <p:cNvSpPr/>
          <p:nvPr/>
        </p:nvSpPr>
        <p:spPr>
          <a:xfrm>
            <a:off x="5163622" y="3188552"/>
            <a:ext cx="685619" cy="946807"/>
          </a:xfrm>
          <a:custGeom>
            <a:avLst/>
            <a:gdLst/>
            <a:ahLst/>
            <a:cxnLst/>
            <a:rect l="l" t="t" r="r" b="b"/>
            <a:pathLst>
              <a:path w="1506854" h="2080895" extrusionOk="0">
                <a:moveTo>
                  <a:pt x="171785" y="0"/>
                </a:moveTo>
                <a:lnTo>
                  <a:pt x="0" y="1963552"/>
                </a:lnTo>
                <a:lnTo>
                  <a:pt x="1334556" y="2080303"/>
                </a:lnTo>
                <a:lnTo>
                  <a:pt x="1506341" y="116760"/>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61" name="Google Shape;1361;p70"/>
          <p:cNvSpPr/>
          <p:nvPr/>
        </p:nvSpPr>
        <p:spPr>
          <a:xfrm>
            <a:off x="4943473" y="4240245"/>
            <a:ext cx="949119" cy="712200"/>
          </a:xfrm>
          <a:custGeom>
            <a:avLst/>
            <a:gdLst/>
            <a:ahLst/>
            <a:cxnLst/>
            <a:rect l="l" t="t" r="r" b="b"/>
            <a:pathLst>
              <a:path w="2085975" h="1565275" extrusionOk="0">
                <a:moveTo>
                  <a:pt x="121881" y="0"/>
                </a:moveTo>
                <a:lnTo>
                  <a:pt x="0" y="1393004"/>
                </a:lnTo>
                <a:lnTo>
                  <a:pt x="1963552" y="1564790"/>
                </a:lnTo>
                <a:lnTo>
                  <a:pt x="2085423" y="171785"/>
                </a:lnTo>
                <a:lnTo>
                  <a:pt x="12188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62" name="Google Shape;1362;p70"/>
          <p:cNvSpPr/>
          <p:nvPr/>
        </p:nvSpPr>
        <p:spPr>
          <a:xfrm>
            <a:off x="5997586" y="4197016"/>
            <a:ext cx="685619" cy="946807"/>
          </a:xfrm>
          <a:custGeom>
            <a:avLst/>
            <a:gdLst/>
            <a:ahLst/>
            <a:cxnLst/>
            <a:rect l="l" t="t" r="r" b="b"/>
            <a:pathLst>
              <a:path w="1506855" h="2080895" extrusionOk="0">
                <a:moveTo>
                  <a:pt x="171785" y="0"/>
                </a:moveTo>
                <a:lnTo>
                  <a:pt x="0" y="1963542"/>
                </a:lnTo>
                <a:lnTo>
                  <a:pt x="1334556" y="2080303"/>
                </a:lnTo>
                <a:lnTo>
                  <a:pt x="1506341" y="116750"/>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63" name="Google Shape;1363;p70"/>
          <p:cNvSpPr/>
          <p:nvPr/>
        </p:nvSpPr>
        <p:spPr>
          <a:xfrm>
            <a:off x="8797565" y="892879"/>
            <a:ext cx="346710" cy="664238"/>
          </a:xfrm>
          <a:custGeom>
            <a:avLst/>
            <a:gdLst/>
            <a:ahLst/>
            <a:cxnLst/>
            <a:rect l="l" t="t" r="r" b="b"/>
            <a:pathLst>
              <a:path w="762000" h="1459864" extrusionOk="0">
                <a:moveTo>
                  <a:pt x="121870" y="0"/>
                </a:moveTo>
                <a:lnTo>
                  <a:pt x="0" y="1392994"/>
                </a:lnTo>
                <a:lnTo>
                  <a:pt x="761676" y="1459631"/>
                </a:lnTo>
                <a:lnTo>
                  <a:pt x="761676" y="55974"/>
                </a:lnTo>
                <a:lnTo>
                  <a:pt x="121870"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64" name="Google Shape;1364;p70"/>
          <p:cNvSpPr/>
          <p:nvPr/>
        </p:nvSpPr>
        <p:spPr>
          <a:xfrm>
            <a:off x="8006835" y="701651"/>
            <a:ext cx="685619" cy="946807"/>
          </a:xfrm>
          <a:custGeom>
            <a:avLst/>
            <a:gdLst/>
            <a:ahLst/>
            <a:cxnLst/>
            <a:rect l="l" t="t" r="r" b="b"/>
            <a:pathLst>
              <a:path w="1506855" h="2080895" extrusionOk="0">
                <a:moveTo>
                  <a:pt x="171785" y="0"/>
                </a:moveTo>
                <a:lnTo>
                  <a:pt x="0" y="1963552"/>
                </a:lnTo>
                <a:lnTo>
                  <a:pt x="1334556" y="2080303"/>
                </a:lnTo>
                <a:lnTo>
                  <a:pt x="1506341" y="116760"/>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65" name="Google Shape;1365;p70"/>
          <p:cNvSpPr/>
          <p:nvPr/>
        </p:nvSpPr>
        <p:spPr>
          <a:xfrm>
            <a:off x="7786686" y="1753343"/>
            <a:ext cx="949119" cy="712200"/>
          </a:xfrm>
          <a:custGeom>
            <a:avLst/>
            <a:gdLst/>
            <a:ahLst/>
            <a:cxnLst/>
            <a:rect l="l" t="t" r="r" b="b"/>
            <a:pathLst>
              <a:path w="2085975" h="1565275" extrusionOk="0">
                <a:moveTo>
                  <a:pt x="121881" y="0"/>
                </a:moveTo>
                <a:lnTo>
                  <a:pt x="0" y="1393004"/>
                </a:lnTo>
                <a:lnTo>
                  <a:pt x="1963552" y="1564790"/>
                </a:lnTo>
                <a:lnTo>
                  <a:pt x="2085423" y="171785"/>
                </a:lnTo>
                <a:lnTo>
                  <a:pt x="12188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66" name="Google Shape;1366;p70"/>
          <p:cNvSpPr/>
          <p:nvPr/>
        </p:nvSpPr>
        <p:spPr>
          <a:xfrm>
            <a:off x="8840799" y="1710115"/>
            <a:ext cx="303371" cy="920226"/>
          </a:xfrm>
          <a:custGeom>
            <a:avLst/>
            <a:gdLst/>
            <a:ahLst/>
            <a:cxnLst/>
            <a:rect l="l" t="t" r="r" b="b"/>
            <a:pathLst>
              <a:path w="666750" h="2022475" extrusionOk="0">
                <a:moveTo>
                  <a:pt x="171785" y="0"/>
                </a:moveTo>
                <a:lnTo>
                  <a:pt x="0" y="1963542"/>
                </a:lnTo>
                <a:lnTo>
                  <a:pt x="666622" y="2021865"/>
                </a:lnTo>
                <a:lnTo>
                  <a:pt x="666622" y="43289"/>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67" name="Google Shape;1367;p70"/>
          <p:cNvSpPr txBox="1">
            <a:spLocks noGrp="1"/>
          </p:cNvSpPr>
          <p:nvPr>
            <p:ph type="title"/>
          </p:nvPr>
        </p:nvSpPr>
        <p:spPr>
          <a:xfrm>
            <a:off x="1168527" y="1804860"/>
            <a:ext cx="6807300" cy="1156500"/>
          </a:xfrm>
          <a:prstGeom prst="rect">
            <a:avLst/>
          </a:prstGeom>
          <a:solidFill>
            <a:srgbClr val="FDF3E9"/>
          </a:solidFill>
          <a:ln w="62825" cap="flat" cmpd="sng">
            <a:solidFill>
              <a:srgbClr val="DE6E4A"/>
            </a:solidFill>
            <a:prstDash val="solid"/>
            <a:round/>
            <a:headEnd type="none" w="sm" len="sm"/>
            <a:tailEnd type="none" w="sm" len="sm"/>
          </a:ln>
        </p:spPr>
        <p:txBody>
          <a:bodyPr spcFirstLastPara="1" wrap="square" lIns="0" tIns="2025" rIns="0" bIns="0" anchor="t" anchorCtr="0">
            <a:spAutoFit/>
          </a:bodyPr>
          <a:lstStyle/>
          <a:p>
            <a:pPr marL="0" lvl="0" indent="0" algn="l" rtl="0">
              <a:lnSpc>
                <a:spcPct val="100000"/>
              </a:lnSpc>
              <a:spcBef>
                <a:spcPts val="0"/>
              </a:spcBef>
              <a:spcAft>
                <a:spcPts val="0"/>
              </a:spcAft>
              <a:buNone/>
            </a:pPr>
            <a:endParaRPr sz="3100">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en" sz="2200" b="0">
                <a:solidFill>
                  <a:srgbClr val="000000"/>
                </a:solidFill>
                <a:latin typeface="Avenir"/>
                <a:ea typeface="Avenir"/>
                <a:cs typeface="Avenir"/>
                <a:sym typeface="Avenir"/>
              </a:rPr>
              <a:t>Turn to </a:t>
            </a:r>
            <a:r>
              <a:rPr lang="en" sz="2200">
                <a:solidFill>
                  <a:srgbClr val="000000"/>
                </a:solidFill>
                <a:latin typeface="Proxima Nova"/>
                <a:ea typeface="Proxima Nova"/>
                <a:cs typeface="Proxima Nova"/>
                <a:sym typeface="Proxima Nova"/>
              </a:rPr>
              <a:t>page 77</a:t>
            </a:r>
            <a:r>
              <a:rPr lang="en" sz="2200">
                <a:solidFill>
                  <a:srgbClr val="000000"/>
                </a:solidFill>
              </a:rPr>
              <a:t> </a:t>
            </a:r>
            <a:r>
              <a:rPr lang="en" sz="2200" b="0">
                <a:solidFill>
                  <a:srgbClr val="000000"/>
                </a:solidFill>
                <a:latin typeface="Avenir"/>
                <a:ea typeface="Avenir"/>
                <a:cs typeface="Avenir"/>
                <a:sym typeface="Avenir"/>
              </a:rPr>
              <a:t>and discuss the prompts</a:t>
            </a:r>
            <a:endParaRPr sz="2200" b="0">
              <a:solidFill>
                <a:srgbClr val="000000"/>
              </a:solidFill>
              <a:latin typeface="Avenir"/>
              <a:ea typeface="Avenir"/>
              <a:cs typeface="Avenir"/>
              <a:sym typeface="Avenir"/>
            </a:endParaRPr>
          </a:p>
          <a:p>
            <a:pPr marL="0" lvl="0" indent="0" algn="ctr" rtl="0">
              <a:lnSpc>
                <a:spcPct val="100000"/>
              </a:lnSpc>
              <a:spcBef>
                <a:spcPts val="0"/>
              </a:spcBef>
              <a:spcAft>
                <a:spcPts val="0"/>
              </a:spcAft>
              <a:buNone/>
            </a:pPr>
            <a:endParaRPr sz="2200" b="0">
              <a:solidFill>
                <a:srgbClr val="000000"/>
              </a:solidFill>
            </a:endParaRPr>
          </a:p>
        </p:txBody>
      </p:sp>
      <p:sp>
        <p:nvSpPr>
          <p:cNvPr id="1368" name="Google Shape;1368;p70"/>
          <p:cNvSpPr txBox="1"/>
          <p:nvPr/>
        </p:nvSpPr>
        <p:spPr>
          <a:xfrm>
            <a:off x="1555226" y="3202125"/>
            <a:ext cx="1927800" cy="189900"/>
          </a:xfrm>
          <a:prstGeom prst="rect">
            <a:avLst/>
          </a:prstGeom>
          <a:noFill/>
          <a:ln>
            <a:noFill/>
          </a:ln>
        </p:spPr>
        <p:txBody>
          <a:bodyPr spcFirstLastPara="1" wrap="square" lIns="0" tIns="5200" rIns="0" bIns="0" anchor="t" anchorCtr="0">
            <a:spAutoFit/>
          </a:bodyPr>
          <a:lstStyle/>
          <a:p>
            <a:pPr marL="0" marR="0" lvl="0" indent="0" algn="l" rtl="0">
              <a:lnSpc>
                <a:spcPct val="100000"/>
              </a:lnSpc>
              <a:spcBef>
                <a:spcPts val="0"/>
              </a:spcBef>
              <a:spcAft>
                <a:spcPts val="0"/>
              </a:spcAft>
              <a:buNone/>
            </a:pPr>
            <a:r>
              <a:rPr lang="en" sz="1200" b="1" u="sng">
                <a:latin typeface="Proxima Nova"/>
                <a:ea typeface="Proxima Nova"/>
                <a:cs typeface="Proxima Nova"/>
                <a:sym typeface="Proxima Nova"/>
              </a:rPr>
              <a:t>BREAKOUT DISCUSSION</a:t>
            </a:r>
            <a:endParaRPr sz="1200" b="1">
              <a:latin typeface="Proxima Nova"/>
              <a:ea typeface="Proxima Nova"/>
              <a:cs typeface="Proxima Nova"/>
              <a:sym typeface="Proxima Nova"/>
            </a:endParaRPr>
          </a:p>
        </p:txBody>
      </p:sp>
      <p:sp>
        <p:nvSpPr>
          <p:cNvPr id="1369" name="Google Shape;1369;p70"/>
          <p:cNvSpPr txBox="1"/>
          <p:nvPr/>
        </p:nvSpPr>
        <p:spPr>
          <a:xfrm>
            <a:off x="3317250" y="3118450"/>
            <a:ext cx="300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Proxima Nova"/>
                <a:ea typeface="Proxima Nova"/>
                <a:cs typeface="Proxima Nova"/>
                <a:sym typeface="Proxima Nova"/>
              </a:rPr>
              <a:t>PAGE: 77	</a:t>
            </a:r>
            <a:endParaRPr sz="1200" b="1">
              <a:solidFill>
                <a:schemeClr val="dk1"/>
              </a:solidFill>
              <a:latin typeface="Proxima Nova"/>
              <a:ea typeface="Proxima Nova"/>
              <a:cs typeface="Proxima Nova"/>
              <a:sym typeface="Proxima Nova"/>
            </a:endParaRPr>
          </a:p>
        </p:txBody>
      </p:sp>
      <p:sp>
        <p:nvSpPr>
          <p:cNvPr id="1370" name="Google Shape;1370;p70"/>
          <p:cNvSpPr txBox="1"/>
          <p:nvPr/>
        </p:nvSpPr>
        <p:spPr>
          <a:xfrm>
            <a:off x="5892250" y="3112413"/>
            <a:ext cx="300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Proxima Nova"/>
                <a:ea typeface="Proxima Nova"/>
                <a:cs typeface="Proxima Nova"/>
                <a:sym typeface="Proxima Nova"/>
              </a:rPr>
              <a:t>15 MINUTES</a:t>
            </a:r>
            <a:endParaRPr sz="1200" b="1">
              <a:solidFill>
                <a:schemeClr val="dk1"/>
              </a:solidFill>
              <a:latin typeface="Proxima Nova"/>
              <a:ea typeface="Proxima Nova"/>
              <a:cs typeface="Proxima Nova"/>
              <a:sym typeface="Proxima Nova"/>
            </a:endParaRPr>
          </a:p>
        </p:txBody>
      </p:sp>
      <p:grpSp>
        <p:nvGrpSpPr>
          <p:cNvPr id="1371" name="Google Shape;1371;p70"/>
          <p:cNvGrpSpPr/>
          <p:nvPr/>
        </p:nvGrpSpPr>
        <p:grpSpPr>
          <a:xfrm>
            <a:off x="1211361" y="3193824"/>
            <a:ext cx="237392" cy="237392"/>
            <a:chOff x="2680544" y="7234559"/>
            <a:chExt cx="521969" cy="521970"/>
          </a:xfrm>
        </p:grpSpPr>
        <p:sp>
          <p:nvSpPr>
            <p:cNvPr id="1372" name="Google Shape;1372;p70"/>
            <p:cNvSpPr/>
            <p:nvPr/>
          </p:nvSpPr>
          <p:spPr>
            <a:xfrm>
              <a:off x="2680544" y="7234559"/>
              <a:ext cx="521969" cy="521970"/>
            </a:xfrm>
            <a:custGeom>
              <a:avLst/>
              <a:gdLst/>
              <a:ahLst/>
              <a:cxnLst/>
              <a:rect l="l" t="t" r="r" b="b"/>
              <a:pathLst>
                <a:path w="521969" h="521970" extrusionOk="0">
                  <a:moveTo>
                    <a:pt x="260798" y="0"/>
                  </a:moveTo>
                  <a:lnTo>
                    <a:pt x="213918" y="4202"/>
                  </a:lnTo>
                  <a:lnTo>
                    <a:pt x="169796" y="16318"/>
                  </a:lnTo>
                  <a:lnTo>
                    <a:pt x="129167" y="35610"/>
                  </a:lnTo>
                  <a:lnTo>
                    <a:pt x="92768" y="61342"/>
                  </a:lnTo>
                  <a:lnTo>
                    <a:pt x="61335" y="92776"/>
                  </a:lnTo>
                  <a:lnTo>
                    <a:pt x="35606" y="129176"/>
                  </a:lnTo>
                  <a:lnTo>
                    <a:pt x="16315" y="169804"/>
                  </a:lnTo>
                  <a:lnTo>
                    <a:pt x="4201" y="213924"/>
                  </a:lnTo>
                  <a:lnTo>
                    <a:pt x="0" y="260798"/>
                  </a:lnTo>
                  <a:lnTo>
                    <a:pt x="4201" y="307671"/>
                  </a:lnTo>
                  <a:lnTo>
                    <a:pt x="16315" y="351790"/>
                  </a:lnTo>
                  <a:lnTo>
                    <a:pt x="35606" y="392417"/>
                  </a:lnTo>
                  <a:lnTo>
                    <a:pt x="61335" y="428815"/>
                  </a:lnTo>
                  <a:lnTo>
                    <a:pt x="92768" y="460248"/>
                  </a:lnTo>
                  <a:lnTo>
                    <a:pt x="129167" y="485978"/>
                  </a:lnTo>
                  <a:lnTo>
                    <a:pt x="169796" y="505269"/>
                  </a:lnTo>
                  <a:lnTo>
                    <a:pt x="213918" y="517384"/>
                  </a:lnTo>
                  <a:lnTo>
                    <a:pt x="260798" y="521586"/>
                  </a:lnTo>
                  <a:lnTo>
                    <a:pt x="307677" y="517384"/>
                  </a:lnTo>
                  <a:lnTo>
                    <a:pt x="351800" y="505269"/>
                  </a:lnTo>
                  <a:lnTo>
                    <a:pt x="392429" y="485978"/>
                  </a:lnTo>
                  <a:lnTo>
                    <a:pt x="428828" y="460248"/>
                  </a:lnTo>
                  <a:lnTo>
                    <a:pt x="460261" y="428815"/>
                  </a:lnTo>
                  <a:lnTo>
                    <a:pt x="485990" y="392417"/>
                  </a:lnTo>
                  <a:lnTo>
                    <a:pt x="505280" y="351790"/>
                  </a:lnTo>
                  <a:lnTo>
                    <a:pt x="517394" y="307671"/>
                  </a:lnTo>
                  <a:lnTo>
                    <a:pt x="521596" y="260798"/>
                  </a:lnTo>
                  <a:lnTo>
                    <a:pt x="517394" y="213924"/>
                  </a:lnTo>
                  <a:lnTo>
                    <a:pt x="505280" y="169804"/>
                  </a:lnTo>
                  <a:lnTo>
                    <a:pt x="485990" y="129176"/>
                  </a:lnTo>
                  <a:lnTo>
                    <a:pt x="460261" y="92776"/>
                  </a:lnTo>
                  <a:lnTo>
                    <a:pt x="428828" y="61342"/>
                  </a:lnTo>
                  <a:lnTo>
                    <a:pt x="392429" y="35610"/>
                  </a:lnTo>
                  <a:lnTo>
                    <a:pt x="351800" y="16318"/>
                  </a:lnTo>
                  <a:lnTo>
                    <a:pt x="307677" y="4202"/>
                  </a:lnTo>
                  <a:lnTo>
                    <a:pt x="260798"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pic>
          <p:nvPicPr>
            <p:cNvPr id="1373" name="Google Shape;1373;p70"/>
            <p:cNvPicPr preferRelativeResize="0"/>
            <p:nvPr/>
          </p:nvPicPr>
          <p:blipFill rotWithShape="1">
            <a:blip r:embed="rId3">
              <a:alphaModFix/>
            </a:blip>
            <a:srcRect/>
            <a:stretch/>
          </p:blipFill>
          <p:spPr>
            <a:xfrm>
              <a:off x="2872308" y="7312108"/>
              <a:ext cx="138069" cy="138090"/>
            </a:xfrm>
            <a:prstGeom prst="rect">
              <a:avLst/>
            </a:prstGeom>
            <a:noFill/>
            <a:ln>
              <a:noFill/>
            </a:ln>
          </p:spPr>
        </p:pic>
        <p:pic>
          <p:nvPicPr>
            <p:cNvPr id="1374" name="Google Shape;1374;p70"/>
            <p:cNvPicPr preferRelativeResize="0"/>
            <p:nvPr/>
          </p:nvPicPr>
          <p:blipFill rotWithShape="1">
            <a:blip r:embed="rId3">
              <a:alphaModFix/>
            </a:blip>
            <a:srcRect/>
            <a:stretch/>
          </p:blipFill>
          <p:spPr>
            <a:xfrm>
              <a:off x="2762364" y="7486841"/>
              <a:ext cx="138069" cy="138090"/>
            </a:xfrm>
            <a:prstGeom prst="rect">
              <a:avLst/>
            </a:prstGeom>
            <a:noFill/>
            <a:ln>
              <a:noFill/>
            </a:ln>
          </p:spPr>
        </p:pic>
        <p:pic>
          <p:nvPicPr>
            <p:cNvPr id="1375" name="Google Shape;1375;p70"/>
            <p:cNvPicPr preferRelativeResize="0"/>
            <p:nvPr/>
          </p:nvPicPr>
          <p:blipFill rotWithShape="1">
            <a:blip r:embed="rId3">
              <a:alphaModFix/>
            </a:blip>
            <a:srcRect/>
            <a:stretch/>
          </p:blipFill>
          <p:spPr>
            <a:xfrm>
              <a:off x="2982252" y="7486841"/>
              <a:ext cx="138069" cy="138090"/>
            </a:xfrm>
            <a:prstGeom prst="rect">
              <a:avLst/>
            </a:prstGeom>
            <a:noFill/>
            <a:ln>
              <a:noFill/>
            </a:ln>
          </p:spPr>
        </p:pic>
      </p:grpSp>
      <p:sp>
        <p:nvSpPr>
          <p:cNvPr id="1376" name="Google Shape;1376;p70"/>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46</a:t>
            </a:fld>
            <a:endParaRPr sz="700">
              <a:latin typeface="Proxima Nova Semibold"/>
              <a:ea typeface="Proxima Nova Semibold"/>
              <a:cs typeface="Proxima Nova Semibold"/>
              <a:sym typeface="Proxima Nova Semibold"/>
            </a:endParaRPr>
          </a:p>
        </p:txBody>
      </p:sp>
      <p:grpSp>
        <p:nvGrpSpPr>
          <p:cNvPr id="1377" name="Google Shape;1377;p70"/>
          <p:cNvGrpSpPr/>
          <p:nvPr/>
        </p:nvGrpSpPr>
        <p:grpSpPr>
          <a:xfrm>
            <a:off x="167531" y="4852630"/>
            <a:ext cx="1505034" cy="174536"/>
            <a:chOff x="442904" y="4166938"/>
            <a:chExt cx="4030621" cy="467300"/>
          </a:xfrm>
        </p:grpSpPr>
        <p:pic>
          <p:nvPicPr>
            <p:cNvPr id="1378" name="Google Shape;1378;p70"/>
            <p:cNvPicPr preferRelativeResize="0"/>
            <p:nvPr/>
          </p:nvPicPr>
          <p:blipFill rotWithShape="1">
            <a:blip r:embed="rId4">
              <a:alphaModFix/>
            </a:blip>
            <a:srcRect/>
            <a:stretch/>
          </p:blipFill>
          <p:spPr>
            <a:xfrm>
              <a:off x="1848476" y="4166938"/>
              <a:ext cx="2625049" cy="467300"/>
            </a:xfrm>
            <a:prstGeom prst="rect">
              <a:avLst/>
            </a:prstGeom>
            <a:noFill/>
            <a:ln>
              <a:noFill/>
            </a:ln>
          </p:spPr>
        </p:pic>
        <p:grpSp>
          <p:nvGrpSpPr>
            <p:cNvPr id="1379" name="Google Shape;1379;p70"/>
            <p:cNvGrpSpPr/>
            <p:nvPr/>
          </p:nvGrpSpPr>
          <p:grpSpPr>
            <a:xfrm>
              <a:off x="442904" y="4326529"/>
              <a:ext cx="1033452" cy="205673"/>
              <a:chOff x="7504804" y="565304"/>
              <a:chExt cx="1033452" cy="205673"/>
            </a:xfrm>
          </p:grpSpPr>
          <p:sp>
            <p:nvSpPr>
              <p:cNvPr id="1380" name="Google Shape;1380;p70"/>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81" name="Google Shape;1381;p70"/>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82" name="Google Shape;1382;p70"/>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83" name="Google Shape;1383;p70"/>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84" name="Google Shape;1384;p70"/>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85" name="Google Shape;1385;p70"/>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86" name="Google Shape;1386;p70"/>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1387" name="Google Shape;1387;p70"/>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C5E4E0">
            <a:alpha val="49800"/>
          </a:srgbClr>
        </a:solidFill>
        <a:effectLst/>
      </p:bgPr>
    </p:bg>
    <p:spTree>
      <p:nvGrpSpPr>
        <p:cNvPr id="1" name="Shape 1391"/>
        <p:cNvGrpSpPr/>
        <p:nvPr/>
      </p:nvGrpSpPr>
      <p:grpSpPr>
        <a:xfrm>
          <a:off x="0" y="0"/>
          <a:ext cx="0" cy="0"/>
          <a:chOff x="0" y="0"/>
          <a:chExt cx="0" cy="0"/>
        </a:xfrm>
      </p:grpSpPr>
      <p:grpSp>
        <p:nvGrpSpPr>
          <p:cNvPr id="1392" name="Google Shape;1392;p71"/>
          <p:cNvGrpSpPr/>
          <p:nvPr/>
        </p:nvGrpSpPr>
        <p:grpSpPr>
          <a:xfrm>
            <a:off x="4147701" y="602455"/>
            <a:ext cx="3924104" cy="3797375"/>
            <a:chOff x="8994483" y="1597691"/>
            <a:chExt cx="8628198" cy="8349550"/>
          </a:xfrm>
        </p:grpSpPr>
        <p:sp>
          <p:nvSpPr>
            <p:cNvPr id="1393" name="Google Shape;1393;p71"/>
            <p:cNvSpPr/>
            <p:nvPr/>
          </p:nvSpPr>
          <p:spPr>
            <a:xfrm>
              <a:off x="9675098" y="2680301"/>
              <a:ext cx="7266940" cy="7266940"/>
            </a:xfrm>
            <a:custGeom>
              <a:avLst/>
              <a:gdLst/>
              <a:ahLst/>
              <a:cxnLst/>
              <a:rect l="l" t="t" r="r" b="b"/>
              <a:pathLst>
                <a:path w="7266940" h="7266940" extrusionOk="0">
                  <a:moveTo>
                    <a:pt x="3633397" y="7266794"/>
                  </a:moveTo>
                  <a:lnTo>
                    <a:pt x="3681870" y="7266477"/>
                  </a:lnTo>
                  <a:lnTo>
                    <a:pt x="3730192" y="7265530"/>
                  </a:lnTo>
                  <a:lnTo>
                    <a:pt x="3778357" y="7263955"/>
                  </a:lnTo>
                  <a:lnTo>
                    <a:pt x="3826363" y="7261758"/>
                  </a:lnTo>
                  <a:lnTo>
                    <a:pt x="3874204" y="7258941"/>
                  </a:lnTo>
                  <a:lnTo>
                    <a:pt x="3921878" y="7255509"/>
                  </a:lnTo>
                  <a:lnTo>
                    <a:pt x="3969380" y="7251466"/>
                  </a:lnTo>
                  <a:lnTo>
                    <a:pt x="4016706" y="7246816"/>
                  </a:lnTo>
                  <a:lnTo>
                    <a:pt x="4063852" y="7241562"/>
                  </a:lnTo>
                  <a:lnTo>
                    <a:pt x="4110815" y="7235709"/>
                  </a:lnTo>
                  <a:lnTo>
                    <a:pt x="4157590" y="7229260"/>
                  </a:lnTo>
                  <a:lnTo>
                    <a:pt x="4204174" y="7222220"/>
                  </a:lnTo>
                  <a:lnTo>
                    <a:pt x="4250563" y="7214592"/>
                  </a:lnTo>
                  <a:lnTo>
                    <a:pt x="4296752" y="7206380"/>
                  </a:lnTo>
                  <a:lnTo>
                    <a:pt x="4342738" y="7197588"/>
                  </a:lnTo>
                  <a:lnTo>
                    <a:pt x="4388517" y="7188221"/>
                  </a:lnTo>
                  <a:lnTo>
                    <a:pt x="4434085" y="7178281"/>
                  </a:lnTo>
                  <a:lnTo>
                    <a:pt x="4479438" y="7167774"/>
                  </a:lnTo>
                  <a:lnTo>
                    <a:pt x="4524572" y="7156702"/>
                  </a:lnTo>
                  <a:lnTo>
                    <a:pt x="4569483" y="7145070"/>
                  </a:lnTo>
                  <a:lnTo>
                    <a:pt x="4614168" y="7132881"/>
                  </a:lnTo>
                  <a:lnTo>
                    <a:pt x="4658622" y="7120141"/>
                  </a:lnTo>
                  <a:lnTo>
                    <a:pt x="4702841" y="7106851"/>
                  </a:lnTo>
                  <a:lnTo>
                    <a:pt x="4746822" y="7093018"/>
                  </a:lnTo>
                  <a:lnTo>
                    <a:pt x="4790560" y="7078643"/>
                  </a:lnTo>
                  <a:lnTo>
                    <a:pt x="4834052" y="7063732"/>
                  </a:lnTo>
                  <a:lnTo>
                    <a:pt x="4877294" y="7048288"/>
                  </a:lnTo>
                  <a:lnTo>
                    <a:pt x="4920281" y="7032316"/>
                  </a:lnTo>
                  <a:lnTo>
                    <a:pt x="4963011" y="7015818"/>
                  </a:lnTo>
                  <a:lnTo>
                    <a:pt x="5005478" y="6998800"/>
                  </a:lnTo>
                  <a:lnTo>
                    <a:pt x="5047680" y="6981264"/>
                  </a:lnTo>
                  <a:lnTo>
                    <a:pt x="5089611" y="6963215"/>
                  </a:lnTo>
                  <a:lnTo>
                    <a:pt x="5131269" y="6944657"/>
                  </a:lnTo>
                  <a:lnTo>
                    <a:pt x="5172649" y="6925594"/>
                  </a:lnTo>
                  <a:lnTo>
                    <a:pt x="5213747" y="6906029"/>
                  </a:lnTo>
                  <a:lnTo>
                    <a:pt x="5254560" y="6885967"/>
                  </a:lnTo>
                  <a:lnTo>
                    <a:pt x="5295083" y="6865411"/>
                  </a:lnTo>
                  <a:lnTo>
                    <a:pt x="5335313" y="6844366"/>
                  </a:lnTo>
                  <a:lnTo>
                    <a:pt x="5375245" y="6822835"/>
                  </a:lnTo>
                  <a:lnTo>
                    <a:pt x="5414877" y="6800822"/>
                  </a:lnTo>
                  <a:lnTo>
                    <a:pt x="5454203" y="6778332"/>
                  </a:lnTo>
                  <a:lnTo>
                    <a:pt x="5493219" y="6755367"/>
                  </a:lnTo>
                  <a:lnTo>
                    <a:pt x="5531923" y="6731933"/>
                  </a:lnTo>
                  <a:lnTo>
                    <a:pt x="5570310" y="6708032"/>
                  </a:lnTo>
                  <a:lnTo>
                    <a:pt x="5608376" y="6683669"/>
                  </a:lnTo>
                  <a:lnTo>
                    <a:pt x="5646117" y="6658848"/>
                  </a:lnTo>
                  <a:lnTo>
                    <a:pt x="5683529" y="6633573"/>
                  </a:lnTo>
                  <a:lnTo>
                    <a:pt x="5720609" y="6607848"/>
                  </a:lnTo>
                  <a:lnTo>
                    <a:pt x="5757352" y="6581676"/>
                  </a:lnTo>
                  <a:lnTo>
                    <a:pt x="5793755" y="6555061"/>
                  </a:lnTo>
                  <a:lnTo>
                    <a:pt x="5829813" y="6528008"/>
                  </a:lnTo>
                  <a:lnTo>
                    <a:pt x="5865523" y="6500520"/>
                  </a:lnTo>
                  <a:lnTo>
                    <a:pt x="5900880" y="6472601"/>
                  </a:lnTo>
                  <a:lnTo>
                    <a:pt x="5935881" y="6444256"/>
                  </a:lnTo>
                  <a:lnTo>
                    <a:pt x="5970523" y="6415488"/>
                  </a:lnTo>
                  <a:lnTo>
                    <a:pt x="6004800" y="6386300"/>
                  </a:lnTo>
                  <a:lnTo>
                    <a:pt x="6038709" y="6356698"/>
                  </a:lnTo>
                  <a:lnTo>
                    <a:pt x="6072246" y="6326684"/>
                  </a:lnTo>
                  <a:lnTo>
                    <a:pt x="6105407" y="6296264"/>
                  </a:lnTo>
                  <a:lnTo>
                    <a:pt x="6138189" y="6265440"/>
                  </a:lnTo>
                  <a:lnTo>
                    <a:pt x="6170587" y="6234216"/>
                  </a:lnTo>
                  <a:lnTo>
                    <a:pt x="6202597" y="6202597"/>
                  </a:lnTo>
                  <a:lnTo>
                    <a:pt x="6234216" y="6170587"/>
                  </a:lnTo>
                  <a:lnTo>
                    <a:pt x="6265440" y="6138189"/>
                  </a:lnTo>
                  <a:lnTo>
                    <a:pt x="6296264" y="6105407"/>
                  </a:lnTo>
                  <a:lnTo>
                    <a:pt x="6326684" y="6072246"/>
                  </a:lnTo>
                  <a:lnTo>
                    <a:pt x="6356698" y="6038709"/>
                  </a:lnTo>
                  <a:lnTo>
                    <a:pt x="6386300" y="6004800"/>
                  </a:lnTo>
                  <a:lnTo>
                    <a:pt x="6415488" y="5970523"/>
                  </a:lnTo>
                  <a:lnTo>
                    <a:pt x="6444256" y="5935881"/>
                  </a:lnTo>
                  <a:lnTo>
                    <a:pt x="6472601" y="5900880"/>
                  </a:lnTo>
                  <a:lnTo>
                    <a:pt x="6500520" y="5865523"/>
                  </a:lnTo>
                  <a:lnTo>
                    <a:pt x="6528008" y="5829813"/>
                  </a:lnTo>
                  <a:lnTo>
                    <a:pt x="6555061" y="5793755"/>
                  </a:lnTo>
                  <a:lnTo>
                    <a:pt x="6581676" y="5757352"/>
                  </a:lnTo>
                  <a:lnTo>
                    <a:pt x="6607848" y="5720609"/>
                  </a:lnTo>
                  <a:lnTo>
                    <a:pt x="6633573" y="5683529"/>
                  </a:lnTo>
                  <a:lnTo>
                    <a:pt x="6658848" y="5646117"/>
                  </a:lnTo>
                  <a:lnTo>
                    <a:pt x="6683669" y="5608376"/>
                  </a:lnTo>
                  <a:lnTo>
                    <a:pt x="6708032" y="5570310"/>
                  </a:lnTo>
                  <a:lnTo>
                    <a:pt x="6731933" y="5531923"/>
                  </a:lnTo>
                  <a:lnTo>
                    <a:pt x="6755367" y="5493219"/>
                  </a:lnTo>
                  <a:lnTo>
                    <a:pt x="6778332" y="5454203"/>
                  </a:lnTo>
                  <a:lnTo>
                    <a:pt x="6800822" y="5414877"/>
                  </a:lnTo>
                  <a:lnTo>
                    <a:pt x="6822835" y="5375245"/>
                  </a:lnTo>
                  <a:lnTo>
                    <a:pt x="6844366" y="5335313"/>
                  </a:lnTo>
                  <a:lnTo>
                    <a:pt x="6865411" y="5295083"/>
                  </a:lnTo>
                  <a:lnTo>
                    <a:pt x="6885967" y="5254560"/>
                  </a:lnTo>
                  <a:lnTo>
                    <a:pt x="6906029" y="5213747"/>
                  </a:lnTo>
                  <a:lnTo>
                    <a:pt x="6925594" y="5172649"/>
                  </a:lnTo>
                  <a:lnTo>
                    <a:pt x="6944657" y="5131269"/>
                  </a:lnTo>
                  <a:lnTo>
                    <a:pt x="6963215" y="5089611"/>
                  </a:lnTo>
                  <a:lnTo>
                    <a:pt x="6981264" y="5047680"/>
                  </a:lnTo>
                  <a:lnTo>
                    <a:pt x="6998800" y="5005478"/>
                  </a:lnTo>
                  <a:lnTo>
                    <a:pt x="7015818" y="4963011"/>
                  </a:lnTo>
                  <a:lnTo>
                    <a:pt x="7032316" y="4920281"/>
                  </a:lnTo>
                  <a:lnTo>
                    <a:pt x="7048288" y="4877294"/>
                  </a:lnTo>
                  <a:lnTo>
                    <a:pt x="7063732" y="4834052"/>
                  </a:lnTo>
                  <a:lnTo>
                    <a:pt x="7078643" y="4790560"/>
                  </a:lnTo>
                  <a:lnTo>
                    <a:pt x="7093018" y="4746822"/>
                  </a:lnTo>
                  <a:lnTo>
                    <a:pt x="7106851" y="4702841"/>
                  </a:lnTo>
                  <a:lnTo>
                    <a:pt x="7120141" y="4658622"/>
                  </a:lnTo>
                  <a:lnTo>
                    <a:pt x="7132881" y="4614168"/>
                  </a:lnTo>
                  <a:lnTo>
                    <a:pt x="7145070" y="4569483"/>
                  </a:lnTo>
                  <a:lnTo>
                    <a:pt x="7156702" y="4524572"/>
                  </a:lnTo>
                  <a:lnTo>
                    <a:pt x="7167774" y="4479438"/>
                  </a:lnTo>
                  <a:lnTo>
                    <a:pt x="7178281" y="4434085"/>
                  </a:lnTo>
                  <a:lnTo>
                    <a:pt x="7188221" y="4388517"/>
                  </a:lnTo>
                  <a:lnTo>
                    <a:pt x="7197588" y="4342738"/>
                  </a:lnTo>
                  <a:lnTo>
                    <a:pt x="7206380" y="4296752"/>
                  </a:lnTo>
                  <a:lnTo>
                    <a:pt x="7214592" y="4250563"/>
                  </a:lnTo>
                  <a:lnTo>
                    <a:pt x="7222220" y="4204174"/>
                  </a:lnTo>
                  <a:lnTo>
                    <a:pt x="7229260" y="4157590"/>
                  </a:lnTo>
                  <a:lnTo>
                    <a:pt x="7235709" y="4110815"/>
                  </a:lnTo>
                  <a:lnTo>
                    <a:pt x="7241562" y="4063852"/>
                  </a:lnTo>
                  <a:lnTo>
                    <a:pt x="7246816" y="4016706"/>
                  </a:lnTo>
                  <a:lnTo>
                    <a:pt x="7251466" y="3969380"/>
                  </a:lnTo>
                  <a:lnTo>
                    <a:pt x="7255509" y="3921878"/>
                  </a:lnTo>
                  <a:lnTo>
                    <a:pt x="7258941" y="3874204"/>
                  </a:lnTo>
                  <a:lnTo>
                    <a:pt x="7261758" y="3826363"/>
                  </a:lnTo>
                  <a:lnTo>
                    <a:pt x="7263955" y="3778357"/>
                  </a:lnTo>
                  <a:lnTo>
                    <a:pt x="7265530" y="3730192"/>
                  </a:lnTo>
                  <a:lnTo>
                    <a:pt x="7266477" y="3681870"/>
                  </a:lnTo>
                  <a:lnTo>
                    <a:pt x="7266794" y="3633397"/>
                  </a:lnTo>
                  <a:lnTo>
                    <a:pt x="7266477" y="3584923"/>
                  </a:lnTo>
                  <a:lnTo>
                    <a:pt x="7265530" y="3536601"/>
                  </a:lnTo>
                  <a:lnTo>
                    <a:pt x="7263955" y="3488436"/>
                  </a:lnTo>
                  <a:lnTo>
                    <a:pt x="7261758" y="3440431"/>
                  </a:lnTo>
                  <a:lnTo>
                    <a:pt x="7258941" y="3392589"/>
                  </a:lnTo>
                  <a:lnTo>
                    <a:pt x="7255509" y="3344916"/>
                  </a:lnTo>
                  <a:lnTo>
                    <a:pt x="7251466" y="3297414"/>
                  </a:lnTo>
                  <a:lnTo>
                    <a:pt x="7246816" y="3250088"/>
                  </a:lnTo>
                  <a:lnTo>
                    <a:pt x="7241562" y="3202941"/>
                  </a:lnTo>
                  <a:lnTo>
                    <a:pt x="7235709" y="3155979"/>
                  </a:lnTo>
                  <a:lnTo>
                    <a:pt x="7229260" y="3109203"/>
                  </a:lnTo>
                  <a:lnTo>
                    <a:pt x="7222220" y="3062619"/>
                  </a:lnTo>
                  <a:lnTo>
                    <a:pt x="7214592" y="3016231"/>
                  </a:lnTo>
                  <a:lnTo>
                    <a:pt x="7206380" y="2970042"/>
                  </a:lnTo>
                  <a:lnTo>
                    <a:pt x="7197588" y="2924055"/>
                  </a:lnTo>
                  <a:lnTo>
                    <a:pt x="7188221" y="2878277"/>
                  </a:lnTo>
                  <a:lnTo>
                    <a:pt x="7178281" y="2832709"/>
                  </a:lnTo>
                  <a:lnTo>
                    <a:pt x="7167774" y="2787356"/>
                  </a:lnTo>
                  <a:lnTo>
                    <a:pt x="7156702" y="2742222"/>
                  </a:lnTo>
                  <a:lnTo>
                    <a:pt x="7145070" y="2697310"/>
                  </a:lnTo>
                  <a:lnTo>
                    <a:pt x="7132881" y="2652626"/>
                  </a:lnTo>
                  <a:lnTo>
                    <a:pt x="7120141" y="2608172"/>
                  </a:lnTo>
                  <a:lnTo>
                    <a:pt x="7106851" y="2563953"/>
                  </a:lnTo>
                  <a:lnTo>
                    <a:pt x="7093018" y="2519972"/>
                  </a:lnTo>
                  <a:lnTo>
                    <a:pt x="7078643" y="2476233"/>
                  </a:lnTo>
                  <a:lnTo>
                    <a:pt x="7063732" y="2432741"/>
                  </a:lnTo>
                  <a:lnTo>
                    <a:pt x="7048288" y="2389500"/>
                  </a:lnTo>
                  <a:lnTo>
                    <a:pt x="7032316" y="2346512"/>
                  </a:lnTo>
                  <a:lnTo>
                    <a:pt x="7015818" y="2303783"/>
                  </a:lnTo>
                  <a:lnTo>
                    <a:pt x="6998800" y="2261315"/>
                  </a:lnTo>
                  <a:lnTo>
                    <a:pt x="6981264" y="2219114"/>
                  </a:lnTo>
                  <a:lnTo>
                    <a:pt x="6963215" y="2177182"/>
                  </a:lnTo>
                  <a:lnTo>
                    <a:pt x="6944657" y="2135524"/>
                  </a:lnTo>
                  <a:lnTo>
                    <a:pt x="6925594" y="2094144"/>
                  </a:lnTo>
                  <a:lnTo>
                    <a:pt x="6906029" y="2053046"/>
                  </a:lnTo>
                  <a:lnTo>
                    <a:pt x="6885967" y="2012233"/>
                  </a:lnTo>
                  <a:lnTo>
                    <a:pt x="6865411" y="1971710"/>
                  </a:lnTo>
                  <a:lnTo>
                    <a:pt x="6844366" y="1931480"/>
                  </a:lnTo>
                  <a:lnTo>
                    <a:pt x="6822835" y="1891548"/>
                  </a:lnTo>
                  <a:lnTo>
                    <a:pt x="6800822" y="1851917"/>
                  </a:lnTo>
                  <a:lnTo>
                    <a:pt x="6778332" y="1812591"/>
                  </a:lnTo>
                  <a:lnTo>
                    <a:pt x="6755367" y="1773574"/>
                  </a:lnTo>
                  <a:lnTo>
                    <a:pt x="6731933" y="1734870"/>
                  </a:lnTo>
                  <a:lnTo>
                    <a:pt x="6708032" y="1696483"/>
                  </a:lnTo>
                  <a:lnTo>
                    <a:pt x="6683669" y="1658418"/>
                  </a:lnTo>
                  <a:lnTo>
                    <a:pt x="6658848" y="1620676"/>
                  </a:lnTo>
                  <a:lnTo>
                    <a:pt x="6633573" y="1583264"/>
                  </a:lnTo>
                  <a:lnTo>
                    <a:pt x="6607848" y="1546184"/>
                  </a:lnTo>
                  <a:lnTo>
                    <a:pt x="6581676" y="1509441"/>
                  </a:lnTo>
                  <a:lnTo>
                    <a:pt x="6555061" y="1473039"/>
                  </a:lnTo>
                  <a:lnTo>
                    <a:pt x="6528008" y="1436981"/>
                  </a:lnTo>
                  <a:lnTo>
                    <a:pt x="6500520" y="1401271"/>
                  </a:lnTo>
                  <a:lnTo>
                    <a:pt x="6472601" y="1365913"/>
                  </a:lnTo>
                  <a:lnTo>
                    <a:pt x="6444256" y="1330912"/>
                  </a:lnTo>
                  <a:lnTo>
                    <a:pt x="6415488" y="1296271"/>
                  </a:lnTo>
                  <a:lnTo>
                    <a:pt x="6386300" y="1261994"/>
                  </a:lnTo>
                  <a:lnTo>
                    <a:pt x="6356698" y="1228085"/>
                  </a:lnTo>
                  <a:lnTo>
                    <a:pt x="6326684" y="1194547"/>
                  </a:lnTo>
                  <a:lnTo>
                    <a:pt x="6296264" y="1161386"/>
                  </a:lnTo>
                  <a:lnTo>
                    <a:pt x="6265440" y="1128604"/>
                  </a:lnTo>
                  <a:lnTo>
                    <a:pt x="6234216" y="1096207"/>
                  </a:lnTo>
                  <a:lnTo>
                    <a:pt x="6202597" y="1064196"/>
                  </a:lnTo>
                  <a:lnTo>
                    <a:pt x="6170587" y="1032577"/>
                  </a:lnTo>
                  <a:lnTo>
                    <a:pt x="6138189" y="1001354"/>
                  </a:lnTo>
                  <a:lnTo>
                    <a:pt x="6105407" y="970530"/>
                  </a:lnTo>
                  <a:lnTo>
                    <a:pt x="6072246" y="940109"/>
                  </a:lnTo>
                  <a:lnTo>
                    <a:pt x="6038709" y="910096"/>
                  </a:lnTo>
                  <a:lnTo>
                    <a:pt x="6004800" y="880493"/>
                  </a:lnTo>
                  <a:lnTo>
                    <a:pt x="5970523" y="851306"/>
                  </a:lnTo>
                  <a:lnTo>
                    <a:pt x="5935881" y="822538"/>
                  </a:lnTo>
                  <a:lnTo>
                    <a:pt x="5900880" y="794192"/>
                  </a:lnTo>
                  <a:lnTo>
                    <a:pt x="5865523" y="766274"/>
                  </a:lnTo>
                  <a:lnTo>
                    <a:pt x="5829813" y="738786"/>
                  </a:lnTo>
                  <a:lnTo>
                    <a:pt x="5793755" y="711732"/>
                  </a:lnTo>
                  <a:lnTo>
                    <a:pt x="5757352" y="685118"/>
                  </a:lnTo>
                  <a:lnTo>
                    <a:pt x="5720609" y="658946"/>
                  </a:lnTo>
                  <a:lnTo>
                    <a:pt x="5683529" y="633220"/>
                  </a:lnTo>
                  <a:lnTo>
                    <a:pt x="5646117" y="607945"/>
                  </a:lnTo>
                  <a:lnTo>
                    <a:pt x="5608376" y="583124"/>
                  </a:lnTo>
                  <a:lnTo>
                    <a:pt x="5570310" y="558761"/>
                  </a:lnTo>
                  <a:lnTo>
                    <a:pt x="5531923" y="534861"/>
                  </a:lnTo>
                  <a:lnTo>
                    <a:pt x="5493219" y="511426"/>
                  </a:lnTo>
                  <a:lnTo>
                    <a:pt x="5454203" y="488462"/>
                  </a:lnTo>
                  <a:lnTo>
                    <a:pt x="5414877" y="465971"/>
                  </a:lnTo>
                  <a:lnTo>
                    <a:pt x="5375245" y="443959"/>
                  </a:lnTo>
                  <a:lnTo>
                    <a:pt x="5335313" y="422428"/>
                  </a:lnTo>
                  <a:lnTo>
                    <a:pt x="5295083" y="401382"/>
                  </a:lnTo>
                  <a:lnTo>
                    <a:pt x="5254560" y="380827"/>
                  </a:lnTo>
                  <a:lnTo>
                    <a:pt x="5213747" y="360764"/>
                  </a:lnTo>
                  <a:lnTo>
                    <a:pt x="5172649" y="341200"/>
                  </a:lnTo>
                  <a:lnTo>
                    <a:pt x="5131269" y="322136"/>
                  </a:lnTo>
                  <a:lnTo>
                    <a:pt x="5089611" y="303578"/>
                  </a:lnTo>
                  <a:lnTo>
                    <a:pt x="5047680" y="285530"/>
                  </a:lnTo>
                  <a:lnTo>
                    <a:pt x="5005478" y="267994"/>
                  </a:lnTo>
                  <a:lnTo>
                    <a:pt x="4963011" y="250975"/>
                  </a:lnTo>
                  <a:lnTo>
                    <a:pt x="4920281" y="234478"/>
                  </a:lnTo>
                  <a:lnTo>
                    <a:pt x="4877294" y="218505"/>
                  </a:lnTo>
                  <a:lnTo>
                    <a:pt x="4834052" y="203061"/>
                  </a:lnTo>
                  <a:lnTo>
                    <a:pt x="4790560" y="188150"/>
                  </a:lnTo>
                  <a:lnTo>
                    <a:pt x="4746822" y="173776"/>
                  </a:lnTo>
                  <a:lnTo>
                    <a:pt x="4702841" y="159942"/>
                  </a:lnTo>
                  <a:lnTo>
                    <a:pt x="4658622" y="146653"/>
                  </a:lnTo>
                  <a:lnTo>
                    <a:pt x="4614168" y="133912"/>
                  </a:lnTo>
                  <a:lnTo>
                    <a:pt x="4569483" y="121724"/>
                  </a:lnTo>
                  <a:lnTo>
                    <a:pt x="4524572" y="110092"/>
                  </a:lnTo>
                  <a:lnTo>
                    <a:pt x="4479438" y="99020"/>
                  </a:lnTo>
                  <a:lnTo>
                    <a:pt x="4434085" y="88512"/>
                  </a:lnTo>
                  <a:lnTo>
                    <a:pt x="4388517" y="78573"/>
                  </a:lnTo>
                  <a:lnTo>
                    <a:pt x="4342738" y="69205"/>
                  </a:lnTo>
                  <a:lnTo>
                    <a:pt x="4296752" y="60413"/>
                  </a:lnTo>
                  <a:lnTo>
                    <a:pt x="4250563" y="52202"/>
                  </a:lnTo>
                  <a:lnTo>
                    <a:pt x="4204174" y="44574"/>
                  </a:lnTo>
                  <a:lnTo>
                    <a:pt x="4157590" y="37533"/>
                  </a:lnTo>
                  <a:lnTo>
                    <a:pt x="4110815" y="31084"/>
                  </a:lnTo>
                  <a:lnTo>
                    <a:pt x="4063852" y="25231"/>
                  </a:lnTo>
                  <a:lnTo>
                    <a:pt x="4016706" y="19978"/>
                  </a:lnTo>
                  <a:lnTo>
                    <a:pt x="3969380" y="15327"/>
                  </a:lnTo>
                  <a:lnTo>
                    <a:pt x="3921878" y="11284"/>
                  </a:lnTo>
                  <a:lnTo>
                    <a:pt x="3874204" y="7852"/>
                  </a:lnTo>
                  <a:lnTo>
                    <a:pt x="3826363" y="5036"/>
                  </a:lnTo>
                  <a:lnTo>
                    <a:pt x="3778357" y="2838"/>
                  </a:lnTo>
                  <a:lnTo>
                    <a:pt x="3730192" y="1264"/>
                  </a:lnTo>
                  <a:lnTo>
                    <a:pt x="3681870" y="316"/>
                  </a:lnTo>
                  <a:lnTo>
                    <a:pt x="3633397" y="0"/>
                  </a:lnTo>
                  <a:lnTo>
                    <a:pt x="3584923" y="316"/>
                  </a:lnTo>
                  <a:lnTo>
                    <a:pt x="3536601" y="1264"/>
                  </a:lnTo>
                  <a:lnTo>
                    <a:pt x="3488436" y="2838"/>
                  </a:lnTo>
                  <a:lnTo>
                    <a:pt x="3440431" y="5036"/>
                  </a:lnTo>
                  <a:lnTo>
                    <a:pt x="3392589" y="7852"/>
                  </a:lnTo>
                  <a:lnTo>
                    <a:pt x="3344916" y="11284"/>
                  </a:lnTo>
                  <a:lnTo>
                    <a:pt x="3297414" y="15327"/>
                  </a:lnTo>
                  <a:lnTo>
                    <a:pt x="3250088" y="19978"/>
                  </a:lnTo>
                  <a:lnTo>
                    <a:pt x="3202941" y="25231"/>
                  </a:lnTo>
                  <a:lnTo>
                    <a:pt x="3155979" y="31084"/>
                  </a:lnTo>
                  <a:lnTo>
                    <a:pt x="3109203" y="37533"/>
                  </a:lnTo>
                  <a:lnTo>
                    <a:pt x="3062619" y="44574"/>
                  </a:lnTo>
                  <a:lnTo>
                    <a:pt x="3016231" y="52202"/>
                  </a:lnTo>
                  <a:lnTo>
                    <a:pt x="2970042" y="60413"/>
                  </a:lnTo>
                  <a:lnTo>
                    <a:pt x="2924055" y="69205"/>
                  </a:lnTo>
                  <a:lnTo>
                    <a:pt x="2878277" y="78573"/>
                  </a:lnTo>
                  <a:lnTo>
                    <a:pt x="2832709" y="88512"/>
                  </a:lnTo>
                  <a:lnTo>
                    <a:pt x="2787356" y="99020"/>
                  </a:lnTo>
                  <a:lnTo>
                    <a:pt x="2742222" y="110092"/>
                  </a:lnTo>
                  <a:lnTo>
                    <a:pt x="2697310" y="121724"/>
                  </a:lnTo>
                  <a:lnTo>
                    <a:pt x="2652626" y="133912"/>
                  </a:lnTo>
                  <a:lnTo>
                    <a:pt x="2608172" y="146653"/>
                  </a:lnTo>
                  <a:lnTo>
                    <a:pt x="2563953" y="159942"/>
                  </a:lnTo>
                  <a:lnTo>
                    <a:pt x="2519972" y="173776"/>
                  </a:lnTo>
                  <a:lnTo>
                    <a:pt x="2476233" y="188150"/>
                  </a:lnTo>
                  <a:lnTo>
                    <a:pt x="2432741" y="203061"/>
                  </a:lnTo>
                  <a:lnTo>
                    <a:pt x="2389500" y="218505"/>
                  </a:lnTo>
                  <a:lnTo>
                    <a:pt x="2346512" y="234478"/>
                  </a:lnTo>
                  <a:lnTo>
                    <a:pt x="2303783" y="250975"/>
                  </a:lnTo>
                  <a:lnTo>
                    <a:pt x="2261315" y="267994"/>
                  </a:lnTo>
                  <a:lnTo>
                    <a:pt x="2219114" y="285530"/>
                  </a:lnTo>
                  <a:lnTo>
                    <a:pt x="2177182" y="303578"/>
                  </a:lnTo>
                  <a:lnTo>
                    <a:pt x="2135524" y="322136"/>
                  </a:lnTo>
                  <a:lnTo>
                    <a:pt x="2094144" y="341200"/>
                  </a:lnTo>
                  <a:lnTo>
                    <a:pt x="2053046" y="360764"/>
                  </a:lnTo>
                  <a:lnTo>
                    <a:pt x="2012233" y="380827"/>
                  </a:lnTo>
                  <a:lnTo>
                    <a:pt x="1971710" y="401382"/>
                  </a:lnTo>
                  <a:lnTo>
                    <a:pt x="1931480" y="422428"/>
                  </a:lnTo>
                  <a:lnTo>
                    <a:pt x="1891548" y="443959"/>
                  </a:lnTo>
                  <a:lnTo>
                    <a:pt x="1851917" y="465971"/>
                  </a:lnTo>
                  <a:lnTo>
                    <a:pt x="1812591" y="488462"/>
                  </a:lnTo>
                  <a:lnTo>
                    <a:pt x="1773574" y="511426"/>
                  </a:lnTo>
                  <a:lnTo>
                    <a:pt x="1734870" y="534861"/>
                  </a:lnTo>
                  <a:lnTo>
                    <a:pt x="1696483" y="558761"/>
                  </a:lnTo>
                  <a:lnTo>
                    <a:pt x="1658418" y="583124"/>
                  </a:lnTo>
                  <a:lnTo>
                    <a:pt x="1620676" y="607945"/>
                  </a:lnTo>
                  <a:lnTo>
                    <a:pt x="1583264" y="633220"/>
                  </a:lnTo>
                  <a:lnTo>
                    <a:pt x="1546184" y="658946"/>
                  </a:lnTo>
                  <a:lnTo>
                    <a:pt x="1509441" y="685118"/>
                  </a:lnTo>
                  <a:lnTo>
                    <a:pt x="1473039" y="711732"/>
                  </a:lnTo>
                  <a:lnTo>
                    <a:pt x="1436981" y="738786"/>
                  </a:lnTo>
                  <a:lnTo>
                    <a:pt x="1401271" y="766274"/>
                  </a:lnTo>
                  <a:lnTo>
                    <a:pt x="1365913" y="794192"/>
                  </a:lnTo>
                  <a:lnTo>
                    <a:pt x="1330912" y="822538"/>
                  </a:lnTo>
                  <a:lnTo>
                    <a:pt x="1296271" y="851306"/>
                  </a:lnTo>
                  <a:lnTo>
                    <a:pt x="1261994" y="880493"/>
                  </a:lnTo>
                  <a:lnTo>
                    <a:pt x="1228085" y="910096"/>
                  </a:lnTo>
                  <a:lnTo>
                    <a:pt x="1194547" y="940109"/>
                  </a:lnTo>
                  <a:lnTo>
                    <a:pt x="1161386" y="970530"/>
                  </a:lnTo>
                  <a:lnTo>
                    <a:pt x="1128604" y="1001354"/>
                  </a:lnTo>
                  <a:lnTo>
                    <a:pt x="1096207" y="1032577"/>
                  </a:lnTo>
                  <a:lnTo>
                    <a:pt x="1064196" y="1064196"/>
                  </a:lnTo>
                  <a:lnTo>
                    <a:pt x="1032577" y="1096207"/>
                  </a:lnTo>
                  <a:lnTo>
                    <a:pt x="1001354" y="1128604"/>
                  </a:lnTo>
                  <a:lnTo>
                    <a:pt x="970530" y="1161386"/>
                  </a:lnTo>
                  <a:lnTo>
                    <a:pt x="940109" y="1194547"/>
                  </a:lnTo>
                  <a:lnTo>
                    <a:pt x="910096" y="1228085"/>
                  </a:lnTo>
                  <a:lnTo>
                    <a:pt x="880493" y="1261994"/>
                  </a:lnTo>
                  <a:lnTo>
                    <a:pt x="851306" y="1296271"/>
                  </a:lnTo>
                  <a:lnTo>
                    <a:pt x="822538" y="1330912"/>
                  </a:lnTo>
                  <a:lnTo>
                    <a:pt x="794192" y="1365913"/>
                  </a:lnTo>
                  <a:lnTo>
                    <a:pt x="766274" y="1401271"/>
                  </a:lnTo>
                  <a:lnTo>
                    <a:pt x="738786" y="1436981"/>
                  </a:lnTo>
                  <a:lnTo>
                    <a:pt x="711732" y="1473039"/>
                  </a:lnTo>
                  <a:lnTo>
                    <a:pt x="685118" y="1509441"/>
                  </a:lnTo>
                  <a:lnTo>
                    <a:pt x="658946" y="1546184"/>
                  </a:lnTo>
                  <a:lnTo>
                    <a:pt x="633220" y="1583264"/>
                  </a:lnTo>
                  <a:lnTo>
                    <a:pt x="607945" y="1620676"/>
                  </a:lnTo>
                  <a:lnTo>
                    <a:pt x="583124" y="1658418"/>
                  </a:lnTo>
                  <a:lnTo>
                    <a:pt x="558761" y="1696483"/>
                  </a:lnTo>
                  <a:lnTo>
                    <a:pt x="534861" y="1734870"/>
                  </a:lnTo>
                  <a:lnTo>
                    <a:pt x="511426" y="1773574"/>
                  </a:lnTo>
                  <a:lnTo>
                    <a:pt x="488462" y="1812591"/>
                  </a:lnTo>
                  <a:lnTo>
                    <a:pt x="465971" y="1851917"/>
                  </a:lnTo>
                  <a:lnTo>
                    <a:pt x="443959" y="1891548"/>
                  </a:lnTo>
                  <a:lnTo>
                    <a:pt x="422428" y="1931480"/>
                  </a:lnTo>
                  <a:lnTo>
                    <a:pt x="401382" y="1971710"/>
                  </a:lnTo>
                  <a:lnTo>
                    <a:pt x="380827" y="2012233"/>
                  </a:lnTo>
                  <a:lnTo>
                    <a:pt x="360764" y="2053046"/>
                  </a:lnTo>
                  <a:lnTo>
                    <a:pt x="341200" y="2094144"/>
                  </a:lnTo>
                  <a:lnTo>
                    <a:pt x="322136" y="2135524"/>
                  </a:lnTo>
                  <a:lnTo>
                    <a:pt x="303578" y="2177182"/>
                  </a:lnTo>
                  <a:lnTo>
                    <a:pt x="285530" y="2219114"/>
                  </a:lnTo>
                  <a:lnTo>
                    <a:pt x="267994" y="2261315"/>
                  </a:lnTo>
                  <a:lnTo>
                    <a:pt x="250975" y="2303783"/>
                  </a:lnTo>
                  <a:lnTo>
                    <a:pt x="234478" y="2346512"/>
                  </a:lnTo>
                  <a:lnTo>
                    <a:pt x="218505" y="2389500"/>
                  </a:lnTo>
                  <a:lnTo>
                    <a:pt x="203061" y="2432741"/>
                  </a:lnTo>
                  <a:lnTo>
                    <a:pt x="188150" y="2476233"/>
                  </a:lnTo>
                  <a:lnTo>
                    <a:pt x="173776" y="2519972"/>
                  </a:lnTo>
                  <a:lnTo>
                    <a:pt x="159942" y="2563953"/>
                  </a:lnTo>
                  <a:lnTo>
                    <a:pt x="146653" y="2608172"/>
                  </a:lnTo>
                  <a:lnTo>
                    <a:pt x="133912" y="2652626"/>
                  </a:lnTo>
                  <a:lnTo>
                    <a:pt x="121724" y="2697310"/>
                  </a:lnTo>
                  <a:lnTo>
                    <a:pt x="110092" y="2742222"/>
                  </a:lnTo>
                  <a:lnTo>
                    <a:pt x="99020" y="2787356"/>
                  </a:lnTo>
                  <a:lnTo>
                    <a:pt x="88512" y="2832709"/>
                  </a:lnTo>
                  <a:lnTo>
                    <a:pt x="78573" y="2878277"/>
                  </a:lnTo>
                  <a:lnTo>
                    <a:pt x="69205" y="2924055"/>
                  </a:lnTo>
                  <a:lnTo>
                    <a:pt x="60413" y="2970042"/>
                  </a:lnTo>
                  <a:lnTo>
                    <a:pt x="52202" y="3016231"/>
                  </a:lnTo>
                  <a:lnTo>
                    <a:pt x="44574" y="3062619"/>
                  </a:lnTo>
                  <a:lnTo>
                    <a:pt x="37533" y="3109203"/>
                  </a:lnTo>
                  <a:lnTo>
                    <a:pt x="31084" y="3155979"/>
                  </a:lnTo>
                  <a:lnTo>
                    <a:pt x="25231" y="3202941"/>
                  </a:lnTo>
                  <a:lnTo>
                    <a:pt x="19978" y="3250088"/>
                  </a:lnTo>
                  <a:lnTo>
                    <a:pt x="15327" y="3297414"/>
                  </a:lnTo>
                  <a:lnTo>
                    <a:pt x="11284" y="3344916"/>
                  </a:lnTo>
                  <a:lnTo>
                    <a:pt x="7852" y="3392589"/>
                  </a:lnTo>
                  <a:lnTo>
                    <a:pt x="5036" y="3440431"/>
                  </a:lnTo>
                  <a:lnTo>
                    <a:pt x="2838" y="3488436"/>
                  </a:lnTo>
                  <a:lnTo>
                    <a:pt x="1264" y="3536601"/>
                  </a:lnTo>
                  <a:lnTo>
                    <a:pt x="316" y="3584923"/>
                  </a:lnTo>
                  <a:lnTo>
                    <a:pt x="0" y="3633397"/>
                  </a:lnTo>
                  <a:lnTo>
                    <a:pt x="316" y="3681870"/>
                  </a:lnTo>
                  <a:lnTo>
                    <a:pt x="1264" y="3730192"/>
                  </a:lnTo>
                  <a:lnTo>
                    <a:pt x="2838" y="3778357"/>
                  </a:lnTo>
                  <a:lnTo>
                    <a:pt x="5036" y="3826363"/>
                  </a:lnTo>
                  <a:lnTo>
                    <a:pt x="7852" y="3874204"/>
                  </a:lnTo>
                  <a:lnTo>
                    <a:pt x="11284" y="3921878"/>
                  </a:lnTo>
                  <a:lnTo>
                    <a:pt x="15327" y="3969380"/>
                  </a:lnTo>
                  <a:lnTo>
                    <a:pt x="19978" y="4016706"/>
                  </a:lnTo>
                  <a:lnTo>
                    <a:pt x="25231" y="4063852"/>
                  </a:lnTo>
                  <a:lnTo>
                    <a:pt x="31084" y="4110815"/>
                  </a:lnTo>
                  <a:lnTo>
                    <a:pt x="37533" y="4157590"/>
                  </a:lnTo>
                  <a:lnTo>
                    <a:pt x="44574" y="4204174"/>
                  </a:lnTo>
                  <a:lnTo>
                    <a:pt x="52202" y="4250563"/>
                  </a:lnTo>
                  <a:lnTo>
                    <a:pt x="60413" y="4296752"/>
                  </a:lnTo>
                  <a:lnTo>
                    <a:pt x="69205" y="4342738"/>
                  </a:lnTo>
                  <a:lnTo>
                    <a:pt x="78573" y="4388517"/>
                  </a:lnTo>
                  <a:lnTo>
                    <a:pt x="88512" y="4434085"/>
                  </a:lnTo>
                  <a:lnTo>
                    <a:pt x="99020" y="4479438"/>
                  </a:lnTo>
                  <a:lnTo>
                    <a:pt x="110092" y="4524572"/>
                  </a:lnTo>
                  <a:lnTo>
                    <a:pt x="121724" y="4569483"/>
                  </a:lnTo>
                  <a:lnTo>
                    <a:pt x="133912" y="4614168"/>
                  </a:lnTo>
                  <a:lnTo>
                    <a:pt x="146653" y="4658622"/>
                  </a:lnTo>
                  <a:lnTo>
                    <a:pt x="159942" y="4702841"/>
                  </a:lnTo>
                  <a:lnTo>
                    <a:pt x="173776" y="4746822"/>
                  </a:lnTo>
                  <a:lnTo>
                    <a:pt x="188150" y="4790560"/>
                  </a:lnTo>
                  <a:lnTo>
                    <a:pt x="203061" y="4834052"/>
                  </a:lnTo>
                  <a:lnTo>
                    <a:pt x="218505" y="4877294"/>
                  </a:lnTo>
                  <a:lnTo>
                    <a:pt x="234478" y="4920281"/>
                  </a:lnTo>
                  <a:lnTo>
                    <a:pt x="250975" y="4963011"/>
                  </a:lnTo>
                  <a:lnTo>
                    <a:pt x="267994" y="5005478"/>
                  </a:lnTo>
                  <a:lnTo>
                    <a:pt x="285530" y="5047680"/>
                  </a:lnTo>
                  <a:lnTo>
                    <a:pt x="303578" y="5089611"/>
                  </a:lnTo>
                  <a:lnTo>
                    <a:pt x="322136" y="5131269"/>
                  </a:lnTo>
                  <a:lnTo>
                    <a:pt x="341200" y="5172649"/>
                  </a:lnTo>
                  <a:lnTo>
                    <a:pt x="360764" y="5213747"/>
                  </a:lnTo>
                  <a:lnTo>
                    <a:pt x="380827" y="5254560"/>
                  </a:lnTo>
                  <a:lnTo>
                    <a:pt x="401382" y="5295083"/>
                  </a:lnTo>
                  <a:lnTo>
                    <a:pt x="422428" y="5335313"/>
                  </a:lnTo>
                  <a:lnTo>
                    <a:pt x="443959" y="5375245"/>
                  </a:lnTo>
                  <a:lnTo>
                    <a:pt x="465971" y="5414877"/>
                  </a:lnTo>
                  <a:lnTo>
                    <a:pt x="488462" y="5454203"/>
                  </a:lnTo>
                  <a:lnTo>
                    <a:pt x="511426" y="5493219"/>
                  </a:lnTo>
                  <a:lnTo>
                    <a:pt x="534861" y="5531923"/>
                  </a:lnTo>
                  <a:lnTo>
                    <a:pt x="558761" y="5570310"/>
                  </a:lnTo>
                  <a:lnTo>
                    <a:pt x="583124" y="5608376"/>
                  </a:lnTo>
                  <a:lnTo>
                    <a:pt x="607945" y="5646117"/>
                  </a:lnTo>
                  <a:lnTo>
                    <a:pt x="633220" y="5683529"/>
                  </a:lnTo>
                  <a:lnTo>
                    <a:pt x="658946" y="5720609"/>
                  </a:lnTo>
                  <a:lnTo>
                    <a:pt x="685118" y="5757352"/>
                  </a:lnTo>
                  <a:lnTo>
                    <a:pt x="711732" y="5793755"/>
                  </a:lnTo>
                  <a:lnTo>
                    <a:pt x="738786" y="5829813"/>
                  </a:lnTo>
                  <a:lnTo>
                    <a:pt x="766274" y="5865523"/>
                  </a:lnTo>
                  <a:lnTo>
                    <a:pt x="794192" y="5900880"/>
                  </a:lnTo>
                  <a:lnTo>
                    <a:pt x="822538" y="5935881"/>
                  </a:lnTo>
                  <a:lnTo>
                    <a:pt x="851306" y="5970523"/>
                  </a:lnTo>
                  <a:lnTo>
                    <a:pt x="880493" y="6004800"/>
                  </a:lnTo>
                  <a:lnTo>
                    <a:pt x="910096" y="6038709"/>
                  </a:lnTo>
                  <a:lnTo>
                    <a:pt x="940109" y="6072246"/>
                  </a:lnTo>
                  <a:lnTo>
                    <a:pt x="970530" y="6105407"/>
                  </a:lnTo>
                  <a:lnTo>
                    <a:pt x="1001354" y="6138189"/>
                  </a:lnTo>
                  <a:lnTo>
                    <a:pt x="1032577" y="6170587"/>
                  </a:lnTo>
                  <a:lnTo>
                    <a:pt x="1064196" y="6202597"/>
                  </a:lnTo>
                  <a:lnTo>
                    <a:pt x="1096207" y="6234216"/>
                  </a:lnTo>
                  <a:lnTo>
                    <a:pt x="1128604" y="6265440"/>
                  </a:lnTo>
                  <a:lnTo>
                    <a:pt x="1161386" y="6296264"/>
                  </a:lnTo>
                  <a:lnTo>
                    <a:pt x="1194547" y="6326684"/>
                  </a:lnTo>
                  <a:lnTo>
                    <a:pt x="1228085" y="6356698"/>
                  </a:lnTo>
                  <a:lnTo>
                    <a:pt x="1261994" y="6386300"/>
                  </a:lnTo>
                  <a:lnTo>
                    <a:pt x="1296271" y="6415488"/>
                  </a:lnTo>
                  <a:lnTo>
                    <a:pt x="1330912" y="6444256"/>
                  </a:lnTo>
                  <a:lnTo>
                    <a:pt x="1365913" y="6472601"/>
                  </a:lnTo>
                  <a:lnTo>
                    <a:pt x="1401271" y="6500520"/>
                  </a:lnTo>
                  <a:lnTo>
                    <a:pt x="1436981" y="6528008"/>
                  </a:lnTo>
                  <a:lnTo>
                    <a:pt x="1473039" y="6555061"/>
                  </a:lnTo>
                  <a:lnTo>
                    <a:pt x="1509441" y="6581676"/>
                  </a:lnTo>
                  <a:lnTo>
                    <a:pt x="1546184" y="6607848"/>
                  </a:lnTo>
                  <a:lnTo>
                    <a:pt x="1583264" y="6633573"/>
                  </a:lnTo>
                  <a:lnTo>
                    <a:pt x="1620676" y="6658848"/>
                  </a:lnTo>
                  <a:lnTo>
                    <a:pt x="1658418" y="6683669"/>
                  </a:lnTo>
                  <a:lnTo>
                    <a:pt x="1696483" y="6708032"/>
                  </a:lnTo>
                  <a:lnTo>
                    <a:pt x="1734870" y="6731933"/>
                  </a:lnTo>
                  <a:lnTo>
                    <a:pt x="1773574" y="6755367"/>
                  </a:lnTo>
                  <a:lnTo>
                    <a:pt x="1812591" y="6778332"/>
                  </a:lnTo>
                  <a:lnTo>
                    <a:pt x="1851917" y="6800822"/>
                  </a:lnTo>
                  <a:lnTo>
                    <a:pt x="1891548" y="6822835"/>
                  </a:lnTo>
                  <a:lnTo>
                    <a:pt x="1931480" y="6844366"/>
                  </a:lnTo>
                  <a:lnTo>
                    <a:pt x="1971710" y="6865411"/>
                  </a:lnTo>
                  <a:lnTo>
                    <a:pt x="2012233" y="6885967"/>
                  </a:lnTo>
                  <a:lnTo>
                    <a:pt x="2053046" y="6906029"/>
                  </a:lnTo>
                  <a:lnTo>
                    <a:pt x="2094144" y="6925594"/>
                  </a:lnTo>
                  <a:lnTo>
                    <a:pt x="2135524" y="6944657"/>
                  </a:lnTo>
                  <a:lnTo>
                    <a:pt x="2177182" y="6963215"/>
                  </a:lnTo>
                  <a:lnTo>
                    <a:pt x="2219114" y="6981264"/>
                  </a:lnTo>
                  <a:lnTo>
                    <a:pt x="2261315" y="6998800"/>
                  </a:lnTo>
                  <a:lnTo>
                    <a:pt x="2303783" y="7015818"/>
                  </a:lnTo>
                  <a:lnTo>
                    <a:pt x="2346512" y="7032316"/>
                  </a:lnTo>
                  <a:lnTo>
                    <a:pt x="2389500" y="7048288"/>
                  </a:lnTo>
                  <a:lnTo>
                    <a:pt x="2432741" y="7063732"/>
                  </a:lnTo>
                  <a:lnTo>
                    <a:pt x="2476233" y="7078643"/>
                  </a:lnTo>
                  <a:lnTo>
                    <a:pt x="2519972" y="7093018"/>
                  </a:lnTo>
                  <a:lnTo>
                    <a:pt x="2563953" y="7106851"/>
                  </a:lnTo>
                  <a:lnTo>
                    <a:pt x="2608172" y="7120141"/>
                  </a:lnTo>
                  <a:lnTo>
                    <a:pt x="2652626" y="7132881"/>
                  </a:lnTo>
                  <a:lnTo>
                    <a:pt x="2697310" y="7145070"/>
                  </a:lnTo>
                  <a:lnTo>
                    <a:pt x="2742222" y="7156702"/>
                  </a:lnTo>
                  <a:lnTo>
                    <a:pt x="2787356" y="7167774"/>
                  </a:lnTo>
                  <a:lnTo>
                    <a:pt x="2832709" y="7178281"/>
                  </a:lnTo>
                  <a:lnTo>
                    <a:pt x="2878277" y="7188221"/>
                  </a:lnTo>
                  <a:lnTo>
                    <a:pt x="2924055" y="7197588"/>
                  </a:lnTo>
                  <a:lnTo>
                    <a:pt x="2970042" y="7206380"/>
                  </a:lnTo>
                  <a:lnTo>
                    <a:pt x="3016231" y="7214592"/>
                  </a:lnTo>
                  <a:lnTo>
                    <a:pt x="3062619" y="7222220"/>
                  </a:lnTo>
                  <a:lnTo>
                    <a:pt x="3109203" y="7229260"/>
                  </a:lnTo>
                  <a:lnTo>
                    <a:pt x="3155979" y="7235709"/>
                  </a:lnTo>
                  <a:lnTo>
                    <a:pt x="3202941" y="7241562"/>
                  </a:lnTo>
                  <a:lnTo>
                    <a:pt x="3250088" y="7246816"/>
                  </a:lnTo>
                  <a:lnTo>
                    <a:pt x="3297414" y="7251466"/>
                  </a:lnTo>
                  <a:lnTo>
                    <a:pt x="3344916" y="7255509"/>
                  </a:lnTo>
                  <a:lnTo>
                    <a:pt x="3392589" y="7258941"/>
                  </a:lnTo>
                  <a:lnTo>
                    <a:pt x="3440431" y="7261758"/>
                  </a:lnTo>
                  <a:lnTo>
                    <a:pt x="3488436" y="7263955"/>
                  </a:lnTo>
                  <a:lnTo>
                    <a:pt x="3536601" y="7265530"/>
                  </a:lnTo>
                  <a:lnTo>
                    <a:pt x="3584923" y="7266477"/>
                  </a:lnTo>
                  <a:lnTo>
                    <a:pt x="3633397" y="7266794"/>
                  </a:lnTo>
                  <a:close/>
                </a:path>
              </a:pathLst>
            </a:custGeom>
            <a:noFill/>
            <a:ln w="136100" cap="flat" cmpd="sng">
              <a:solidFill>
                <a:srgbClr val="0E4D4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94" name="Google Shape;1394;p71"/>
            <p:cNvSpPr/>
            <p:nvPr/>
          </p:nvSpPr>
          <p:spPr>
            <a:xfrm>
              <a:off x="13224728" y="4188354"/>
              <a:ext cx="167640" cy="1225550"/>
            </a:xfrm>
            <a:custGeom>
              <a:avLst/>
              <a:gdLst/>
              <a:ahLst/>
              <a:cxnLst/>
              <a:rect l="l" t="t" r="r" b="b"/>
              <a:pathLst>
                <a:path w="167640" h="1225550" extrusionOk="0">
                  <a:moveTo>
                    <a:pt x="0" y="1225093"/>
                  </a:moveTo>
                  <a:lnTo>
                    <a:pt x="167534" y="1225093"/>
                  </a:lnTo>
                  <a:lnTo>
                    <a:pt x="167534" y="0"/>
                  </a:lnTo>
                  <a:lnTo>
                    <a:pt x="0" y="0"/>
                  </a:lnTo>
                  <a:lnTo>
                    <a:pt x="0" y="1225093"/>
                  </a:lnTo>
                  <a:close/>
                </a:path>
              </a:pathLst>
            </a:custGeom>
            <a:solidFill>
              <a:srgbClr val="0E4D4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95" name="Google Shape;1395;p71"/>
            <p:cNvSpPr/>
            <p:nvPr/>
          </p:nvSpPr>
          <p:spPr>
            <a:xfrm>
              <a:off x="10499041" y="6313698"/>
              <a:ext cx="2809875" cy="1683384"/>
            </a:xfrm>
            <a:custGeom>
              <a:avLst/>
              <a:gdLst/>
              <a:ahLst/>
              <a:cxnLst/>
              <a:rect l="l" t="t" r="r" b="b"/>
              <a:pathLst>
                <a:path w="2809875" h="1683384" extrusionOk="0">
                  <a:moveTo>
                    <a:pt x="2809453" y="0"/>
                  </a:moveTo>
                  <a:lnTo>
                    <a:pt x="0" y="1683215"/>
                  </a:lnTo>
                </a:path>
              </a:pathLst>
            </a:custGeom>
            <a:noFill/>
            <a:ln w="167525" cap="flat" cmpd="sng">
              <a:solidFill>
                <a:srgbClr val="0E4D4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96" name="Google Shape;1396;p71"/>
            <p:cNvSpPr/>
            <p:nvPr/>
          </p:nvSpPr>
          <p:spPr>
            <a:xfrm>
              <a:off x="13308491" y="6313697"/>
              <a:ext cx="2809875" cy="1683384"/>
            </a:xfrm>
            <a:custGeom>
              <a:avLst/>
              <a:gdLst/>
              <a:ahLst/>
              <a:cxnLst/>
              <a:rect l="l" t="t" r="r" b="b"/>
              <a:pathLst>
                <a:path w="2809875" h="1683384" extrusionOk="0">
                  <a:moveTo>
                    <a:pt x="2809453" y="1683215"/>
                  </a:moveTo>
                  <a:lnTo>
                    <a:pt x="0" y="0"/>
                  </a:lnTo>
                </a:path>
              </a:pathLst>
            </a:custGeom>
            <a:noFill/>
            <a:ln w="167525" cap="flat" cmpd="sng">
              <a:solidFill>
                <a:srgbClr val="0E4D4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97" name="Google Shape;1397;p71"/>
            <p:cNvSpPr/>
            <p:nvPr/>
          </p:nvSpPr>
          <p:spPr>
            <a:xfrm>
              <a:off x="8994483" y="1597691"/>
              <a:ext cx="5819140" cy="7903845"/>
            </a:xfrm>
            <a:custGeom>
              <a:avLst/>
              <a:gdLst/>
              <a:ahLst/>
              <a:cxnLst/>
              <a:rect l="l" t="t" r="r" b="b"/>
              <a:pathLst>
                <a:path w="5819140" h="7903845" extrusionOk="0">
                  <a:moveTo>
                    <a:pt x="3009087" y="6399238"/>
                  </a:moveTo>
                  <a:lnTo>
                    <a:pt x="3008312" y="6350533"/>
                  </a:lnTo>
                  <a:lnTo>
                    <a:pt x="3006013" y="6302235"/>
                  </a:lnTo>
                  <a:lnTo>
                    <a:pt x="3002191" y="6254331"/>
                  </a:lnTo>
                  <a:lnTo>
                    <a:pt x="2996908" y="6206871"/>
                  </a:lnTo>
                  <a:lnTo>
                    <a:pt x="2990151" y="6159855"/>
                  </a:lnTo>
                  <a:lnTo>
                    <a:pt x="2981960" y="6113335"/>
                  </a:lnTo>
                  <a:lnTo>
                    <a:pt x="2972346" y="6067310"/>
                  </a:lnTo>
                  <a:lnTo>
                    <a:pt x="2961348" y="6021806"/>
                  </a:lnTo>
                  <a:lnTo>
                    <a:pt x="2948990" y="5976861"/>
                  </a:lnTo>
                  <a:lnTo>
                    <a:pt x="2935287" y="5932475"/>
                  </a:lnTo>
                  <a:lnTo>
                    <a:pt x="2920250" y="5888698"/>
                  </a:lnTo>
                  <a:lnTo>
                    <a:pt x="2903931" y="5845543"/>
                  </a:lnTo>
                  <a:lnTo>
                    <a:pt x="2886329" y="5803023"/>
                  </a:lnTo>
                  <a:lnTo>
                    <a:pt x="2867482" y="5761164"/>
                  </a:lnTo>
                  <a:lnTo>
                    <a:pt x="2847403" y="5720004"/>
                  </a:lnTo>
                  <a:lnTo>
                    <a:pt x="2826131" y="5679567"/>
                  </a:lnTo>
                  <a:lnTo>
                    <a:pt x="2803677" y="5639854"/>
                  </a:lnTo>
                  <a:lnTo>
                    <a:pt x="2780055" y="5600903"/>
                  </a:lnTo>
                  <a:lnTo>
                    <a:pt x="2755303" y="5562727"/>
                  </a:lnTo>
                  <a:lnTo>
                    <a:pt x="2729446" y="5525376"/>
                  </a:lnTo>
                  <a:lnTo>
                    <a:pt x="2702496" y="5488838"/>
                  </a:lnTo>
                  <a:lnTo>
                    <a:pt x="2674493" y="5453164"/>
                  </a:lnTo>
                  <a:lnTo>
                    <a:pt x="2645435" y="5418366"/>
                  </a:lnTo>
                  <a:lnTo>
                    <a:pt x="2615374" y="5384457"/>
                  </a:lnTo>
                  <a:lnTo>
                    <a:pt x="2584310" y="5351488"/>
                  </a:lnTo>
                  <a:lnTo>
                    <a:pt x="2552281" y="5319446"/>
                  </a:lnTo>
                  <a:lnTo>
                    <a:pt x="2519299" y="5288394"/>
                  </a:lnTo>
                  <a:lnTo>
                    <a:pt x="2485402" y="5258320"/>
                  </a:lnTo>
                  <a:lnTo>
                    <a:pt x="2450604" y="5229276"/>
                  </a:lnTo>
                  <a:lnTo>
                    <a:pt x="2414930" y="5201259"/>
                  </a:lnTo>
                  <a:lnTo>
                    <a:pt x="2378392" y="5174310"/>
                  </a:lnTo>
                  <a:lnTo>
                    <a:pt x="2341029" y="5148453"/>
                  </a:lnTo>
                  <a:lnTo>
                    <a:pt x="2302865" y="5123700"/>
                  </a:lnTo>
                  <a:lnTo>
                    <a:pt x="2263914" y="5100091"/>
                  </a:lnTo>
                  <a:lnTo>
                    <a:pt x="2224201" y="5077625"/>
                  </a:lnTo>
                  <a:lnTo>
                    <a:pt x="2183752" y="5056352"/>
                  </a:lnTo>
                  <a:lnTo>
                    <a:pt x="2142604" y="5036274"/>
                  </a:lnTo>
                  <a:lnTo>
                    <a:pt x="2100745" y="5017427"/>
                  </a:lnTo>
                  <a:lnTo>
                    <a:pt x="2058225" y="4999825"/>
                  </a:lnTo>
                  <a:lnTo>
                    <a:pt x="2015070" y="4983505"/>
                  </a:lnTo>
                  <a:lnTo>
                    <a:pt x="1971294" y="4968468"/>
                  </a:lnTo>
                  <a:lnTo>
                    <a:pt x="1926920" y="4954765"/>
                  </a:lnTo>
                  <a:lnTo>
                    <a:pt x="1881962" y="4942408"/>
                  </a:lnTo>
                  <a:lnTo>
                    <a:pt x="1836470" y="4931410"/>
                  </a:lnTo>
                  <a:lnTo>
                    <a:pt x="1790446" y="4921796"/>
                  </a:lnTo>
                  <a:lnTo>
                    <a:pt x="1743913" y="4913604"/>
                  </a:lnTo>
                  <a:lnTo>
                    <a:pt x="1696910" y="4906848"/>
                  </a:lnTo>
                  <a:lnTo>
                    <a:pt x="1649437" y="4901565"/>
                  </a:lnTo>
                  <a:lnTo>
                    <a:pt x="1601546" y="4897742"/>
                  </a:lnTo>
                  <a:lnTo>
                    <a:pt x="1553235" y="4895443"/>
                  </a:lnTo>
                  <a:lnTo>
                    <a:pt x="1504543" y="4894669"/>
                  </a:lnTo>
                  <a:lnTo>
                    <a:pt x="1455851" y="4895443"/>
                  </a:lnTo>
                  <a:lnTo>
                    <a:pt x="1407541" y="4897742"/>
                  </a:lnTo>
                  <a:lnTo>
                    <a:pt x="1359649" y="4901565"/>
                  </a:lnTo>
                  <a:lnTo>
                    <a:pt x="1312176" y="4906848"/>
                  </a:lnTo>
                  <a:lnTo>
                    <a:pt x="1265174" y="4913604"/>
                  </a:lnTo>
                  <a:lnTo>
                    <a:pt x="1218641" y="4921796"/>
                  </a:lnTo>
                  <a:lnTo>
                    <a:pt x="1172616" y="4931410"/>
                  </a:lnTo>
                  <a:lnTo>
                    <a:pt x="1127125" y="4942408"/>
                  </a:lnTo>
                  <a:lnTo>
                    <a:pt x="1082167" y="4954765"/>
                  </a:lnTo>
                  <a:lnTo>
                    <a:pt x="1037793" y="4968468"/>
                  </a:lnTo>
                  <a:lnTo>
                    <a:pt x="994016" y="4983505"/>
                  </a:lnTo>
                  <a:lnTo>
                    <a:pt x="950861" y="4999825"/>
                  </a:lnTo>
                  <a:lnTo>
                    <a:pt x="908342" y="5017427"/>
                  </a:lnTo>
                  <a:lnTo>
                    <a:pt x="866495" y="5036274"/>
                  </a:lnTo>
                  <a:lnTo>
                    <a:pt x="825334" y="5056352"/>
                  </a:lnTo>
                  <a:lnTo>
                    <a:pt x="784885" y="5077625"/>
                  </a:lnTo>
                  <a:lnTo>
                    <a:pt x="745172" y="5100091"/>
                  </a:lnTo>
                  <a:lnTo>
                    <a:pt x="706221" y="5123700"/>
                  </a:lnTo>
                  <a:lnTo>
                    <a:pt x="668058" y="5148453"/>
                  </a:lnTo>
                  <a:lnTo>
                    <a:pt x="630694" y="5174310"/>
                  </a:lnTo>
                  <a:lnTo>
                    <a:pt x="594156" y="5201259"/>
                  </a:lnTo>
                  <a:lnTo>
                    <a:pt x="558482" y="5229276"/>
                  </a:lnTo>
                  <a:lnTo>
                    <a:pt x="523684" y="5258320"/>
                  </a:lnTo>
                  <a:lnTo>
                    <a:pt x="489788" y="5288394"/>
                  </a:lnTo>
                  <a:lnTo>
                    <a:pt x="456806" y="5319446"/>
                  </a:lnTo>
                  <a:lnTo>
                    <a:pt x="424776" y="5351488"/>
                  </a:lnTo>
                  <a:lnTo>
                    <a:pt x="393712" y="5384457"/>
                  </a:lnTo>
                  <a:lnTo>
                    <a:pt x="363651" y="5418366"/>
                  </a:lnTo>
                  <a:lnTo>
                    <a:pt x="334594" y="5453164"/>
                  </a:lnTo>
                  <a:lnTo>
                    <a:pt x="306590" y="5488838"/>
                  </a:lnTo>
                  <a:lnTo>
                    <a:pt x="279641" y="5525376"/>
                  </a:lnTo>
                  <a:lnTo>
                    <a:pt x="253784" y="5562727"/>
                  </a:lnTo>
                  <a:lnTo>
                    <a:pt x="229031" y="5600903"/>
                  </a:lnTo>
                  <a:lnTo>
                    <a:pt x="205422" y="5639854"/>
                  </a:lnTo>
                  <a:lnTo>
                    <a:pt x="182956" y="5679567"/>
                  </a:lnTo>
                  <a:lnTo>
                    <a:pt x="161683" y="5720004"/>
                  </a:lnTo>
                  <a:lnTo>
                    <a:pt x="141605" y="5761164"/>
                  </a:lnTo>
                  <a:lnTo>
                    <a:pt x="122758" y="5803023"/>
                  </a:lnTo>
                  <a:lnTo>
                    <a:pt x="105156" y="5845543"/>
                  </a:lnTo>
                  <a:lnTo>
                    <a:pt x="88836" y="5888698"/>
                  </a:lnTo>
                  <a:lnTo>
                    <a:pt x="73799" y="5932475"/>
                  </a:lnTo>
                  <a:lnTo>
                    <a:pt x="60096" y="5976861"/>
                  </a:lnTo>
                  <a:lnTo>
                    <a:pt x="47739" y="6021806"/>
                  </a:lnTo>
                  <a:lnTo>
                    <a:pt x="36741" y="6067310"/>
                  </a:lnTo>
                  <a:lnTo>
                    <a:pt x="27127" y="6113335"/>
                  </a:lnTo>
                  <a:lnTo>
                    <a:pt x="18935" y="6159855"/>
                  </a:lnTo>
                  <a:lnTo>
                    <a:pt x="12179" y="6206871"/>
                  </a:lnTo>
                  <a:lnTo>
                    <a:pt x="6896" y="6254331"/>
                  </a:lnTo>
                  <a:lnTo>
                    <a:pt x="3086" y="6302235"/>
                  </a:lnTo>
                  <a:lnTo>
                    <a:pt x="774" y="6350533"/>
                  </a:lnTo>
                  <a:lnTo>
                    <a:pt x="0" y="6399238"/>
                  </a:lnTo>
                  <a:lnTo>
                    <a:pt x="774" y="6447930"/>
                  </a:lnTo>
                  <a:lnTo>
                    <a:pt x="3086" y="6496228"/>
                  </a:lnTo>
                  <a:lnTo>
                    <a:pt x="6896" y="6544132"/>
                  </a:lnTo>
                  <a:lnTo>
                    <a:pt x="12179" y="6591592"/>
                  </a:lnTo>
                  <a:lnTo>
                    <a:pt x="18935" y="6638595"/>
                  </a:lnTo>
                  <a:lnTo>
                    <a:pt x="27127" y="6685127"/>
                  </a:lnTo>
                  <a:lnTo>
                    <a:pt x="36741" y="6731152"/>
                  </a:lnTo>
                  <a:lnTo>
                    <a:pt x="47739" y="6776644"/>
                  </a:lnTo>
                  <a:lnTo>
                    <a:pt x="60096" y="6821602"/>
                  </a:lnTo>
                  <a:lnTo>
                    <a:pt x="73799" y="6865975"/>
                  </a:lnTo>
                  <a:lnTo>
                    <a:pt x="88836" y="6909752"/>
                  </a:lnTo>
                  <a:lnTo>
                    <a:pt x="105156" y="6952907"/>
                  </a:lnTo>
                  <a:lnTo>
                    <a:pt x="122758" y="6995427"/>
                  </a:lnTo>
                  <a:lnTo>
                    <a:pt x="141605" y="7037273"/>
                  </a:lnTo>
                  <a:lnTo>
                    <a:pt x="161683" y="7078434"/>
                  </a:lnTo>
                  <a:lnTo>
                    <a:pt x="182956" y="7118883"/>
                  </a:lnTo>
                  <a:lnTo>
                    <a:pt x="205422" y="7158596"/>
                  </a:lnTo>
                  <a:lnTo>
                    <a:pt x="229031" y="7197547"/>
                  </a:lnTo>
                  <a:lnTo>
                    <a:pt x="253784" y="7235711"/>
                  </a:lnTo>
                  <a:lnTo>
                    <a:pt x="279641" y="7273074"/>
                  </a:lnTo>
                  <a:lnTo>
                    <a:pt x="306590" y="7309599"/>
                  </a:lnTo>
                  <a:lnTo>
                    <a:pt x="334594" y="7345273"/>
                  </a:lnTo>
                  <a:lnTo>
                    <a:pt x="363651" y="7380084"/>
                  </a:lnTo>
                  <a:lnTo>
                    <a:pt x="393712" y="7413980"/>
                  </a:lnTo>
                  <a:lnTo>
                    <a:pt x="424776" y="7446962"/>
                  </a:lnTo>
                  <a:lnTo>
                    <a:pt x="456806" y="7478992"/>
                  </a:lnTo>
                  <a:lnTo>
                    <a:pt x="489788" y="7510043"/>
                  </a:lnTo>
                  <a:lnTo>
                    <a:pt x="523684" y="7540117"/>
                  </a:lnTo>
                  <a:lnTo>
                    <a:pt x="558482" y="7569162"/>
                  </a:lnTo>
                  <a:lnTo>
                    <a:pt x="594156" y="7597178"/>
                  </a:lnTo>
                  <a:lnTo>
                    <a:pt x="630694" y="7624127"/>
                  </a:lnTo>
                  <a:lnTo>
                    <a:pt x="668058" y="7649985"/>
                  </a:lnTo>
                  <a:lnTo>
                    <a:pt x="706221" y="7674737"/>
                  </a:lnTo>
                  <a:lnTo>
                    <a:pt x="745172" y="7698346"/>
                  </a:lnTo>
                  <a:lnTo>
                    <a:pt x="784885" y="7720812"/>
                  </a:lnTo>
                  <a:lnTo>
                    <a:pt x="825334" y="7742085"/>
                  </a:lnTo>
                  <a:lnTo>
                    <a:pt x="866495" y="7762164"/>
                  </a:lnTo>
                  <a:lnTo>
                    <a:pt x="908342" y="7781010"/>
                  </a:lnTo>
                  <a:lnTo>
                    <a:pt x="950861" y="7798613"/>
                  </a:lnTo>
                  <a:lnTo>
                    <a:pt x="994016" y="7814932"/>
                  </a:lnTo>
                  <a:lnTo>
                    <a:pt x="1037793" y="7829956"/>
                  </a:lnTo>
                  <a:lnTo>
                    <a:pt x="1082167" y="7843672"/>
                  </a:lnTo>
                  <a:lnTo>
                    <a:pt x="1127125" y="7856029"/>
                  </a:lnTo>
                  <a:lnTo>
                    <a:pt x="1172616" y="7867028"/>
                  </a:lnTo>
                  <a:lnTo>
                    <a:pt x="1218641" y="7876629"/>
                  </a:lnTo>
                  <a:lnTo>
                    <a:pt x="1265174" y="7884820"/>
                  </a:lnTo>
                  <a:lnTo>
                    <a:pt x="1312176" y="7891577"/>
                  </a:lnTo>
                  <a:lnTo>
                    <a:pt x="1359649" y="7896873"/>
                  </a:lnTo>
                  <a:lnTo>
                    <a:pt x="1407541" y="7900683"/>
                  </a:lnTo>
                  <a:lnTo>
                    <a:pt x="1455851" y="7902994"/>
                  </a:lnTo>
                  <a:lnTo>
                    <a:pt x="1504543" y="7903769"/>
                  </a:lnTo>
                  <a:lnTo>
                    <a:pt x="1553235" y="7902994"/>
                  </a:lnTo>
                  <a:lnTo>
                    <a:pt x="1601546" y="7900683"/>
                  </a:lnTo>
                  <a:lnTo>
                    <a:pt x="1649437" y="7896873"/>
                  </a:lnTo>
                  <a:lnTo>
                    <a:pt x="1696910" y="7891577"/>
                  </a:lnTo>
                  <a:lnTo>
                    <a:pt x="1743913" y="7884820"/>
                  </a:lnTo>
                  <a:lnTo>
                    <a:pt x="1790446" y="7876629"/>
                  </a:lnTo>
                  <a:lnTo>
                    <a:pt x="1836470" y="7867028"/>
                  </a:lnTo>
                  <a:lnTo>
                    <a:pt x="1881962" y="7856029"/>
                  </a:lnTo>
                  <a:lnTo>
                    <a:pt x="1926920" y="7843672"/>
                  </a:lnTo>
                  <a:lnTo>
                    <a:pt x="1971294" y="7829956"/>
                  </a:lnTo>
                  <a:lnTo>
                    <a:pt x="2015070" y="7814932"/>
                  </a:lnTo>
                  <a:lnTo>
                    <a:pt x="2058225" y="7798613"/>
                  </a:lnTo>
                  <a:lnTo>
                    <a:pt x="2100745" y="7781010"/>
                  </a:lnTo>
                  <a:lnTo>
                    <a:pt x="2142604" y="7762164"/>
                  </a:lnTo>
                  <a:lnTo>
                    <a:pt x="2183752" y="7742085"/>
                  </a:lnTo>
                  <a:lnTo>
                    <a:pt x="2224201" y="7720812"/>
                  </a:lnTo>
                  <a:lnTo>
                    <a:pt x="2263914" y="7698346"/>
                  </a:lnTo>
                  <a:lnTo>
                    <a:pt x="2302865" y="7674737"/>
                  </a:lnTo>
                  <a:lnTo>
                    <a:pt x="2341029" y="7649985"/>
                  </a:lnTo>
                  <a:lnTo>
                    <a:pt x="2378392" y="7624127"/>
                  </a:lnTo>
                  <a:lnTo>
                    <a:pt x="2414930" y="7597178"/>
                  </a:lnTo>
                  <a:lnTo>
                    <a:pt x="2450604" y="7569162"/>
                  </a:lnTo>
                  <a:lnTo>
                    <a:pt x="2485402" y="7540117"/>
                  </a:lnTo>
                  <a:lnTo>
                    <a:pt x="2519299" y="7510043"/>
                  </a:lnTo>
                  <a:lnTo>
                    <a:pt x="2552281" y="7478992"/>
                  </a:lnTo>
                  <a:lnTo>
                    <a:pt x="2584310" y="7446962"/>
                  </a:lnTo>
                  <a:lnTo>
                    <a:pt x="2615374" y="7413980"/>
                  </a:lnTo>
                  <a:lnTo>
                    <a:pt x="2645435" y="7380084"/>
                  </a:lnTo>
                  <a:lnTo>
                    <a:pt x="2674493" y="7345273"/>
                  </a:lnTo>
                  <a:lnTo>
                    <a:pt x="2702496" y="7309599"/>
                  </a:lnTo>
                  <a:lnTo>
                    <a:pt x="2729446" y="7273074"/>
                  </a:lnTo>
                  <a:lnTo>
                    <a:pt x="2755303" y="7235711"/>
                  </a:lnTo>
                  <a:lnTo>
                    <a:pt x="2780055" y="7197547"/>
                  </a:lnTo>
                  <a:lnTo>
                    <a:pt x="2803677" y="7158596"/>
                  </a:lnTo>
                  <a:lnTo>
                    <a:pt x="2826131" y="7118883"/>
                  </a:lnTo>
                  <a:lnTo>
                    <a:pt x="2847403" y="7078434"/>
                  </a:lnTo>
                  <a:lnTo>
                    <a:pt x="2867482" y="7037273"/>
                  </a:lnTo>
                  <a:lnTo>
                    <a:pt x="2886329" y="6995427"/>
                  </a:lnTo>
                  <a:lnTo>
                    <a:pt x="2903931" y="6952907"/>
                  </a:lnTo>
                  <a:lnTo>
                    <a:pt x="2920250" y="6909752"/>
                  </a:lnTo>
                  <a:lnTo>
                    <a:pt x="2935287" y="6865975"/>
                  </a:lnTo>
                  <a:lnTo>
                    <a:pt x="2948990" y="6821602"/>
                  </a:lnTo>
                  <a:lnTo>
                    <a:pt x="2961348" y="6776644"/>
                  </a:lnTo>
                  <a:lnTo>
                    <a:pt x="2972346" y="6731152"/>
                  </a:lnTo>
                  <a:lnTo>
                    <a:pt x="2981960" y="6685127"/>
                  </a:lnTo>
                  <a:lnTo>
                    <a:pt x="2990151" y="6638595"/>
                  </a:lnTo>
                  <a:lnTo>
                    <a:pt x="2996908" y="6591592"/>
                  </a:lnTo>
                  <a:lnTo>
                    <a:pt x="3002191" y="6544132"/>
                  </a:lnTo>
                  <a:lnTo>
                    <a:pt x="3006013" y="6496228"/>
                  </a:lnTo>
                  <a:lnTo>
                    <a:pt x="3008312" y="6447930"/>
                  </a:lnTo>
                  <a:lnTo>
                    <a:pt x="3009087" y="6399238"/>
                  </a:lnTo>
                  <a:close/>
                </a:path>
                <a:path w="5819140" h="7903845" extrusionOk="0">
                  <a:moveTo>
                    <a:pt x="5706859" y="4716018"/>
                  </a:moveTo>
                  <a:lnTo>
                    <a:pt x="5706059" y="4668126"/>
                  </a:lnTo>
                  <a:lnTo>
                    <a:pt x="5703646" y="4620653"/>
                  </a:lnTo>
                  <a:lnTo>
                    <a:pt x="5699671" y="4573600"/>
                  </a:lnTo>
                  <a:lnTo>
                    <a:pt x="5694146" y="4527016"/>
                  </a:lnTo>
                  <a:lnTo>
                    <a:pt x="5687111" y="4480903"/>
                  </a:lnTo>
                  <a:lnTo>
                    <a:pt x="5678563" y="4435310"/>
                  </a:lnTo>
                  <a:lnTo>
                    <a:pt x="5668556" y="4390237"/>
                  </a:lnTo>
                  <a:lnTo>
                    <a:pt x="5657113" y="4345737"/>
                  </a:lnTo>
                  <a:lnTo>
                    <a:pt x="5644248" y="4301820"/>
                  </a:lnTo>
                  <a:lnTo>
                    <a:pt x="5629986" y="4258513"/>
                  </a:lnTo>
                  <a:lnTo>
                    <a:pt x="5614365" y="4215854"/>
                  </a:lnTo>
                  <a:lnTo>
                    <a:pt x="5597410" y="4173855"/>
                  </a:lnTo>
                  <a:lnTo>
                    <a:pt x="5579135" y="4132542"/>
                  </a:lnTo>
                  <a:lnTo>
                    <a:pt x="5559577" y="4091940"/>
                  </a:lnTo>
                  <a:lnTo>
                    <a:pt x="5538749" y="4052100"/>
                  </a:lnTo>
                  <a:lnTo>
                    <a:pt x="5516702" y="4013009"/>
                  </a:lnTo>
                  <a:lnTo>
                    <a:pt x="5493436" y="3974719"/>
                  </a:lnTo>
                  <a:lnTo>
                    <a:pt x="5468988" y="3937254"/>
                  </a:lnTo>
                  <a:lnTo>
                    <a:pt x="5443385" y="3900627"/>
                  </a:lnTo>
                  <a:lnTo>
                    <a:pt x="5416639" y="3864876"/>
                  </a:lnTo>
                  <a:lnTo>
                    <a:pt x="5388800" y="3830028"/>
                  </a:lnTo>
                  <a:lnTo>
                    <a:pt x="5359882" y="3796093"/>
                  </a:lnTo>
                  <a:lnTo>
                    <a:pt x="5329910" y="3763111"/>
                  </a:lnTo>
                  <a:lnTo>
                    <a:pt x="5298910" y="3731120"/>
                  </a:lnTo>
                  <a:lnTo>
                    <a:pt x="5266906" y="3700107"/>
                  </a:lnTo>
                  <a:lnTo>
                    <a:pt x="5233924" y="3670135"/>
                  </a:lnTo>
                  <a:lnTo>
                    <a:pt x="5199989" y="3641217"/>
                  </a:lnTo>
                  <a:lnTo>
                    <a:pt x="5165141" y="3613378"/>
                  </a:lnTo>
                  <a:lnTo>
                    <a:pt x="5129390" y="3586645"/>
                  </a:lnTo>
                  <a:lnTo>
                    <a:pt x="5092763" y="3561029"/>
                  </a:lnTo>
                  <a:lnTo>
                    <a:pt x="5055298" y="3536581"/>
                  </a:lnTo>
                  <a:lnTo>
                    <a:pt x="5017008" y="3513328"/>
                  </a:lnTo>
                  <a:lnTo>
                    <a:pt x="4977930" y="3491268"/>
                  </a:lnTo>
                  <a:lnTo>
                    <a:pt x="4938077" y="3470452"/>
                  </a:lnTo>
                  <a:lnTo>
                    <a:pt x="4897475" y="3450882"/>
                  </a:lnTo>
                  <a:lnTo>
                    <a:pt x="4856175" y="3432619"/>
                  </a:lnTo>
                  <a:lnTo>
                    <a:pt x="4814163" y="3415652"/>
                  </a:lnTo>
                  <a:lnTo>
                    <a:pt x="4771504" y="3400031"/>
                  </a:lnTo>
                  <a:lnTo>
                    <a:pt x="4728197" y="3385782"/>
                  </a:lnTo>
                  <a:lnTo>
                    <a:pt x="4684280" y="3372916"/>
                  </a:lnTo>
                  <a:lnTo>
                    <a:pt x="4639780" y="3361461"/>
                  </a:lnTo>
                  <a:lnTo>
                    <a:pt x="4594720" y="3351453"/>
                  </a:lnTo>
                  <a:lnTo>
                    <a:pt x="4549114" y="3342919"/>
                  </a:lnTo>
                  <a:lnTo>
                    <a:pt x="4503013" y="3335871"/>
                  </a:lnTo>
                  <a:lnTo>
                    <a:pt x="4456417" y="3330346"/>
                  </a:lnTo>
                  <a:lnTo>
                    <a:pt x="4409364" y="3326371"/>
                  </a:lnTo>
                  <a:lnTo>
                    <a:pt x="4361891" y="3323971"/>
                  </a:lnTo>
                  <a:lnTo>
                    <a:pt x="4314012" y="3323158"/>
                  </a:lnTo>
                  <a:lnTo>
                    <a:pt x="4266120" y="3323971"/>
                  </a:lnTo>
                  <a:lnTo>
                    <a:pt x="4218648" y="3326371"/>
                  </a:lnTo>
                  <a:lnTo>
                    <a:pt x="4171594" y="3330346"/>
                  </a:lnTo>
                  <a:lnTo>
                    <a:pt x="4124998" y="3335871"/>
                  </a:lnTo>
                  <a:lnTo>
                    <a:pt x="4078897" y="3342919"/>
                  </a:lnTo>
                  <a:lnTo>
                    <a:pt x="4033291" y="3351453"/>
                  </a:lnTo>
                  <a:lnTo>
                    <a:pt x="3988231" y="3361461"/>
                  </a:lnTo>
                  <a:lnTo>
                    <a:pt x="3943731" y="3372916"/>
                  </a:lnTo>
                  <a:lnTo>
                    <a:pt x="3899814" y="3385782"/>
                  </a:lnTo>
                  <a:lnTo>
                    <a:pt x="3856507" y="3400031"/>
                  </a:lnTo>
                  <a:lnTo>
                    <a:pt x="3813848" y="3415652"/>
                  </a:lnTo>
                  <a:lnTo>
                    <a:pt x="3771849" y="3432619"/>
                  </a:lnTo>
                  <a:lnTo>
                    <a:pt x="3730536" y="3450882"/>
                  </a:lnTo>
                  <a:lnTo>
                    <a:pt x="3689934" y="3470452"/>
                  </a:lnTo>
                  <a:lnTo>
                    <a:pt x="3650081" y="3491268"/>
                  </a:lnTo>
                  <a:lnTo>
                    <a:pt x="3611003" y="3513328"/>
                  </a:lnTo>
                  <a:lnTo>
                    <a:pt x="3572713" y="3536581"/>
                  </a:lnTo>
                  <a:lnTo>
                    <a:pt x="3535248" y="3561029"/>
                  </a:lnTo>
                  <a:lnTo>
                    <a:pt x="3498621" y="3586645"/>
                  </a:lnTo>
                  <a:lnTo>
                    <a:pt x="3462871" y="3613378"/>
                  </a:lnTo>
                  <a:lnTo>
                    <a:pt x="3428022" y="3641217"/>
                  </a:lnTo>
                  <a:lnTo>
                    <a:pt x="3394087" y="3670135"/>
                  </a:lnTo>
                  <a:lnTo>
                    <a:pt x="3361105" y="3700107"/>
                  </a:lnTo>
                  <a:lnTo>
                    <a:pt x="3329101" y="3731120"/>
                  </a:lnTo>
                  <a:lnTo>
                    <a:pt x="3298101" y="3763111"/>
                  </a:lnTo>
                  <a:lnTo>
                    <a:pt x="3268129" y="3796093"/>
                  </a:lnTo>
                  <a:lnTo>
                    <a:pt x="3239211" y="3830028"/>
                  </a:lnTo>
                  <a:lnTo>
                    <a:pt x="3211372" y="3864876"/>
                  </a:lnTo>
                  <a:lnTo>
                    <a:pt x="3184626" y="3900627"/>
                  </a:lnTo>
                  <a:lnTo>
                    <a:pt x="3159023" y="3937254"/>
                  </a:lnTo>
                  <a:lnTo>
                    <a:pt x="3134576" y="3974719"/>
                  </a:lnTo>
                  <a:lnTo>
                    <a:pt x="3111309" y="4013009"/>
                  </a:lnTo>
                  <a:lnTo>
                    <a:pt x="3089262" y="4052100"/>
                  </a:lnTo>
                  <a:lnTo>
                    <a:pt x="3068434" y="4091940"/>
                  </a:lnTo>
                  <a:lnTo>
                    <a:pt x="3048876" y="4132542"/>
                  </a:lnTo>
                  <a:lnTo>
                    <a:pt x="3030601" y="4173855"/>
                  </a:lnTo>
                  <a:lnTo>
                    <a:pt x="3013646" y="4215854"/>
                  </a:lnTo>
                  <a:lnTo>
                    <a:pt x="2998025" y="4258513"/>
                  </a:lnTo>
                  <a:lnTo>
                    <a:pt x="2983763" y="4301820"/>
                  </a:lnTo>
                  <a:lnTo>
                    <a:pt x="2970898" y="4345737"/>
                  </a:lnTo>
                  <a:lnTo>
                    <a:pt x="2959455" y="4390237"/>
                  </a:lnTo>
                  <a:lnTo>
                    <a:pt x="2949448" y="4435310"/>
                  </a:lnTo>
                  <a:lnTo>
                    <a:pt x="2940913" y="4480903"/>
                  </a:lnTo>
                  <a:lnTo>
                    <a:pt x="2933865" y="4527016"/>
                  </a:lnTo>
                  <a:lnTo>
                    <a:pt x="2928340" y="4573600"/>
                  </a:lnTo>
                  <a:lnTo>
                    <a:pt x="2924365" y="4620653"/>
                  </a:lnTo>
                  <a:lnTo>
                    <a:pt x="2921952" y="4668126"/>
                  </a:lnTo>
                  <a:lnTo>
                    <a:pt x="2921152" y="4716018"/>
                  </a:lnTo>
                  <a:lnTo>
                    <a:pt x="2921952" y="4763897"/>
                  </a:lnTo>
                  <a:lnTo>
                    <a:pt x="2924365" y="4811382"/>
                  </a:lnTo>
                  <a:lnTo>
                    <a:pt x="2928340" y="4858423"/>
                  </a:lnTo>
                  <a:lnTo>
                    <a:pt x="2933865" y="4905019"/>
                  </a:lnTo>
                  <a:lnTo>
                    <a:pt x="2940913" y="4951133"/>
                  </a:lnTo>
                  <a:lnTo>
                    <a:pt x="2949448" y="4996726"/>
                  </a:lnTo>
                  <a:lnTo>
                    <a:pt x="2959455" y="5041785"/>
                  </a:lnTo>
                  <a:lnTo>
                    <a:pt x="2970898" y="5086299"/>
                  </a:lnTo>
                  <a:lnTo>
                    <a:pt x="2983763" y="5130216"/>
                  </a:lnTo>
                  <a:lnTo>
                    <a:pt x="2998025" y="5173510"/>
                  </a:lnTo>
                  <a:lnTo>
                    <a:pt x="3013646" y="5216182"/>
                  </a:lnTo>
                  <a:lnTo>
                    <a:pt x="3030601" y="5258181"/>
                  </a:lnTo>
                  <a:lnTo>
                    <a:pt x="3048876" y="5299494"/>
                  </a:lnTo>
                  <a:lnTo>
                    <a:pt x="3068434" y="5340083"/>
                  </a:lnTo>
                  <a:lnTo>
                    <a:pt x="3089262" y="5379936"/>
                  </a:lnTo>
                  <a:lnTo>
                    <a:pt x="3111309" y="5419026"/>
                  </a:lnTo>
                  <a:lnTo>
                    <a:pt x="3134576" y="5457317"/>
                  </a:lnTo>
                  <a:lnTo>
                    <a:pt x="3159023" y="5494782"/>
                  </a:lnTo>
                  <a:lnTo>
                    <a:pt x="3184626" y="5531409"/>
                  </a:lnTo>
                  <a:lnTo>
                    <a:pt x="3211372" y="5567159"/>
                  </a:lnTo>
                  <a:lnTo>
                    <a:pt x="3239211" y="5602008"/>
                  </a:lnTo>
                  <a:lnTo>
                    <a:pt x="3268129" y="5635942"/>
                  </a:lnTo>
                  <a:lnTo>
                    <a:pt x="3298101" y="5668924"/>
                  </a:lnTo>
                  <a:lnTo>
                    <a:pt x="3329101" y="5700928"/>
                  </a:lnTo>
                  <a:lnTo>
                    <a:pt x="3361105" y="5731929"/>
                  </a:lnTo>
                  <a:lnTo>
                    <a:pt x="3394087" y="5761901"/>
                  </a:lnTo>
                  <a:lnTo>
                    <a:pt x="3428022" y="5790819"/>
                  </a:lnTo>
                  <a:lnTo>
                    <a:pt x="3462871" y="5818657"/>
                  </a:lnTo>
                  <a:lnTo>
                    <a:pt x="3498621" y="5845403"/>
                  </a:lnTo>
                  <a:lnTo>
                    <a:pt x="3535248" y="5871007"/>
                  </a:lnTo>
                  <a:lnTo>
                    <a:pt x="3572713" y="5895454"/>
                  </a:lnTo>
                  <a:lnTo>
                    <a:pt x="3611003" y="5918720"/>
                  </a:lnTo>
                  <a:lnTo>
                    <a:pt x="3650081" y="5940768"/>
                  </a:lnTo>
                  <a:lnTo>
                    <a:pt x="3689934" y="5961596"/>
                  </a:lnTo>
                  <a:lnTo>
                    <a:pt x="3730536" y="5981154"/>
                  </a:lnTo>
                  <a:lnTo>
                    <a:pt x="3771849" y="5999429"/>
                  </a:lnTo>
                  <a:lnTo>
                    <a:pt x="3813848" y="6016383"/>
                  </a:lnTo>
                  <a:lnTo>
                    <a:pt x="3856507" y="6032004"/>
                  </a:lnTo>
                  <a:lnTo>
                    <a:pt x="3899814" y="6046267"/>
                  </a:lnTo>
                  <a:lnTo>
                    <a:pt x="3943731" y="6059132"/>
                  </a:lnTo>
                  <a:lnTo>
                    <a:pt x="3988231" y="6070574"/>
                  </a:lnTo>
                  <a:lnTo>
                    <a:pt x="4033291" y="6080582"/>
                  </a:lnTo>
                  <a:lnTo>
                    <a:pt x="4078897" y="6089129"/>
                  </a:lnTo>
                  <a:lnTo>
                    <a:pt x="4124998" y="6096165"/>
                  </a:lnTo>
                  <a:lnTo>
                    <a:pt x="4171594" y="6101689"/>
                  </a:lnTo>
                  <a:lnTo>
                    <a:pt x="4218648" y="6105677"/>
                  </a:lnTo>
                  <a:lnTo>
                    <a:pt x="4266120" y="6108077"/>
                  </a:lnTo>
                  <a:lnTo>
                    <a:pt x="4314012" y="6108890"/>
                  </a:lnTo>
                  <a:lnTo>
                    <a:pt x="4361891" y="6108077"/>
                  </a:lnTo>
                  <a:lnTo>
                    <a:pt x="4409364" y="6105677"/>
                  </a:lnTo>
                  <a:lnTo>
                    <a:pt x="4456417" y="6101689"/>
                  </a:lnTo>
                  <a:lnTo>
                    <a:pt x="4503013" y="6096165"/>
                  </a:lnTo>
                  <a:lnTo>
                    <a:pt x="4549114" y="6089129"/>
                  </a:lnTo>
                  <a:lnTo>
                    <a:pt x="4594720" y="6080582"/>
                  </a:lnTo>
                  <a:lnTo>
                    <a:pt x="4639780" y="6070574"/>
                  </a:lnTo>
                  <a:lnTo>
                    <a:pt x="4684280" y="6059132"/>
                  </a:lnTo>
                  <a:lnTo>
                    <a:pt x="4728197" y="6046267"/>
                  </a:lnTo>
                  <a:lnTo>
                    <a:pt x="4771504" y="6032004"/>
                  </a:lnTo>
                  <a:lnTo>
                    <a:pt x="4814163" y="6016383"/>
                  </a:lnTo>
                  <a:lnTo>
                    <a:pt x="4856175" y="5999429"/>
                  </a:lnTo>
                  <a:lnTo>
                    <a:pt x="4897475" y="5981154"/>
                  </a:lnTo>
                  <a:lnTo>
                    <a:pt x="4938077" y="5961596"/>
                  </a:lnTo>
                  <a:lnTo>
                    <a:pt x="4977930" y="5940768"/>
                  </a:lnTo>
                  <a:lnTo>
                    <a:pt x="5017008" y="5918720"/>
                  </a:lnTo>
                  <a:lnTo>
                    <a:pt x="5055298" y="5895454"/>
                  </a:lnTo>
                  <a:lnTo>
                    <a:pt x="5092763" y="5871007"/>
                  </a:lnTo>
                  <a:lnTo>
                    <a:pt x="5129390" y="5845403"/>
                  </a:lnTo>
                  <a:lnTo>
                    <a:pt x="5165141" y="5818657"/>
                  </a:lnTo>
                  <a:lnTo>
                    <a:pt x="5199989" y="5790819"/>
                  </a:lnTo>
                  <a:lnTo>
                    <a:pt x="5233924" y="5761901"/>
                  </a:lnTo>
                  <a:lnTo>
                    <a:pt x="5266906" y="5731929"/>
                  </a:lnTo>
                  <a:lnTo>
                    <a:pt x="5298910" y="5700928"/>
                  </a:lnTo>
                  <a:lnTo>
                    <a:pt x="5329910" y="5668924"/>
                  </a:lnTo>
                  <a:lnTo>
                    <a:pt x="5359882" y="5635942"/>
                  </a:lnTo>
                  <a:lnTo>
                    <a:pt x="5388800" y="5602008"/>
                  </a:lnTo>
                  <a:lnTo>
                    <a:pt x="5416639" y="5567159"/>
                  </a:lnTo>
                  <a:lnTo>
                    <a:pt x="5443385" y="5531409"/>
                  </a:lnTo>
                  <a:lnTo>
                    <a:pt x="5468988" y="5494782"/>
                  </a:lnTo>
                  <a:lnTo>
                    <a:pt x="5493436" y="5457317"/>
                  </a:lnTo>
                  <a:lnTo>
                    <a:pt x="5516702" y="5419026"/>
                  </a:lnTo>
                  <a:lnTo>
                    <a:pt x="5538749" y="5379936"/>
                  </a:lnTo>
                  <a:lnTo>
                    <a:pt x="5559577" y="5340083"/>
                  </a:lnTo>
                  <a:lnTo>
                    <a:pt x="5579135" y="5299494"/>
                  </a:lnTo>
                  <a:lnTo>
                    <a:pt x="5597410" y="5258181"/>
                  </a:lnTo>
                  <a:lnTo>
                    <a:pt x="5614365" y="5216182"/>
                  </a:lnTo>
                  <a:lnTo>
                    <a:pt x="5629986" y="5173510"/>
                  </a:lnTo>
                  <a:lnTo>
                    <a:pt x="5644248" y="5130216"/>
                  </a:lnTo>
                  <a:lnTo>
                    <a:pt x="5657113" y="5086299"/>
                  </a:lnTo>
                  <a:lnTo>
                    <a:pt x="5668556" y="5041785"/>
                  </a:lnTo>
                  <a:lnTo>
                    <a:pt x="5678563" y="4996726"/>
                  </a:lnTo>
                  <a:lnTo>
                    <a:pt x="5687111" y="4951133"/>
                  </a:lnTo>
                  <a:lnTo>
                    <a:pt x="5694146" y="4905019"/>
                  </a:lnTo>
                  <a:lnTo>
                    <a:pt x="5699671" y="4858423"/>
                  </a:lnTo>
                  <a:lnTo>
                    <a:pt x="5703646" y="4811382"/>
                  </a:lnTo>
                  <a:lnTo>
                    <a:pt x="5706059" y="4763897"/>
                  </a:lnTo>
                  <a:lnTo>
                    <a:pt x="5706859" y="4716018"/>
                  </a:lnTo>
                  <a:close/>
                </a:path>
                <a:path w="5819140" h="7903845" extrusionOk="0">
                  <a:moveTo>
                    <a:pt x="5818543" y="1504543"/>
                  </a:moveTo>
                  <a:lnTo>
                    <a:pt x="5817768" y="1455851"/>
                  </a:lnTo>
                  <a:lnTo>
                    <a:pt x="5815469" y="1407541"/>
                  </a:lnTo>
                  <a:lnTo>
                    <a:pt x="5811659" y="1359649"/>
                  </a:lnTo>
                  <a:lnTo>
                    <a:pt x="5806364" y="1312189"/>
                  </a:lnTo>
                  <a:lnTo>
                    <a:pt x="5799607" y="1265174"/>
                  </a:lnTo>
                  <a:lnTo>
                    <a:pt x="5791416" y="1218653"/>
                  </a:lnTo>
                  <a:lnTo>
                    <a:pt x="5781814" y="1172629"/>
                  </a:lnTo>
                  <a:lnTo>
                    <a:pt x="5770816" y="1127125"/>
                  </a:lnTo>
                  <a:lnTo>
                    <a:pt x="5758446" y="1082179"/>
                  </a:lnTo>
                  <a:lnTo>
                    <a:pt x="5744743" y="1037805"/>
                  </a:lnTo>
                  <a:lnTo>
                    <a:pt x="5729719" y="994016"/>
                  </a:lnTo>
                  <a:lnTo>
                    <a:pt x="5713387" y="950861"/>
                  </a:lnTo>
                  <a:lnTo>
                    <a:pt x="5695797" y="908342"/>
                  </a:lnTo>
                  <a:lnTo>
                    <a:pt x="5676951" y="866495"/>
                  </a:lnTo>
                  <a:lnTo>
                    <a:pt x="5656872" y="825334"/>
                  </a:lnTo>
                  <a:lnTo>
                    <a:pt x="5635587" y="784885"/>
                  </a:lnTo>
                  <a:lnTo>
                    <a:pt x="5613133" y="745172"/>
                  </a:lnTo>
                  <a:lnTo>
                    <a:pt x="5589511" y="706221"/>
                  </a:lnTo>
                  <a:lnTo>
                    <a:pt x="5564771" y="668058"/>
                  </a:lnTo>
                  <a:lnTo>
                    <a:pt x="5538902" y="630694"/>
                  </a:lnTo>
                  <a:lnTo>
                    <a:pt x="5511965" y="594169"/>
                  </a:lnTo>
                  <a:lnTo>
                    <a:pt x="5483949" y="558495"/>
                  </a:lnTo>
                  <a:lnTo>
                    <a:pt x="5454904" y="523684"/>
                  </a:lnTo>
                  <a:lnTo>
                    <a:pt x="5424830" y="489788"/>
                  </a:lnTo>
                  <a:lnTo>
                    <a:pt x="5393779" y="456806"/>
                  </a:lnTo>
                  <a:lnTo>
                    <a:pt x="5361737" y="424776"/>
                  </a:lnTo>
                  <a:lnTo>
                    <a:pt x="5328767" y="393725"/>
                  </a:lnTo>
                  <a:lnTo>
                    <a:pt x="5294871" y="363651"/>
                  </a:lnTo>
                  <a:lnTo>
                    <a:pt x="5260060" y="334606"/>
                  </a:lnTo>
                  <a:lnTo>
                    <a:pt x="5224386" y="306590"/>
                  </a:lnTo>
                  <a:lnTo>
                    <a:pt x="5187861" y="279641"/>
                  </a:lnTo>
                  <a:lnTo>
                    <a:pt x="5150497" y="253784"/>
                  </a:lnTo>
                  <a:lnTo>
                    <a:pt x="5112334" y="229031"/>
                  </a:lnTo>
                  <a:lnTo>
                    <a:pt x="5073383" y="205422"/>
                  </a:lnTo>
                  <a:lnTo>
                    <a:pt x="5033670" y="182956"/>
                  </a:lnTo>
                  <a:lnTo>
                    <a:pt x="4993221" y="161683"/>
                  </a:lnTo>
                  <a:lnTo>
                    <a:pt x="4952060" y="141605"/>
                  </a:lnTo>
                  <a:lnTo>
                    <a:pt x="4910213" y="122758"/>
                  </a:lnTo>
                  <a:lnTo>
                    <a:pt x="4867694" y="105156"/>
                  </a:lnTo>
                  <a:lnTo>
                    <a:pt x="4824539" y="88836"/>
                  </a:lnTo>
                  <a:lnTo>
                    <a:pt x="4780750" y="73799"/>
                  </a:lnTo>
                  <a:lnTo>
                    <a:pt x="4736376" y="60096"/>
                  </a:lnTo>
                  <a:lnTo>
                    <a:pt x="4691431" y="47739"/>
                  </a:lnTo>
                  <a:lnTo>
                    <a:pt x="4645926" y="36741"/>
                  </a:lnTo>
                  <a:lnTo>
                    <a:pt x="4599902" y="27127"/>
                  </a:lnTo>
                  <a:lnTo>
                    <a:pt x="4553382" y="18935"/>
                  </a:lnTo>
                  <a:lnTo>
                    <a:pt x="4506366" y="12179"/>
                  </a:lnTo>
                  <a:lnTo>
                    <a:pt x="4458906" y="6896"/>
                  </a:lnTo>
                  <a:lnTo>
                    <a:pt x="4411002" y="3073"/>
                  </a:lnTo>
                  <a:lnTo>
                    <a:pt x="4362704" y="774"/>
                  </a:lnTo>
                  <a:lnTo>
                    <a:pt x="4314012" y="0"/>
                  </a:lnTo>
                  <a:lnTo>
                    <a:pt x="4265307" y="774"/>
                  </a:lnTo>
                  <a:lnTo>
                    <a:pt x="4217009" y="3073"/>
                  </a:lnTo>
                  <a:lnTo>
                    <a:pt x="4169105" y="6896"/>
                  </a:lnTo>
                  <a:lnTo>
                    <a:pt x="4121645" y="12179"/>
                  </a:lnTo>
                  <a:lnTo>
                    <a:pt x="4074630" y="18935"/>
                  </a:lnTo>
                  <a:lnTo>
                    <a:pt x="4028109" y="27127"/>
                  </a:lnTo>
                  <a:lnTo>
                    <a:pt x="3982085" y="36741"/>
                  </a:lnTo>
                  <a:lnTo>
                    <a:pt x="3936581" y="47739"/>
                  </a:lnTo>
                  <a:lnTo>
                    <a:pt x="3891635" y="60096"/>
                  </a:lnTo>
                  <a:lnTo>
                    <a:pt x="3847261" y="73799"/>
                  </a:lnTo>
                  <a:lnTo>
                    <a:pt x="3803472" y="88836"/>
                  </a:lnTo>
                  <a:lnTo>
                    <a:pt x="3760317" y="105156"/>
                  </a:lnTo>
                  <a:lnTo>
                    <a:pt x="3717798" y="122758"/>
                  </a:lnTo>
                  <a:lnTo>
                    <a:pt x="3675951" y="141605"/>
                  </a:lnTo>
                  <a:lnTo>
                    <a:pt x="3634790" y="161683"/>
                  </a:lnTo>
                  <a:lnTo>
                    <a:pt x="3594341" y="182956"/>
                  </a:lnTo>
                  <a:lnTo>
                    <a:pt x="3554628" y="205422"/>
                  </a:lnTo>
                  <a:lnTo>
                    <a:pt x="3515677" y="229031"/>
                  </a:lnTo>
                  <a:lnTo>
                    <a:pt x="3477514" y="253784"/>
                  </a:lnTo>
                  <a:lnTo>
                    <a:pt x="3440150" y="279641"/>
                  </a:lnTo>
                  <a:lnTo>
                    <a:pt x="3403625" y="306590"/>
                  </a:lnTo>
                  <a:lnTo>
                    <a:pt x="3367951" y="334606"/>
                  </a:lnTo>
                  <a:lnTo>
                    <a:pt x="3333153" y="363651"/>
                  </a:lnTo>
                  <a:lnTo>
                    <a:pt x="3299244" y="393725"/>
                  </a:lnTo>
                  <a:lnTo>
                    <a:pt x="3266275" y="424776"/>
                  </a:lnTo>
                  <a:lnTo>
                    <a:pt x="3234232" y="456806"/>
                  </a:lnTo>
                  <a:lnTo>
                    <a:pt x="3203181" y="489788"/>
                  </a:lnTo>
                  <a:lnTo>
                    <a:pt x="3173107" y="523684"/>
                  </a:lnTo>
                  <a:lnTo>
                    <a:pt x="3144062" y="558495"/>
                  </a:lnTo>
                  <a:lnTo>
                    <a:pt x="3116046" y="594169"/>
                  </a:lnTo>
                  <a:lnTo>
                    <a:pt x="3089110" y="630694"/>
                  </a:lnTo>
                  <a:lnTo>
                    <a:pt x="3063240" y="668058"/>
                  </a:lnTo>
                  <a:lnTo>
                    <a:pt x="3038500" y="706221"/>
                  </a:lnTo>
                  <a:lnTo>
                    <a:pt x="3014878" y="745172"/>
                  </a:lnTo>
                  <a:lnTo>
                    <a:pt x="2992424" y="784885"/>
                  </a:lnTo>
                  <a:lnTo>
                    <a:pt x="2971139" y="825334"/>
                  </a:lnTo>
                  <a:lnTo>
                    <a:pt x="2951061" y="866495"/>
                  </a:lnTo>
                  <a:lnTo>
                    <a:pt x="2932214" y="908342"/>
                  </a:lnTo>
                  <a:lnTo>
                    <a:pt x="2914624" y="950861"/>
                  </a:lnTo>
                  <a:lnTo>
                    <a:pt x="2898292" y="994016"/>
                  </a:lnTo>
                  <a:lnTo>
                    <a:pt x="2883268" y="1037805"/>
                  </a:lnTo>
                  <a:lnTo>
                    <a:pt x="2869565" y="1082179"/>
                  </a:lnTo>
                  <a:lnTo>
                    <a:pt x="2857195" y="1127125"/>
                  </a:lnTo>
                  <a:lnTo>
                    <a:pt x="2846197" y="1172629"/>
                  </a:lnTo>
                  <a:lnTo>
                    <a:pt x="2836595" y="1218653"/>
                  </a:lnTo>
                  <a:lnTo>
                    <a:pt x="2828404" y="1265174"/>
                  </a:lnTo>
                  <a:lnTo>
                    <a:pt x="2821648" y="1312189"/>
                  </a:lnTo>
                  <a:lnTo>
                    <a:pt x="2816352" y="1359649"/>
                  </a:lnTo>
                  <a:lnTo>
                    <a:pt x="2812542" y="1407541"/>
                  </a:lnTo>
                  <a:lnTo>
                    <a:pt x="2810243" y="1455851"/>
                  </a:lnTo>
                  <a:lnTo>
                    <a:pt x="2809468" y="1504543"/>
                  </a:lnTo>
                  <a:lnTo>
                    <a:pt x="2810243" y="1553235"/>
                  </a:lnTo>
                  <a:lnTo>
                    <a:pt x="2812542" y="1601546"/>
                  </a:lnTo>
                  <a:lnTo>
                    <a:pt x="2816352" y="1649437"/>
                  </a:lnTo>
                  <a:lnTo>
                    <a:pt x="2821648" y="1696910"/>
                  </a:lnTo>
                  <a:lnTo>
                    <a:pt x="2828404" y="1743913"/>
                  </a:lnTo>
                  <a:lnTo>
                    <a:pt x="2836595" y="1790446"/>
                  </a:lnTo>
                  <a:lnTo>
                    <a:pt x="2846197" y="1836470"/>
                  </a:lnTo>
                  <a:lnTo>
                    <a:pt x="2857195" y="1881962"/>
                  </a:lnTo>
                  <a:lnTo>
                    <a:pt x="2869565" y="1926920"/>
                  </a:lnTo>
                  <a:lnTo>
                    <a:pt x="2883268" y="1971294"/>
                  </a:lnTo>
                  <a:lnTo>
                    <a:pt x="2898292" y="2015070"/>
                  </a:lnTo>
                  <a:lnTo>
                    <a:pt x="2914624" y="2058238"/>
                  </a:lnTo>
                  <a:lnTo>
                    <a:pt x="2932214" y="2100745"/>
                  </a:lnTo>
                  <a:lnTo>
                    <a:pt x="2951061" y="2142604"/>
                  </a:lnTo>
                  <a:lnTo>
                    <a:pt x="2971139" y="2183765"/>
                  </a:lnTo>
                  <a:lnTo>
                    <a:pt x="2992424" y="2224201"/>
                  </a:lnTo>
                  <a:lnTo>
                    <a:pt x="3014878" y="2263914"/>
                  </a:lnTo>
                  <a:lnTo>
                    <a:pt x="3038500" y="2302865"/>
                  </a:lnTo>
                  <a:lnTo>
                    <a:pt x="3063240" y="2341041"/>
                  </a:lnTo>
                  <a:lnTo>
                    <a:pt x="3089110" y="2378392"/>
                  </a:lnTo>
                  <a:lnTo>
                    <a:pt x="3116046" y="2414930"/>
                  </a:lnTo>
                  <a:lnTo>
                    <a:pt x="3144062" y="2450604"/>
                  </a:lnTo>
                  <a:lnTo>
                    <a:pt x="3173107" y="2485402"/>
                  </a:lnTo>
                  <a:lnTo>
                    <a:pt x="3203181" y="2519311"/>
                  </a:lnTo>
                  <a:lnTo>
                    <a:pt x="3234232" y="2552281"/>
                  </a:lnTo>
                  <a:lnTo>
                    <a:pt x="3266275" y="2584310"/>
                  </a:lnTo>
                  <a:lnTo>
                    <a:pt x="3299244" y="2615374"/>
                  </a:lnTo>
                  <a:lnTo>
                    <a:pt x="3333153" y="2645448"/>
                  </a:lnTo>
                  <a:lnTo>
                    <a:pt x="3367951" y="2674493"/>
                  </a:lnTo>
                  <a:lnTo>
                    <a:pt x="3403625" y="2702509"/>
                  </a:lnTo>
                  <a:lnTo>
                    <a:pt x="3440150" y="2729458"/>
                  </a:lnTo>
                  <a:lnTo>
                    <a:pt x="3477514" y="2755315"/>
                  </a:lnTo>
                  <a:lnTo>
                    <a:pt x="3515677" y="2780068"/>
                  </a:lnTo>
                  <a:lnTo>
                    <a:pt x="3554628" y="2803677"/>
                  </a:lnTo>
                  <a:lnTo>
                    <a:pt x="3594341" y="2826143"/>
                  </a:lnTo>
                  <a:lnTo>
                    <a:pt x="3634790" y="2847416"/>
                  </a:lnTo>
                  <a:lnTo>
                    <a:pt x="3675951" y="2867495"/>
                  </a:lnTo>
                  <a:lnTo>
                    <a:pt x="3717798" y="2886341"/>
                  </a:lnTo>
                  <a:lnTo>
                    <a:pt x="3760317" y="2903944"/>
                  </a:lnTo>
                  <a:lnTo>
                    <a:pt x="3803472" y="2920263"/>
                  </a:lnTo>
                  <a:lnTo>
                    <a:pt x="3847261" y="2935287"/>
                  </a:lnTo>
                  <a:lnTo>
                    <a:pt x="3891635" y="2949003"/>
                  </a:lnTo>
                  <a:lnTo>
                    <a:pt x="3936581" y="2961360"/>
                  </a:lnTo>
                  <a:lnTo>
                    <a:pt x="3982085" y="2972358"/>
                  </a:lnTo>
                  <a:lnTo>
                    <a:pt x="4028109" y="2981960"/>
                  </a:lnTo>
                  <a:lnTo>
                    <a:pt x="4074630" y="2990151"/>
                  </a:lnTo>
                  <a:lnTo>
                    <a:pt x="4121645" y="2996908"/>
                  </a:lnTo>
                  <a:lnTo>
                    <a:pt x="4169105" y="3002203"/>
                  </a:lnTo>
                  <a:lnTo>
                    <a:pt x="4217009" y="3006013"/>
                  </a:lnTo>
                  <a:lnTo>
                    <a:pt x="4265307" y="3008325"/>
                  </a:lnTo>
                  <a:lnTo>
                    <a:pt x="4314012" y="3009100"/>
                  </a:lnTo>
                  <a:lnTo>
                    <a:pt x="4362704" y="3008325"/>
                  </a:lnTo>
                  <a:lnTo>
                    <a:pt x="4411002" y="3006013"/>
                  </a:lnTo>
                  <a:lnTo>
                    <a:pt x="4458906" y="3002203"/>
                  </a:lnTo>
                  <a:lnTo>
                    <a:pt x="4506366" y="2996908"/>
                  </a:lnTo>
                  <a:lnTo>
                    <a:pt x="4553382" y="2990151"/>
                  </a:lnTo>
                  <a:lnTo>
                    <a:pt x="4599902" y="2981960"/>
                  </a:lnTo>
                  <a:lnTo>
                    <a:pt x="4645926" y="2972358"/>
                  </a:lnTo>
                  <a:lnTo>
                    <a:pt x="4691431" y="2961360"/>
                  </a:lnTo>
                  <a:lnTo>
                    <a:pt x="4736376" y="2949003"/>
                  </a:lnTo>
                  <a:lnTo>
                    <a:pt x="4780750" y="2935287"/>
                  </a:lnTo>
                  <a:lnTo>
                    <a:pt x="4824539" y="2920263"/>
                  </a:lnTo>
                  <a:lnTo>
                    <a:pt x="4867694" y="2903944"/>
                  </a:lnTo>
                  <a:lnTo>
                    <a:pt x="4910213" y="2886341"/>
                  </a:lnTo>
                  <a:lnTo>
                    <a:pt x="4952060" y="2867495"/>
                  </a:lnTo>
                  <a:lnTo>
                    <a:pt x="4993221" y="2847416"/>
                  </a:lnTo>
                  <a:lnTo>
                    <a:pt x="5033670" y="2826143"/>
                  </a:lnTo>
                  <a:lnTo>
                    <a:pt x="5073383" y="2803677"/>
                  </a:lnTo>
                  <a:lnTo>
                    <a:pt x="5112334" y="2780068"/>
                  </a:lnTo>
                  <a:lnTo>
                    <a:pt x="5150497" y="2755315"/>
                  </a:lnTo>
                  <a:lnTo>
                    <a:pt x="5187861" y="2729458"/>
                  </a:lnTo>
                  <a:lnTo>
                    <a:pt x="5224386" y="2702509"/>
                  </a:lnTo>
                  <a:lnTo>
                    <a:pt x="5260060" y="2674493"/>
                  </a:lnTo>
                  <a:lnTo>
                    <a:pt x="5294871" y="2645448"/>
                  </a:lnTo>
                  <a:lnTo>
                    <a:pt x="5328767" y="2615374"/>
                  </a:lnTo>
                  <a:lnTo>
                    <a:pt x="5361737" y="2584310"/>
                  </a:lnTo>
                  <a:lnTo>
                    <a:pt x="5393779" y="2552281"/>
                  </a:lnTo>
                  <a:lnTo>
                    <a:pt x="5424830" y="2519311"/>
                  </a:lnTo>
                  <a:lnTo>
                    <a:pt x="5454904" y="2485402"/>
                  </a:lnTo>
                  <a:lnTo>
                    <a:pt x="5483949" y="2450604"/>
                  </a:lnTo>
                  <a:lnTo>
                    <a:pt x="5511965" y="2414930"/>
                  </a:lnTo>
                  <a:lnTo>
                    <a:pt x="5538902" y="2378392"/>
                  </a:lnTo>
                  <a:lnTo>
                    <a:pt x="5564771" y="2341041"/>
                  </a:lnTo>
                  <a:lnTo>
                    <a:pt x="5589511" y="2302865"/>
                  </a:lnTo>
                  <a:lnTo>
                    <a:pt x="5613133" y="2263914"/>
                  </a:lnTo>
                  <a:lnTo>
                    <a:pt x="5635587" y="2224201"/>
                  </a:lnTo>
                  <a:lnTo>
                    <a:pt x="5656872" y="2183765"/>
                  </a:lnTo>
                  <a:lnTo>
                    <a:pt x="5676951" y="2142604"/>
                  </a:lnTo>
                  <a:lnTo>
                    <a:pt x="5695797" y="2100745"/>
                  </a:lnTo>
                  <a:lnTo>
                    <a:pt x="5713387" y="2058238"/>
                  </a:lnTo>
                  <a:lnTo>
                    <a:pt x="5729719" y="2015070"/>
                  </a:lnTo>
                  <a:lnTo>
                    <a:pt x="5744743" y="1971294"/>
                  </a:lnTo>
                  <a:lnTo>
                    <a:pt x="5758446" y="1926920"/>
                  </a:lnTo>
                  <a:lnTo>
                    <a:pt x="5770816" y="1881962"/>
                  </a:lnTo>
                  <a:lnTo>
                    <a:pt x="5781814" y="1836470"/>
                  </a:lnTo>
                  <a:lnTo>
                    <a:pt x="5791416" y="1790446"/>
                  </a:lnTo>
                  <a:lnTo>
                    <a:pt x="5799607" y="1743913"/>
                  </a:lnTo>
                  <a:lnTo>
                    <a:pt x="5806364" y="1696910"/>
                  </a:lnTo>
                  <a:lnTo>
                    <a:pt x="5811659" y="1649437"/>
                  </a:lnTo>
                  <a:lnTo>
                    <a:pt x="5815469" y="1601546"/>
                  </a:lnTo>
                  <a:lnTo>
                    <a:pt x="5817768" y="1553235"/>
                  </a:lnTo>
                  <a:lnTo>
                    <a:pt x="5818543" y="1504543"/>
                  </a:lnTo>
                  <a:close/>
                </a:path>
              </a:pathLst>
            </a:custGeom>
            <a:solidFill>
              <a:srgbClr val="0E4D4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98" name="Google Shape;1398;p71"/>
            <p:cNvSpPr/>
            <p:nvPr/>
          </p:nvSpPr>
          <p:spPr>
            <a:xfrm>
              <a:off x="14613416" y="6492357"/>
              <a:ext cx="3009265" cy="3009265"/>
            </a:xfrm>
            <a:custGeom>
              <a:avLst/>
              <a:gdLst/>
              <a:ahLst/>
              <a:cxnLst/>
              <a:rect l="l" t="t" r="r" b="b"/>
              <a:pathLst>
                <a:path w="3009265" h="3009265" extrusionOk="0">
                  <a:moveTo>
                    <a:pt x="1504540" y="0"/>
                  </a:moveTo>
                  <a:lnTo>
                    <a:pt x="1455847" y="773"/>
                  </a:lnTo>
                  <a:lnTo>
                    <a:pt x="1407540" y="3076"/>
                  </a:lnTo>
                  <a:lnTo>
                    <a:pt x="1359642" y="6887"/>
                  </a:lnTo>
                  <a:lnTo>
                    <a:pt x="1312178" y="12182"/>
                  </a:lnTo>
                  <a:lnTo>
                    <a:pt x="1265170" y="18937"/>
                  </a:lnTo>
                  <a:lnTo>
                    <a:pt x="1218641" y="27129"/>
                  </a:lnTo>
                  <a:lnTo>
                    <a:pt x="1172616" y="36735"/>
                  </a:lnTo>
                  <a:lnTo>
                    <a:pt x="1127117" y="47731"/>
                  </a:lnTo>
                  <a:lnTo>
                    <a:pt x="1082168" y="60095"/>
                  </a:lnTo>
                  <a:lnTo>
                    <a:pt x="1037792" y="73802"/>
                  </a:lnTo>
                  <a:lnTo>
                    <a:pt x="994012" y="88830"/>
                  </a:lnTo>
                  <a:lnTo>
                    <a:pt x="950853" y="105154"/>
                  </a:lnTo>
                  <a:lnTo>
                    <a:pt x="908336" y="122753"/>
                  </a:lnTo>
                  <a:lnTo>
                    <a:pt x="866486" y="141601"/>
                  </a:lnTo>
                  <a:lnTo>
                    <a:pt x="825326" y="161677"/>
                  </a:lnTo>
                  <a:lnTo>
                    <a:pt x="784879" y="182956"/>
                  </a:lnTo>
                  <a:lnTo>
                    <a:pt x="745168" y="205416"/>
                  </a:lnTo>
                  <a:lnTo>
                    <a:pt x="706218" y="229032"/>
                  </a:lnTo>
                  <a:lnTo>
                    <a:pt x="668050" y="253782"/>
                  </a:lnTo>
                  <a:lnTo>
                    <a:pt x="630690" y="279642"/>
                  </a:lnTo>
                  <a:lnTo>
                    <a:pt x="594159" y="306589"/>
                  </a:lnTo>
                  <a:lnTo>
                    <a:pt x="558482" y="334600"/>
                  </a:lnTo>
                  <a:lnTo>
                    <a:pt x="523681" y="363650"/>
                  </a:lnTo>
                  <a:lnTo>
                    <a:pt x="489780" y="393718"/>
                  </a:lnTo>
                  <a:lnTo>
                    <a:pt x="456803" y="424779"/>
                  </a:lnTo>
                  <a:lnTo>
                    <a:pt x="424773" y="456810"/>
                  </a:lnTo>
                  <a:lnTo>
                    <a:pt x="393712" y="489788"/>
                  </a:lnTo>
                  <a:lnTo>
                    <a:pt x="363645" y="523689"/>
                  </a:lnTo>
                  <a:lnTo>
                    <a:pt x="334595" y="558490"/>
                  </a:lnTo>
                  <a:lnTo>
                    <a:pt x="306585" y="594168"/>
                  </a:lnTo>
                  <a:lnTo>
                    <a:pt x="279638" y="630699"/>
                  </a:lnTo>
                  <a:lnTo>
                    <a:pt x="253778" y="668060"/>
                  </a:lnTo>
                  <a:lnTo>
                    <a:pt x="229029" y="706228"/>
                  </a:lnTo>
                  <a:lnTo>
                    <a:pt x="205413" y="745179"/>
                  </a:lnTo>
                  <a:lnTo>
                    <a:pt x="182954" y="784890"/>
                  </a:lnTo>
                  <a:lnTo>
                    <a:pt x="161675" y="825338"/>
                  </a:lnTo>
                  <a:lnTo>
                    <a:pt x="141599" y="866498"/>
                  </a:lnTo>
                  <a:lnTo>
                    <a:pt x="122751" y="908349"/>
                  </a:lnTo>
                  <a:lnTo>
                    <a:pt x="105153" y="950866"/>
                  </a:lnTo>
                  <a:lnTo>
                    <a:pt x="88828" y="994027"/>
                  </a:lnTo>
                  <a:lnTo>
                    <a:pt x="73801" y="1037807"/>
                  </a:lnTo>
                  <a:lnTo>
                    <a:pt x="60094" y="1082184"/>
                  </a:lnTo>
                  <a:lnTo>
                    <a:pt x="47731" y="1127133"/>
                  </a:lnTo>
                  <a:lnTo>
                    <a:pt x="36734" y="1172633"/>
                  </a:lnTo>
                  <a:lnTo>
                    <a:pt x="27129" y="1218659"/>
                  </a:lnTo>
                  <a:lnTo>
                    <a:pt x="18936" y="1265188"/>
                  </a:lnTo>
                  <a:lnTo>
                    <a:pt x="12181" y="1312196"/>
                  </a:lnTo>
                  <a:lnTo>
                    <a:pt x="6887" y="1359661"/>
                  </a:lnTo>
                  <a:lnTo>
                    <a:pt x="3076" y="1407559"/>
                  </a:lnTo>
                  <a:lnTo>
                    <a:pt x="773" y="1455867"/>
                  </a:lnTo>
                  <a:lnTo>
                    <a:pt x="0" y="1504561"/>
                  </a:lnTo>
                  <a:lnTo>
                    <a:pt x="773" y="1553253"/>
                  </a:lnTo>
                  <a:lnTo>
                    <a:pt x="3076" y="1601559"/>
                  </a:lnTo>
                  <a:lnTo>
                    <a:pt x="6887" y="1649455"/>
                  </a:lnTo>
                  <a:lnTo>
                    <a:pt x="12181" y="1696919"/>
                  </a:lnTo>
                  <a:lnTo>
                    <a:pt x="18936" y="1743926"/>
                  </a:lnTo>
                  <a:lnTo>
                    <a:pt x="27129" y="1790453"/>
                  </a:lnTo>
                  <a:lnTo>
                    <a:pt x="36734" y="1836478"/>
                  </a:lnTo>
                  <a:lnTo>
                    <a:pt x="47731" y="1881976"/>
                  </a:lnTo>
                  <a:lnTo>
                    <a:pt x="60094" y="1926925"/>
                  </a:lnTo>
                  <a:lnTo>
                    <a:pt x="73801" y="1971300"/>
                  </a:lnTo>
                  <a:lnTo>
                    <a:pt x="88828" y="2015079"/>
                  </a:lnTo>
                  <a:lnTo>
                    <a:pt x="105153" y="2058238"/>
                  </a:lnTo>
                  <a:lnTo>
                    <a:pt x="122751" y="2100754"/>
                  </a:lnTo>
                  <a:lnTo>
                    <a:pt x="141599" y="2142604"/>
                  </a:lnTo>
                  <a:lnTo>
                    <a:pt x="161675" y="2183764"/>
                  </a:lnTo>
                  <a:lnTo>
                    <a:pt x="182954" y="2224211"/>
                  </a:lnTo>
                  <a:lnTo>
                    <a:pt x="205413" y="2263921"/>
                  </a:lnTo>
                  <a:lnTo>
                    <a:pt x="229029" y="2302871"/>
                  </a:lnTo>
                  <a:lnTo>
                    <a:pt x="253778" y="2341038"/>
                  </a:lnTo>
                  <a:lnTo>
                    <a:pt x="279638" y="2378399"/>
                  </a:lnTo>
                  <a:lnTo>
                    <a:pt x="306585" y="2414929"/>
                  </a:lnTo>
                  <a:lnTo>
                    <a:pt x="334595" y="2450606"/>
                  </a:lnTo>
                  <a:lnTo>
                    <a:pt x="363645" y="2485407"/>
                  </a:lnTo>
                  <a:lnTo>
                    <a:pt x="393712" y="2519308"/>
                  </a:lnTo>
                  <a:lnTo>
                    <a:pt x="424773" y="2552285"/>
                  </a:lnTo>
                  <a:lnTo>
                    <a:pt x="456803" y="2584315"/>
                  </a:lnTo>
                  <a:lnTo>
                    <a:pt x="489780" y="2615376"/>
                  </a:lnTo>
                  <a:lnTo>
                    <a:pt x="523681" y="2645443"/>
                  </a:lnTo>
                  <a:lnTo>
                    <a:pt x="558482" y="2674493"/>
                  </a:lnTo>
                  <a:lnTo>
                    <a:pt x="594159" y="2702504"/>
                  </a:lnTo>
                  <a:lnTo>
                    <a:pt x="630690" y="2729450"/>
                  </a:lnTo>
                  <a:lnTo>
                    <a:pt x="668050" y="2755310"/>
                  </a:lnTo>
                  <a:lnTo>
                    <a:pt x="706218" y="2780060"/>
                  </a:lnTo>
                  <a:lnTo>
                    <a:pt x="745168" y="2803676"/>
                  </a:lnTo>
                  <a:lnTo>
                    <a:pt x="784879" y="2826135"/>
                  </a:lnTo>
                  <a:lnTo>
                    <a:pt x="825326" y="2847414"/>
                  </a:lnTo>
                  <a:lnTo>
                    <a:pt x="866486" y="2867490"/>
                  </a:lnTo>
                  <a:lnTo>
                    <a:pt x="908336" y="2886338"/>
                  </a:lnTo>
                  <a:lnTo>
                    <a:pt x="950853" y="2903937"/>
                  </a:lnTo>
                  <a:lnTo>
                    <a:pt x="994012" y="2920261"/>
                  </a:lnTo>
                  <a:lnTo>
                    <a:pt x="1037792" y="2935289"/>
                  </a:lnTo>
                  <a:lnTo>
                    <a:pt x="1082168" y="2948996"/>
                  </a:lnTo>
                  <a:lnTo>
                    <a:pt x="1127117" y="2961359"/>
                  </a:lnTo>
                  <a:lnTo>
                    <a:pt x="1172616" y="2972356"/>
                  </a:lnTo>
                  <a:lnTo>
                    <a:pt x="1218641" y="2981962"/>
                  </a:lnTo>
                  <a:lnTo>
                    <a:pt x="1265170" y="2990154"/>
                  </a:lnTo>
                  <a:lnTo>
                    <a:pt x="1312178" y="2996909"/>
                  </a:lnTo>
                  <a:lnTo>
                    <a:pt x="1359642" y="3002204"/>
                  </a:lnTo>
                  <a:lnTo>
                    <a:pt x="1407540" y="3006014"/>
                  </a:lnTo>
                  <a:lnTo>
                    <a:pt x="1455847" y="3008318"/>
                  </a:lnTo>
                  <a:lnTo>
                    <a:pt x="1504540" y="3009091"/>
                  </a:lnTo>
                  <a:lnTo>
                    <a:pt x="1553233" y="3008318"/>
                  </a:lnTo>
                  <a:lnTo>
                    <a:pt x="1601540" y="3006014"/>
                  </a:lnTo>
                  <a:lnTo>
                    <a:pt x="1649438" y="3002204"/>
                  </a:lnTo>
                  <a:lnTo>
                    <a:pt x="1696902" y="2996909"/>
                  </a:lnTo>
                  <a:lnTo>
                    <a:pt x="1743910" y="2990154"/>
                  </a:lnTo>
                  <a:lnTo>
                    <a:pt x="1790439" y="2981962"/>
                  </a:lnTo>
                  <a:lnTo>
                    <a:pt x="1836464" y="2972356"/>
                  </a:lnTo>
                  <a:lnTo>
                    <a:pt x="1881963" y="2961359"/>
                  </a:lnTo>
                  <a:lnTo>
                    <a:pt x="1926912" y="2948996"/>
                  </a:lnTo>
                  <a:lnTo>
                    <a:pt x="1971288" y="2935289"/>
                  </a:lnTo>
                  <a:lnTo>
                    <a:pt x="2015068" y="2920261"/>
                  </a:lnTo>
                  <a:lnTo>
                    <a:pt x="2058227" y="2903937"/>
                  </a:lnTo>
                  <a:lnTo>
                    <a:pt x="2100744" y="2886338"/>
                  </a:lnTo>
                  <a:lnTo>
                    <a:pt x="2142594" y="2867490"/>
                  </a:lnTo>
                  <a:lnTo>
                    <a:pt x="2183754" y="2847414"/>
                  </a:lnTo>
                  <a:lnTo>
                    <a:pt x="2224201" y="2826135"/>
                  </a:lnTo>
                  <a:lnTo>
                    <a:pt x="2263912" y="2803676"/>
                  </a:lnTo>
                  <a:lnTo>
                    <a:pt x="2302862" y="2780060"/>
                  </a:lnTo>
                  <a:lnTo>
                    <a:pt x="2341030" y="2755310"/>
                  </a:lnTo>
                  <a:lnTo>
                    <a:pt x="2378390" y="2729450"/>
                  </a:lnTo>
                  <a:lnTo>
                    <a:pt x="2414921" y="2702504"/>
                  </a:lnTo>
                  <a:lnTo>
                    <a:pt x="2450598" y="2674493"/>
                  </a:lnTo>
                  <a:lnTo>
                    <a:pt x="2485399" y="2645443"/>
                  </a:lnTo>
                  <a:lnTo>
                    <a:pt x="2519300" y="2615376"/>
                  </a:lnTo>
                  <a:lnTo>
                    <a:pt x="2552277" y="2584315"/>
                  </a:lnTo>
                  <a:lnTo>
                    <a:pt x="2584308" y="2552285"/>
                  </a:lnTo>
                  <a:lnTo>
                    <a:pt x="2615368" y="2519308"/>
                  </a:lnTo>
                  <a:lnTo>
                    <a:pt x="2645435" y="2485407"/>
                  </a:lnTo>
                  <a:lnTo>
                    <a:pt x="2674485" y="2450606"/>
                  </a:lnTo>
                  <a:lnTo>
                    <a:pt x="2702495" y="2414929"/>
                  </a:lnTo>
                  <a:lnTo>
                    <a:pt x="2729442" y="2378399"/>
                  </a:lnTo>
                  <a:lnTo>
                    <a:pt x="2755302" y="2341038"/>
                  </a:lnTo>
                  <a:lnTo>
                    <a:pt x="2780051" y="2302871"/>
                  </a:lnTo>
                  <a:lnTo>
                    <a:pt x="2803667" y="2263921"/>
                  </a:lnTo>
                  <a:lnTo>
                    <a:pt x="2826127" y="2224211"/>
                  </a:lnTo>
                  <a:lnTo>
                    <a:pt x="2847406" y="2183764"/>
                  </a:lnTo>
                  <a:lnTo>
                    <a:pt x="2867481" y="2142604"/>
                  </a:lnTo>
                  <a:lnTo>
                    <a:pt x="2886329" y="2100754"/>
                  </a:lnTo>
                  <a:lnTo>
                    <a:pt x="2903927" y="2058238"/>
                  </a:lnTo>
                  <a:lnTo>
                    <a:pt x="2920252" y="2015079"/>
                  </a:lnTo>
                  <a:lnTo>
                    <a:pt x="2935279" y="1971300"/>
                  </a:lnTo>
                  <a:lnTo>
                    <a:pt x="2948986" y="1926925"/>
                  </a:lnTo>
                  <a:lnTo>
                    <a:pt x="2961349" y="1881976"/>
                  </a:lnTo>
                  <a:lnTo>
                    <a:pt x="2972346" y="1836478"/>
                  </a:lnTo>
                  <a:lnTo>
                    <a:pt x="2981952" y="1790453"/>
                  </a:lnTo>
                  <a:lnTo>
                    <a:pt x="2990144" y="1743926"/>
                  </a:lnTo>
                  <a:lnTo>
                    <a:pt x="2996899" y="1696919"/>
                  </a:lnTo>
                  <a:lnTo>
                    <a:pt x="3002193" y="1649455"/>
                  </a:lnTo>
                  <a:lnTo>
                    <a:pt x="3006004" y="1601559"/>
                  </a:lnTo>
                  <a:lnTo>
                    <a:pt x="3008308" y="1553253"/>
                  </a:lnTo>
                  <a:lnTo>
                    <a:pt x="3009081" y="1504561"/>
                  </a:lnTo>
                  <a:lnTo>
                    <a:pt x="3008308" y="1455867"/>
                  </a:lnTo>
                  <a:lnTo>
                    <a:pt x="3006004" y="1407559"/>
                  </a:lnTo>
                  <a:lnTo>
                    <a:pt x="3002193" y="1359661"/>
                  </a:lnTo>
                  <a:lnTo>
                    <a:pt x="2996899" y="1312196"/>
                  </a:lnTo>
                  <a:lnTo>
                    <a:pt x="2990144" y="1265188"/>
                  </a:lnTo>
                  <a:lnTo>
                    <a:pt x="2981952" y="1218659"/>
                  </a:lnTo>
                  <a:lnTo>
                    <a:pt x="2972346" y="1172633"/>
                  </a:lnTo>
                  <a:lnTo>
                    <a:pt x="2961349" y="1127133"/>
                  </a:lnTo>
                  <a:lnTo>
                    <a:pt x="2948986" y="1082184"/>
                  </a:lnTo>
                  <a:lnTo>
                    <a:pt x="2935279" y="1037807"/>
                  </a:lnTo>
                  <a:lnTo>
                    <a:pt x="2920252" y="994027"/>
                  </a:lnTo>
                  <a:lnTo>
                    <a:pt x="2903927" y="950866"/>
                  </a:lnTo>
                  <a:lnTo>
                    <a:pt x="2886329" y="908349"/>
                  </a:lnTo>
                  <a:lnTo>
                    <a:pt x="2867481" y="866498"/>
                  </a:lnTo>
                  <a:lnTo>
                    <a:pt x="2847406" y="825338"/>
                  </a:lnTo>
                  <a:lnTo>
                    <a:pt x="2826127" y="784890"/>
                  </a:lnTo>
                  <a:lnTo>
                    <a:pt x="2803667" y="745179"/>
                  </a:lnTo>
                  <a:lnTo>
                    <a:pt x="2780051" y="706228"/>
                  </a:lnTo>
                  <a:lnTo>
                    <a:pt x="2755302" y="668060"/>
                  </a:lnTo>
                  <a:lnTo>
                    <a:pt x="2729442" y="630699"/>
                  </a:lnTo>
                  <a:lnTo>
                    <a:pt x="2702495" y="594168"/>
                  </a:lnTo>
                  <a:lnTo>
                    <a:pt x="2674485" y="558490"/>
                  </a:lnTo>
                  <a:lnTo>
                    <a:pt x="2645435" y="523689"/>
                  </a:lnTo>
                  <a:lnTo>
                    <a:pt x="2615368" y="489788"/>
                  </a:lnTo>
                  <a:lnTo>
                    <a:pt x="2584308" y="456810"/>
                  </a:lnTo>
                  <a:lnTo>
                    <a:pt x="2552277" y="424779"/>
                  </a:lnTo>
                  <a:lnTo>
                    <a:pt x="2519300" y="393718"/>
                  </a:lnTo>
                  <a:lnTo>
                    <a:pt x="2485399" y="363650"/>
                  </a:lnTo>
                  <a:lnTo>
                    <a:pt x="2450598" y="334600"/>
                  </a:lnTo>
                  <a:lnTo>
                    <a:pt x="2414921" y="306589"/>
                  </a:lnTo>
                  <a:lnTo>
                    <a:pt x="2378390" y="279642"/>
                  </a:lnTo>
                  <a:lnTo>
                    <a:pt x="2341030" y="253782"/>
                  </a:lnTo>
                  <a:lnTo>
                    <a:pt x="2302862" y="229032"/>
                  </a:lnTo>
                  <a:lnTo>
                    <a:pt x="2263912" y="205416"/>
                  </a:lnTo>
                  <a:lnTo>
                    <a:pt x="2224201" y="182956"/>
                  </a:lnTo>
                  <a:lnTo>
                    <a:pt x="2183754" y="161677"/>
                  </a:lnTo>
                  <a:lnTo>
                    <a:pt x="2142594" y="141601"/>
                  </a:lnTo>
                  <a:lnTo>
                    <a:pt x="2100744" y="122753"/>
                  </a:lnTo>
                  <a:lnTo>
                    <a:pt x="2058227" y="105154"/>
                  </a:lnTo>
                  <a:lnTo>
                    <a:pt x="2015068" y="88830"/>
                  </a:lnTo>
                  <a:lnTo>
                    <a:pt x="1971288" y="73802"/>
                  </a:lnTo>
                  <a:lnTo>
                    <a:pt x="1926912" y="60095"/>
                  </a:lnTo>
                  <a:lnTo>
                    <a:pt x="1881963" y="47731"/>
                  </a:lnTo>
                  <a:lnTo>
                    <a:pt x="1836464" y="36735"/>
                  </a:lnTo>
                  <a:lnTo>
                    <a:pt x="1790439" y="27129"/>
                  </a:lnTo>
                  <a:lnTo>
                    <a:pt x="1743910" y="18937"/>
                  </a:lnTo>
                  <a:lnTo>
                    <a:pt x="1696902" y="12182"/>
                  </a:lnTo>
                  <a:lnTo>
                    <a:pt x="1649438" y="6887"/>
                  </a:lnTo>
                  <a:lnTo>
                    <a:pt x="1601540" y="3076"/>
                  </a:lnTo>
                  <a:lnTo>
                    <a:pt x="1553233" y="773"/>
                  </a:lnTo>
                  <a:lnTo>
                    <a:pt x="1504540" y="0"/>
                  </a:lnTo>
                  <a:close/>
                </a:path>
              </a:pathLst>
            </a:custGeom>
            <a:solidFill>
              <a:srgbClr val="F5BB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399" name="Google Shape;1399;p71"/>
            <p:cNvSpPr/>
            <p:nvPr/>
          </p:nvSpPr>
          <p:spPr>
            <a:xfrm>
              <a:off x="14613416" y="6492357"/>
              <a:ext cx="3009265" cy="3009265"/>
            </a:xfrm>
            <a:custGeom>
              <a:avLst/>
              <a:gdLst/>
              <a:ahLst/>
              <a:cxnLst/>
              <a:rect l="l" t="t" r="r" b="b"/>
              <a:pathLst>
                <a:path w="3009265" h="3009265" extrusionOk="0">
                  <a:moveTo>
                    <a:pt x="1504540" y="3009091"/>
                  </a:moveTo>
                  <a:lnTo>
                    <a:pt x="1553233" y="3008318"/>
                  </a:lnTo>
                  <a:lnTo>
                    <a:pt x="1601540" y="3006014"/>
                  </a:lnTo>
                  <a:lnTo>
                    <a:pt x="1649438" y="3002204"/>
                  </a:lnTo>
                  <a:lnTo>
                    <a:pt x="1696902" y="2996909"/>
                  </a:lnTo>
                  <a:lnTo>
                    <a:pt x="1743910" y="2990154"/>
                  </a:lnTo>
                  <a:lnTo>
                    <a:pt x="1790439" y="2981962"/>
                  </a:lnTo>
                  <a:lnTo>
                    <a:pt x="1836464" y="2972356"/>
                  </a:lnTo>
                  <a:lnTo>
                    <a:pt x="1881963" y="2961359"/>
                  </a:lnTo>
                  <a:lnTo>
                    <a:pt x="1926912" y="2948996"/>
                  </a:lnTo>
                  <a:lnTo>
                    <a:pt x="1971288" y="2935289"/>
                  </a:lnTo>
                  <a:lnTo>
                    <a:pt x="2015068" y="2920261"/>
                  </a:lnTo>
                  <a:lnTo>
                    <a:pt x="2058227" y="2903937"/>
                  </a:lnTo>
                  <a:lnTo>
                    <a:pt x="2100744" y="2886338"/>
                  </a:lnTo>
                  <a:lnTo>
                    <a:pt x="2142594" y="2867490"/>
                  </a:lnTo>
                  <a:lnTo>
                    <a:pt x="2183754" y="2847414"/>
                  </a:lnTo>
                  <a:lnTo>
                    <a:pt x="2224201" y="2826135"/>
                  </a:lnTo>
                  <a:lnTo>
                    <a:pt x="2263912" y="2803676"/>
                  </a:lnTo>
                  <a:lnTo>
                    <a:pt x="2302862" y="2780060"/>
                  </a:lnTo>
                  <a:lnTo>
                    <a:pt x="2341030" y="2755310"/>
                  </a:lnTo>
                  <a:lnTo>
                    <a:pt x="2378390" y="2729450"/>
                  </a:lnTo>
                  <a:lnTo>
                    <a:pt x="2414921" y="2702504"/>
                  </a:lnTo>
                  <a:lnTo>
                    <a:pt x="2450598" y="2674493"/>
                  </a:lnTo>
                  <a:lnTo>
                    <a:pt x="2485399" y="2645443"/>
                  </a:lnTo>
                  <a:lnTo>
                    <a:pt x="2519300" y="2615376"/>
                  </a:lnTo>
                  <a:lnTo>
                    <a:pt x="2552277" y="2584315"/>
                  </a:lnTo>
                  <a:lnTo>
                    <a:pt x="2584308" y="2552285"/>
                  </a:lnTo>
                  <a:lnTo>
                    <a:pt x="2615368" y="2519308"/>
                  </a:lnTo>
                  <a:lnTo>
                    <a:pt x="2645435" y="2485407"/>
                  </a:lnTo>
                  <a:lnTo>
                    <a:pt x="2674485" y="2450606"/>
                  </a:lnTo>
                  <a:lnTo>
                    <a:pt x="2702495" y="2414929"/>
                  </a:lnTo>
                  <a:lnTo>
                    <a:pt x="2729442" y="2378399"/>
                  </a:lnTo>
                  <a:lnTo>
                    <a:pt x="2755302" y="2341038"/>
                  </a:lnTo>
                  <a:lnTo>
                    <a:pt x="2780051" y="2302871"/>
                  </a:lnTo>
                  <a:lnTo>
                    <a:pt x="2803667" y="2263921"/>
                  </a:lnTo>
                  <a:lnTo>
                    <a:pt x="2826127" y="2224211"/>
                  </a:lnTo>
                  <a:lnTo>
                    <a:pt x="2847406" y="2183764"/>
                  </a:lnTo>
                  <a:lnTo>
                    <a:pt x="2867481" y="2142604"/>
                  </a:lnTo>
                  <a:lnTo>
                    <a:pt x="2886329" y="2100754"/>
                  </a:lnTo>
                  <a:lnTo>
                    <a:pt x="2903927" y="2058238"/>
                  </a:lnTo>
                  <a:lnTo>
                    <a:pt x="2920252" y="2015079"/>
                  </a:lnTo>
                  <a:lnTo>
                    <a:pt x="2935279" y="1971300"/>
                  </a:lnTo>
                  <a:lnTo>
                    <a:pt x="2948986" y="1926925"/>
                  </a:lnTo>
                  <a:lnTo>
                    <a:pt x="2961349" y="1881976"/>
                  </a:lnTo>
                  <a:lnTo>
                    <a:pt x="2972346" y="1836478"/>
                  </a:lnTo>
                  <a:lnTo>
                    <a:pt x="2981952" y="1790453"/>
                  </a:lnTo>
                  <a:lnTo>
                    <a:pt x="2990144" y="1743926"/>
                  </a:lnTo>
                  <a:lnTo>
                    <a:pt x="2996899" y="1696919"/>
                  </a:lnTo>
                  <a:lnTo>
                    <a:pt x="3002193" y="1649455"/>
                  </a:lnTo>
                  <a:lnTo>
                    <a:pt x="3006004" y="1601559"/>
                  </a:lnTo>
                  <a:lnTo>
                    <a:pt x="3008308" y="1553253"/>
                  </a:lnTo>
                  <a:lnTo>
                    <a:pt x="3009081" y="1504561"/>
                  </a:lnTo>
                  <a:lnTo>
                    <a:pt x="3008308" y="1455867"/>
                  </a:lnTo>
                  <a:lnTo>
                    <a:pt x="3006004" y="1407559"/>
                  </a:lnTo>
                  <a:lnTo>
                    <a:pt x="3002193" y="1359661"/>
                  </a:lnTo>
                  <a:lnTo>
                    <a:pt x="2996899" y="1312196"/>
                  </a:lnTo>
                  <a:lnTo>
                    <a:pt x="2990144" y="1265188"/>
                  </a:lnTo>
                  <a:lnTo>
                    <a:pt x="2981952" y="1218659"/>
                  </a:lnTo>
                  <a:lnTo>
                    <a:pt x="2972346" y="1172633"/>
                  </a:lnTo>
                  <a:lnTo>
                    <a:pt x="2961349" y="1127133"/>
                  </a:lnTo>
                  <a:lnTo>
                    <a:pt x="2948986" y="1082184"/>
                  </a:lnTo>
                  <a:lnTo>
                    <a:pt x="2935279" y="1037807"/>
                  </a:lnTo>
                  <a:lnTo>
                    <a:pt x="2920252" y="994027"/>
                  </a:lnTo>
                  <a:lnTo>
                    <a:pt x="2903927" y="950866"/>
                  </a:lnTo>
                  <a:lnTo>
                    <a:pt x="2886329" y="908349"/>
                  </a:lnTo>
                  <a:lnTo>
                    <a:pt x="2867481" y="866498"/>
                  </a:lnTo>
                  <a:lnTo>
                    <a:pt x="2847406" y="825338"/>
                  </a:lnTo>
                  <a:lnTo>
                    <a:pt x="2826127" y="784890"/>
                  </a:lnTo>
                  <a:lnTo>
                    <a:pt x="2803667" y="745179"/>
                  </a:lnTo>
                  <a:lnTo>
                    <a:pt x="2780051" y="706228"/>
                  </a:lnTo>
                  <a:lnTo>
                    <a:pt x="2755302" y="668060"/>
                  </a:lnTo>
                  <a:lnTo>
                    <a:pt x="2729442" y="630699"/>
                  </a:lnTo>
                  <a:lnTo>
                    <a:pt x="2702495" y="594168"/>
                  </a:lnTo>
                  <a:lnTo>
                    <a:pt x="2674485" y="558490"/>
                  </a:lnTo>
                  <a:lnTo>
                    <a:pt x="2645435" y="523689"/>
                  </a:lnTo>
                  <a:lnTo>
                    <a:pt x="2615368" y="489788"/>
                  </a:lnTo>
                  <a:lnTo>
                    <a:pt x="2584308" y="456810"/>
                  </a:lnTo>
                  <a:lnTo>
                    <a:pt x="2552277" y="424779"/>
                  </a:lnTo>
                  <a:lnTo>
                    <a:pt x="2519300" y="393718"/>
                  </a:lnTo>
                  <a:lnTo>
                    <a:pt x="2485399" y="363650"/>
                  </a:lnTo>
                  <a:lnTo>
                    <a:pt x="2450598" y="334600"/>
                  </a:lnTo>
                  <a:lnTo>
                    <a:pt x="2414921" y="306589"/>
                  </a:lnTo>
                  <a:lnTo>
                    <a:pt x="2378390" y="279642"/>
                  </a:lnTo>
                  <a:lnTo>
                    <a:pt x="2341030" y="253782"/>
                  </a:lnTo>
                  <a:lnTo>
                    <a:pt x="2302862" y="229032"/>
                  </a:lnTo>
                  <a:lnTo>
                    <a:pt x="2263912" y="205416"/>
                  </a:lnTo>
                  <a:lnTo>
                    <a:pt x="2224201" y="182956"/>
                  </a:lnTo>
                  <a:lnTo>
                    <a:pt x="2183754" y="161677"/>
                  </a:lnTo>
                  <a:lnTo>
                    <a:pt x="2142594" y="141601"/>
                  </a:lnTo>
                  <a:lnTo>
                    <a:pt x="2100744" y="122753"/>
                  </a:lnTo>
                  <a:lnTo>
                    <a:pt x="2058227" y="105154"/>
                  </a:lnTo>
                  <a:lnTo>
                    <a:pt x="2015068" y="88830"/>
                  </a:lnTo>
                  <a:lnTo>
                    <a:pt x="1971288" y="73802"/>
                  </a:lnTo>
                  <a:lnTo>
                    <a:pt x="1926912" y="60095"/>
                  </a:lnTo>
                  <a:lnTo>
                    <a:pt x="1881963" y="47731"/>
                  </a:lnTo>
                  <a:lnTo>
                    <a:pt x="1836464" y="36735"/>
                  </a:lnTo>
                  <a:lnTo>
                    <a:pt x="1790439" y="27129"/>
                  </a:lnTo>
                  <a:lnTo>
                    <a:pt x="1743910" y="18937"/>
                  </a:lnTo>
                  <a:lnTo>
                    <a:pt x="1696902" y="12182"/>
                  </a:lnTo>
                  <a:lnTo>
                    <a:pt x="1649438" y="6887"/>
                  </a:lnTo>
                  <a:lnTo>
                    <a:pt x="1601540" y="3076"/>
                  </a:lnTo>
                  <a:lnTo>
                    <a:pt x="1553233" y="773"/>
                  </a:lnTo>
                  <a:lnTo>
                    <a:pt x="1504540" y="0"/>
                  </a:lnTo>
                  <a:lnTo>
                    <a:pt x="1455847" y="773"/>
                  </a:lnTo>
                  <a:lnTo>
                    <a:pt x="1407540" y="3076"/>
                  </a:lnTo>
                  <a:lnTo>
                    <a:pt x="1359642" y="6887"/>
                  </a:lnTo>
                  <a:lnTo>
                    <a:pt x="1312178" y="12182"/>
                  </a:lnTo>
                  <a:lnTo>
                    <a:pt x="1265170" y="18937"/>
                  </a:lnTo>
                  <a:lnTo>
                    <a:pt x="1218641" y="27129"/>
                  </a:lnTo>
                  <a:lnTo>
                    <a:pt x="1172616" y="36735"/>
                  </a:lnTo>
                  <a:lnTo>
                    <a:pt x="1127117" y="47731"/>
                  </a:lnTo>
                  <a:lnTo>
                    <a:pt x="1082168" y="60095"/>
                  </a:lnTo>
                  <a:lnTo>
                    <a:pt x="1037792" y="73802"/>
                  </a:lnTo>
                  <a:lnTo>
                    <a:pt x="994012" y="88830"/>
                  </a:lnTo>
                  <a:lnTo>
                    <a:pt x="950853" y="105154"/>
                  </a:lnTo>
                  <a:lnTo>
                    <a:pt x="908336" y="122753"/>
                  </a:lnTo>
                  <a:lnTo>
                    <a:pt x="866486" y="141601"/>
                  </a:lnTo>
                  <a:lnTo>
                    <a:pt x="825326" y="161677"/>
                  </a:lnTo>
                  <a:lnTo>
                    <a:pt x="784879" y="182956"/>
                  </a:lnTo>
                  <a:lnTo>
                    <a:pt x="745168" y="205416"/>
                  </a:lnTo>
                  <a:lnTo>
                    <a:pt x="706218" y="229032"/>
                  </a:lnTo>
                  <a:lnTo>
                    <a:pt x="668050" y="253782"/>
                  </a:lnTo>
                  <a:lnTo>
                    <a:pt x="630690" y="279642"/>
                  </a:lnTo>
                  <a:lnTo>
                    <a:pt x="594159" y="306589"/>
                  </a:lnTo>
                  <a:lnTo>
                    <a:pt x="558482" y="334600"/>
                  </a:lnTo>
                  <a:lnTo>
                    <a:pt x="523681" y="363650"/>
                  </a:lnTo>
                  <a:lnTo>
                    <a:pt x="489780" y="393718"/>
                  </a:lnTo>
                  <a:lnTo>
                    <a:pt x="456803" y="424779"/>
                  </a:lnTo>
                  <a:lnTo>
                    <a:pt x="424773" y="456810"/>
                  </a:lnTo>
                  <a:lnTo>
                    <a:pt x="393712" y="489788"/>
                  </a:lnTo>
                  <a:lnTo>
                    <a:pt x="363645" y="523689"/>
                  </a:lnTo>
                  <a:lnTo>
                    <a:pt x="334595" y="558490"/>
                  </a:lnTo>
                  <a:lnTo>
                    <a:pt x="306585" y="594168"/>
                  </a:lnTo>
                  <a:lnTo>
                    <a:pt x="279638" y="630699"/>
                  </a:lnTo>
                  <a:lnTo>
                    <a:pt x="253778" y="668060"/>
                  </a:lnTo>
                  <a:lnTo>
                    <a:pt x="229029" y="706228"/>
                  </a:lnTo>
                  <a:lnTo>
                    <a:pt x="205413" y="745179"/>
                  </a:lnTo>
                  <a:lnTo>
                    <a:pt x="182954" y="784890"/>
                  </a:lnTo>
                  <a:lnTo>
                    <a:pt x="161675" y="825338"/>
                  </a:lnTo>
                  <a:lnTo>
                    <a:pt x="141599" y="866498"/>
                  </a:lnTo>
                  <a:lnTo>
                    <a:pt x="122751" y="908349"/>
                  </a:lnTo>
                  <a:lnTo>
                    <a:pt x="105153" y="950866"/>
                  </a:lnTo>
                  <a:lnTo>
                    <a:pt x="88828" y="994027"/>
                  </a:lnTo>
                  <a:lnTo>
                    <a:pt x="73801" y="1037807"/>
                  </a:lnTo>
                  <a:lnTo>
                    <a:pt x="60094" y="1082184"/>
                  </a:lnTo>
                  <a:lnTo>
                    <a:pt x="47731" y="1127133"/>
                  </a:lnTo>
                  <a:lnTo>
                    <a:pt x="36734" y="1172633"/>
                  </a:lnTo>
                  <a:lnTo>
                    <a:pt x="27129" y="1218659"/>
                  </a:lnTo>
                  <a:lnTo>
                    <a:pt x="18936" y="1265188"/>
                  </a:lnTo>
                  <a:lnTo>
                    <a:pt x="12181" y="1312196"/>
                  </a:lnTo>
                  <a:lnTo>
                    <a:pt x="6887" y="1359661"/>
                  </a:lnTo>
                  <a:lnTo>
                    <a:pt x="3076" y="1407559"/>
                  </a:lnTo>
                  <a:lnTo>
                    <a:pt x="773" y="1455867"/>
                  </a:lnTo>
                  <a:lnTo>
                    <a:pt x="0" y="1504561"/>
                  </a:lnTo>
                  <a:lnTo>
                    <a:pt x="773" y="1553253"/>
                  </a:lnTo>
                  <a:lnTo>
                    <a:pt x="3076" y="1601559"/>
                  </a:lnTo>
                  <a:lnTo>
                    <a:pt x="6887" y="1649455"/>
                  </a:lnTo>
                  <a:lnTo>
                    <a:pt x="12181" y="1696919"/>
                  </a:lnTo>
                  <a:lnTo>
                    <a:pt x="18936" y="1743926"/>
                  </a:lnTo>
                  <a:lnTo>
                    <a:pt x="27129" y="1790453"/>
                  </a:lnTo>
                  <a:lnTo>
                    <a:pt x="36734" y="1836478"/>
                  </a:lnTo>
                  <a:lnTo>
                    <a:pt x="47731" y="1881976"/>
                  </a:lnTo>
                  <a:lnTo>
                    <a:pt x="60094" y="1926925"/>
                  </a:lnTo>
                  <a:lnTo>
                    <a:pt x="73801" y="1971300"/>
                  </a:lnTo>
                  <a:lnTo>
                    <a:pt x="88828" y="2015079"/>
                  </a:lnTo>
                  <a:lnTo>
                    <a:pt x="105153" y="2058238"/>
                  </a:lnTo>
                  <a:lnTo>
                    <a:pt x="122751" y="2100754"/>
                  </a:lnTo>
                  <a:lnTo>
                    <a:pt x="141599" y="2142604"/>
                  </a:lnTo>
                  <a:lnTo>
                    <a:pt x="161675" y="2183764"/>
                  </a:lnTo>
                  <a:lnTo>
                    <a:pt x="182954" y="2224211"/>
                  </a:lnTo>
                  <a:lnTo>
                    <a:pt x="205413" y="2263921"/>
                  </a:lnTo>
                  <a:lnTo>
                    <a:pt x="229029" y="2302871"/>
                  </a:lnTo>
                  <a:lnTo>
                    <a:pt x="253778" y="2341038"/>
                  </a:lnTo>
                  <a:lnTo>
                    <a:pt x="279638" y="2378399"/>
                  </a:lnTo>
                  <a:lnTo>
                    <a:pt x="306585" y="2414929"/>
                  </a:lnTo>
                  <a:lnTo>
                    <a:pt x="334595" y="2450606"/>
                  </a:lnTo>
                  <a:lnTo>
                    <a:pt x="363645" y="2485407"/>
                  </a:lnTo>
                  <a:lnTo>
                    <a:pt x="393712" y="2519308"/>
                  </a:lnTo>
                  <a:lnTo>
                    <a:pt x="424773" y="2552285"/>
                  </a:lnTo>
                  <a:lnTo>
                    <a:pt x="456803" y="2584315"/>
                  </a:lnTo>
                  <a:lnTo>
                    <a:pt x="489780" y="2615376"/>
                  </a:lnTo>
                  <a:lnTo>
                    <a:pt x="523681" y="2645443"/>
                  </a:lnTo>
                  <a:lnTo>
                    <a:pt x="558482" y="2674493"/>
                  </a:lnTo>
                  <a:lnTo>
                    <a:pt x="594159" y="2702504"/>
                  </a:lnTo>
                  <a:lnTo>
                    <a:pt x="630690" y="2729450"/>
                  </a:lnTo>
                  <a:lnTo>
                    <a:pt x="668050" y="2755310"/>
                  </a:lnTo>
                  <a:lnTo>
                    <a:pt x="706218" y="2780060"/>
                  </a:lnTo>
                  <a:lnTo>
                    <a:pt x="745168" y="2803676"/>
                  </a:lnTo>
                  <a:lnTo>
                    <a:pt x="784879" y="2826135"/>
                  </a:lnTo>
                  <a:lnTo>
                    <a:pt x="825326" y="2847414"/>
                  </a:lnTo>
                  <a:lnTo>
                    <a:pt x="866486" y="2867490"/>
                  </a:lnTo>
                  <a:lnTo>
                    <a:pt x="908336" y="2886338"/>
                  </a:lnTo>
                  <a:lnTo>
                    <a:pt x="950853" y="2903937"/>
                  </a:lnTo>
                  <a:lnTo>
                    <a:pt x="994012" y="2920261"/>
                  </a:lnTo>
                  <a:lnTo>
                    <a:pt x="1037792" y="2935289"/>
                  </a:lnTo>
                  <a:lnTo>
                    <a:pt x="1082168" y="2948996"/>
                  </a:lnTo>
                  <a:lnTo>
                    <a:pt x="1127117" y="2961359"/>
                  </a:lnTo>
                  <a:lnTo>
                    <a:pt x="1172616" y="2972356"/>
                  </a:lnTo>
                  <a:lnTo>
                    <a:pt x="1218641" y="2981962"/>
                  </a:lnTo>
                  <a:lnTo>
                    <a:pt x="1265170" y="2990154"/>
                  </a:lnTo>
                  <a:lnTo>
                    <a:pt x="1312178" y="2996909"/>
                  </a:lnTo>
                  <a:lnTo>
                    <a:pt x="1359642" y="3002204"/>
                  </a:lnTo>
                  <a:lnTo>
                    <a:pt x="1407540" y="3006014"/>
                  </a:lnTo>
                  <a:lnTo>
                    <a:pt x="1455847" y="3008318"/>
                  </a:lnTo>
                  <a:lnTo>
                    <a:pt x="1504540" y="3009091"/>
                  </a:lnTo>
                  <a:close/>
                </a:path>
              </a:pathLst>
            </a:custGeom>
            <a:noFill/>
            <a:ln w="167525" cap="flat" cmpd="sng">
              <a:solidFill>
                <a:srgbClr val="DE6E4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sp>
        <p:nvSpPr>
          <p:cNvPr id="1400" name="Google Shape;1400;p71"/>
          <p:cNvSpPr txBox="1">
            <a:spLocks noGrp="1"/>
          </p:cNvSpPr>
          <p:nvPr>
            <p:ph type="title"/>
          </p:nvPr>
        </p:nvSpPr>
        <p:spPr>
          <a:xfrm>
            <a:off x="5680491" y="968155"/>
            <a:ext cx="865500" cy="609300"/>
          </a:xfrm>
          <a:prstGeom prst="rect">
            <a:avLst/>
          </a:prstGeom>
          <a:noFill/>
          <a:ln>
            <a:noFill/>
          </a:ln>
        </p:spPr>
        <p:txBody>
          <a:bodyPr spcFirstLastPara="1" wrap="square" lIns="0" tIns="7225" rIns="0" bIns="0" anchor="t" anchorCtr="0">
            <a:spAutoFit/>
          </a:bodyPr>
          <a:lstStyle/>
          <a:p>
            <a:pPr marL="0" marR="0" lvl="0" indent="0" algn="ctr" rtl="0">
              <a:lnSpc>
                <a:spcPct val="100400"/>
              </a:lnSpc>
              <a:spcBef>
                <a:spcPts val="0"/>
              </a:spcBef>
              <a:spcAft>
                <a:spcPts val="0"/>
              </a:spcAft>
              <a:buNone/>
            </a:pPr>
            <a:r>
              <a:rPr lang="en" sz="1300">
                <a:solidFill>
                  <a:srgbClr val="FFFFFF"/>
                </a:solidFill>
                <a:latin typeface="Proxima Nova"/>
                <a:ea typeface="Proxima Nova"/>
                <a:cs typeface="Proxima Nova"/>
                <a:sym typeface="Proxima Nova"/>
              </a:rPr>
              <a:t>Identify  inequities at work</a:t>
            </a:r>
            <a:endParaRPr sz="1300">
              <a:solidFill>
                <a:srgbClr val="FFFFFF"/>
              </a:solidFill>
              <a:latin typeface="Proxima Nova"/>
              <a:ea typeface="Proxima Nova"/>
              <a:cs typeface="Proxima Nova"/>
              <a:sym typeface="Proxima Nova"/>
            </a:endParaRPr>
          </a:p>
        </p:txBody>
      </p:sp>
      <p:sp>
        <p:nvSpPr>
          <p:cNvPr id="1401" name="Google Shape;1401;p71"/>
          <p:cNvSpPr txBox="1"/>
          <p:nvPr/>
        </p:nvSpPr>
        <p:spPr>
          <a:xfrm>
            <a:off x="6970849" y="3203863"/>
            <a:ext cx="865500" cy="609300"/>
          </a:xfrm>
          <a:prstGeom prst="rect">
            <a:avLst/>
          </a:prstGeom>
          <a:noFill/>
          <a:ln>
            <a:noFill/>
          </a:ln>
        </p:spPr>
        <p:txBody>
          <a:bodyPr spcFirstLastPara="1" wrap="square" lIns="0" tIns="7225" rIns="0" bIns="0" anchor="t" anchorCtr="0">
            <a:spAutoFit/>
          </a:bodyPr>
          <a:lstStyle/>
          <a:p>
            <a:pPr marL="0" marR="0" lvl="0" indent="0" algn="ctr" rtl="0">
              <a:lnSpc>
                <a:spcPct val="100400"/>
              </a:lnSpc>
              <a:spcBef>
                <a:spcPts val="0"/>
              </a:spcBef>
              <a:spcAft>
                <a:spcPts val="0"/>
              </a:spcAft>
              <a:buNone/>
            </a:pPr>
            <a:r>
              <a:rPr lang="en" sz="1300" b="1">
                <a:latin typeface="Proxima Nova"/>
                <a:ea typeface="Proxima Nova"/>
                <a:cs typeface="Proxima Nova"/>
                <a:sym typeface="Proxima Nova"/>
              </a:rPr>
              <a:t>Own your  positional  power</a:t>
            </a:r>
            <a:endParaRPr sz="1300" b="1">
              <a:latin typeface="Proxima Nova"/>
              <a:ea typeface="Proxima Nova"/>
              <a:cs typeface="Proxima Nova"/>
              <a:sym typeface="Proxima Nova"/>
            </a:endParaRPr>
          </a:p>
        </p:txBody>
      </p:sp>
      <p:sp>
        <p:nvSpPr>
          <p:cNvPr id="1402" name="Google Shape;1402;p71"/>
          <p:cNvSpPr txBox="1"/>
          <p:nvPr/>
        </p:nvSpPr>
        <p:spPr>
          <a:xfrm>
            <a:off x="4471197" y="3203856"/>
            <a:ext cx="689700" cy="609300"/>
          </a:xfrm>
          <a:prstGeom prst="rect">
            <a:avLst/>
          </a:prstGeom>
          <a:noFill/>
          <a:ln>
            <a:noFill/>
          </a:ln>
        </p:spPr>
        <p:txBody>
          <a:bodyPr spcFirstLastPara="1" wrap="square" lIns="0" tIns="7225" rIns="0" bIns="0" anchor="t" anchorCtr="0">
            <a:spAutoFit/>
          </a:bodyPr>
          <a:lstStyle/>
          <a:p>
            <a:pPr marL="0" marR="0" lvl="0" indent="0" algn="ctr" rtl="0">
              <a:lnSpc>
                <a:spcPct val="100400"/>
              </a:lnSpc>
              <a:spcBef>
                <a:spcPts val="0"/>
              </a:spcBef>
              <a:spcAft>
                <a:spcPts val="0"/>
              </a:spcAft>
              <a:buNone/>
            </a:pPr>
            <a:r>
              <a:rPr lang="en" sz="1300" b="1">
                <a:solidFill>
                  <a:srgbClr val="FFFFFF"/>
                </a:solidFill>
                <a:latin typeface="Proxima Nova"/>
                <a:ea typeface="Proxima Nova"/>
                <a:cs typeface="Proxima Nova"/>
                <a:sym typeface="Proxima Nova"/>
              </a:rPr>
              <a:t>Consider  actions to take</a:t>
            </a:r>
            <a:endParaRPr sz="1300" b="1">
              <a:latin typeface="Proxima Nova"/>
              <a:ea typeface="Proxima Nova"/>
              <a:cs typeface="Proxima Nova"/>
              <a:sym typeface="Proxima Nova"/>
            </a:endParaRPr>
          </a:p>
        </p:txBody>
      </p:sp>
      <p:sp>
        <p:nvSpPr>
          <p:cNvPr id="1403" name="Google Shape;1403;p71"/>
          <p:cNvSpPr txBox="1"/>
          <p:nvPr/>
        </p:nvSpPr>
        <p:spPr>
          <a:xfrm>
            <a:off x="5680124" y="2518713"/>
            <a:ext cx="865500" cy="408300"/>
          </a:xfrm>
          <a:prstGeom prst="rect">
            <a:avLst/>
          </a:prstGeom>
          <a:noFill/>
          <a:ln>
            <a:noFill/>
          </a:ln>
        </p:spPr>
        <p:txBody>
          <a:bodyPr spcFirstLastPara="1" wrap="square" lIns="0" tIns="7225" rIns="0" bIns="0" anchor="t" anchorCtr="0">
            <a:spAutoFit/>
          </a:bodyPr>
          <a:lstStyle/>
          <a:p>
            <a:pPr marL="0" marR="0" lvl="0" indent="12700" algn="ctr" rtl="0">
              <a:lnSpc>
                <a:spcPct val="100400"/>
              </a:lnSpc>
              <a:spcBef>
                <a:spcPts val="0"/>
              </a:spcBef>
              <a:spcAft>
                <a:spcPts val="0"/>
              </a:spcAft>
              <a:buNone/>
            </a:pPr>
            <a:r>
              <a:rPr lang="en" sz="1300" b="1">
                <a:solidFill>
                  <a:srgbClr val="FFFFFF"/>
                </a:solidFill>
                <a:latin typeface="Proxima Nova"/>
                <a:ea typeface="Proxima Nova"/>
                <a:cs typeface="Proxima Nova"/>
                <a:sym typeface="Proxima Nova"/>
              </a:rPr>
              <a:t>See your  privilege</a:t>
            </a:r>
            <a:endParaRPr sz="1300" b="1">
              <a:solidFill>
                <a:srgbClr val="FFFFFF"/>
              </a:solidFill>
              <a:latin typeface="Proxima Nova"/>
              <a:ea typeface="Proxima Nova"/>
              <a:cs typeface="Proxima Nova"/>
              <a:sym typeface="Proxima Nova"/>
            </a:endParaRPr>
          </a:p>
        </p:txBody>
      </p:sp>
      <p:sp>
        <p:nvSpPr>
          <p:cNvPr id="1404" name="Google Shape;1404;p71"/>
          <p:cNvSpPr txBox="1"/>
          <p:nvPr/>
        </p:nvSpPr>
        <p:spPr>
          <a:xfrm>
            <a:off x="832425" y="1496675"/>
            <a:ext cx="2496300" cy="1960200"/>
          </a:xfrm>
          <a:prstGeom prst="rect">
            <a:avLst/>
          </a:prstGeom>
          <a:noFill/>
          <a:ln>
            <a:noFill/>
          </a:ln>
        </p:spPr>
        <p:txBody>
          <a:bodyPr spcFirstLastPara="1" wrap="square" lIns="0" tIns="125625" rIns="0" bIns="0" anchor="t" anchorCtr="0">
            <a:spAutoFit/>
          </a:bodyPr>
          <a:lstStyle/>
          <a:p>
            <a:pPr marL="0" marR="609600" lvl="0" indent="0" algn="l" rtl="0">
              <a:lnSpc>
                <a:spcPct val="96574"/>
              </a:lnSpc>
              <a:spcBef>
                <a:spcPts val="0"/>
              </a:spcBef>
              <a:spcAft>
                <a:spcPts val="0"/>
              </a:spcAft>
              <a:buNone/>
            </a:pPr>
            <a:r>
              <a:rPr lang="en" sz="4100">
                <a:latin typeface="Oswald"/>
                <a:ea typeface="Oswald"/>
                <a:cs typeface="Oswald"/>
                <a:sym typeface="Oswald"/>
              </a:rPr>
              <a:t>Active  Allyship</a:t>
            </a:r>
            <a:endParaRPr sz="4100">
              <a:latin typeface="Oswald"/>
              <a:ea typeface="Oswald"/>
              <a:cs typeface="Oswald"/>
              <a:sym typeface="Oswald"/>
            </a:endParaRPr>
          </a:p>
          <a:p>
            <a:pPr marL="0" marR="0" lvl="0" indent="0" algn="l" rtl="0">
              <a:lnSpc>
                <a:spcPct val="97348"/>
              </a:lnSpc>
              <a:spcBef>
                <a:spcPts val="0"/>
              </a:spcBef>
              <a:spcAft>
                <a:spcPts val="0"/>
              </a:spcAft>
              <a:buNone/>
            </a:pPr>
            <a:r>
              <a:rPr lang="en" sz="4100">
                <a:latin typeface="Oswald"/>
                <a:ea typeface="Oswald"/>
                <a:cs typeface="Oswald"/>
                <a:sym typeface="Oswald"/>
              </a:rPr>
              <a:t>Framework</a:t>
            </a:r>
            <a:endParaRPr sz="4100">
              <a:latin typeface="Oswald"/>
              <a:ea typeface="Oswald"/>
              <a:cs typeface="Oswald"/>
              <a:sym typeface="Oswald"/>
            </a:endParaRPr>
          </a:p>
        </p:txBody>
      </p:sp>
      <p:sp>
        <p:nvSpPr>
          <p:cNvPr id="1405" name="Google Shape;1405;p71"/>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47</a:t>
            </a:fld>
            <a:endParaRPr sz="700">
              <a:latin typeface="Proxima Nova Semibold"/>
              <a:ea typeface="Proxima Nova Semibold"/>
              <a:cs typeface="Proxima Nova Semibold"/>
              <a:sym typeface="Proxima Nova Semibold"/>
            </a:endParaRPr>
          </a:p>
        </p:txBody>
      </p:sp>
      <p:grpSp>
        <p:nvGrpSpPr>
          <p:cNvPr id="1406" name="Google Shape;1406;p71"/>
          <p:cNvGrpSpPr/>
          <p:nvPr/>
        </p:nvGrpSpPr>
        <p:grpSpPr>
          <a:xfrm>
            <a:off x="167531" y="4852630"/>
            <a:ext cx="1505034" cy="174536"/>
            <a:chOff x="442904" y="4166938"/>
            <a:chExt cx="4030621" cy="467300"/>
          </a:xfrm>
        </p:grpSpPr>
        <p:pic>
          <p:nvPicPr>
            <p:cNvPr id="1407" name="Google Shape;1407;p71"/>
            <p:cNvPicPr preferRelativeResize="0"/>
            <p:nvPr/>
          </p:nvPicPr>
          <p:blipFill rotWithShape="1">
            <a:blip r:embed="rId3">
              <a:alphaModFix/>
            </a:blip>
            <a:srcRect/>
            <a:stretch/>
          </p:blipFill>
          <p:spPr>
            <a:xfrm>
              <a:off x="1848476" y="4166938"/>
              <a:ext cx="2625049" cy="467300"/>
            </a:xfrm>
            <a:prstGeom prst="rect">
              <a:avLst/>
            </a:prstGeom>
            <a:noFill/>
            <a:ln>
              <a:noFill/>
            </a:ln>
          </p:spPr>
        </p:pic>
        <p:grpSp>
          <p:nvGrpSpPr>
            <p:cNvPr id="1408" name="Google Shape;1408;p71"/>
            <p:cNvGrpSpPr/>
            <p:nvPr/>
          </p:nvGrpSpPr>
          <p:grpSpPr>
            <a:xfrm>
              <a:off x="442904" y="4326529"/>
              <a:ext cx="1033452" cy="205673"/>
              <a:chOff x="7504804" y="565304"/>
              <a:chExt cx="1033452" cy="205673"/>
            </a:xfrm>
          </p:grpSpPr>
          <p:sp>
            <p:nvSpPr>
              <p:cNvPr id="1409" name="Google Shape;1409;p71"/>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410" name="Google Shape;1410;p71"/>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411" name="Google Shape;1411;p71"/>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412" name="Google Shape;1412;p71"/>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413" name="Google Shape;1413;p71"/>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414" name="Google Shape;1414;p71"/>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415" name="Google Shape;1415;p71"/>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1416" name="Google Shape;1416;p71"/>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420"/>
        <p:cNvGrpSpPr/>
        <p:nvPr/>
      </p:nvGrpSpPr>
      <p:grpSpPr>
        <a:xfrm>
          <a:off x="0" y="0"/>
          <a:ext cx="0" cy="0"/>
          <a:chOff x="0" y="0"/>
          <a:chExt cx="0" cy="0"/>
        </a:xfrm>
      </p:grpSpPr>
      <p:sp>
        <p:nvSpPr>
          <p:cNvPr id="1421" name="Google Shape;1421;p72"/>
          <p:cNvSpPr txBox="1"/>
          <p:nvPr/>
        </p:nvSpPr>
        <p:spPr>
          <a:xfrm>
            <a:off x="680023" y="862184"/>
            <a:ext cx="1611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solidFill>
                  <a:srgbClr val="FFFFFF"/>
                </a:solidFill>
                <a:latin typeface="Oswald"/>
                <a:ea typeface="Oswald"/>
                <a:cs typeface="Oswald"/>
                <a:sym typeface="Oswald"/>
              </a:rPr>
              <a:t>5</a:t>
            </a:r>
            <a:endParaRPr sz="2400">
              <a:latin typeface="Oswald"/>
              <a:ea typeface="Oswald"/>
              <a:cs typeface="Oswald"/>
              <a:sym typeface="Oswald"/>
            </a:endParaRPr>
          </a:p>
        </p:txBody>
      </p:sp>
      <p:sp>
        <p:nvSpPr>
          <p:cNvPr id="1422" name="Google Shape;1422;p72"/>
          <p:cNvSpPr txBox="1"/>
          <p:nvPr/>
        </p:nvSpPr>
        <p:spPr>
          <a:xfrm>
            <a:off x="680026" y="1714300"/>
            <a:ext cx="1968300" cy="1955400"/>
          </a:xfrm>
          <a:prstGeom prst="rect">
            <a:avLst/>
          </a:prstGeom>
          <a:noFill/>
          <a:ln>
            <a:noFill/>
          </a:ln>
        </p:spPr>
        <p:txBody>
          <a:bodyPr spcFirstLastPara="1" wrap="square" lIns="0" tIns="125625" rIns="0" bIns="0" anchor="t" anchorCtr="0">
            <a:spAutoFit/>
          </a:bodyPr>
          <a:lstStyle/>
          <a:p>
            <a:pPr marL="0" marR="0" lvl="0" indent="0" algn="l" rtl="0">
              <a:lnSpc>
                <a:spcPct val="96574"/>
              </a:lnSpc>
              <a:spcBef>
                <a:spcPts val="0"/>
              </a:spcBef>
              <a:spcAft>
                <a:spcPts val="0"/>
              </a:spcAft>
              <a:buNone/>
            </a:pPr>
            <a:r>
              <a:rPr lang="en" sz="4100">
                <a:solidFill>
                  <a:srgbClr val="FFFFFF"/>
                </a:solidFill>
                <a:latin typeface="Oswald"/>
                <a:ea typeface="Oswald"/>
                <a:cs typeface="Oswald"/>
                <a:sym typeface="Oswald"/>
              </a:rPr>
              <a:t>Learn  allyship  actions</a:t>
            </a:r>
            <a:endParaRPr sz="4100">
              <a:latin typeface="Oswald"/>
              <a:ea typeface="Oswald"/>
              <a:cs typeface="Oswald"/>
              <a:sym typeface="Oswald"/>
            </a:endParaRPr>
          </a:p>
        </p:txBody>
      </p:sp>
      <p:sp>
        <p:nvSpPr>
          <p:cNvPr id="1423" name="Google Shape;1423;p72"/>
          <p:cNvSpPr txBox="1"/>
          <p:nvPr/>
        </p:nvSpPr>
        <p:spPr>
          <a:xfrm>
            <a:off x="4393879" y="565684"/>
            <a:ext cx="1468932"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Define allyship</a:t>
            </a:r>
            <a:endParaRPr sz="1700">
              <a:latin typeface="Avenir"/>
              <a:ea typeface="Avenir"/>
              <a:cs typeface="Avenir"/>
              <a:sym typeface="Avenir"/>
            </a:endParaRPr>
          </a:p>
        </p:txBody>
      </p:sp>
      <p:sp>
        <p:nvSpPr>
          <p:cNvPr id="1424" name="Google Shape;1424;p72"/>
          <p:cNvSpPr txBox="1"/>
          <p:nvPr/>
        </p:nvSpPr>
        <p:spPr>
          <a:xfrm>
            <a:off x="4393879" y="1182860"/>
            <a:ext cx="2177404"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Unpack your privilege</a:t>
            </a:r>
            <a:endParaRPr sz="1700">
              <a:latin typeface="Avenir"/>
              <a:ea typeface="Avenir"/>
              <a:cs typeface="Avenir"/>
              <a:sym typeface="Avenir"/>
            </a:endParaRPr>
          </a:p>
        </p:txBody>
      </p:sp>
      <p:sp>
        <p:nvSpPr>
          <p:cNvPr id="1425" name="Google Shape;1425;p72"/>
          <p:cNvSpPr txBox="1"/>
          <p:nvPr/>
        </p:nvSpPr>
        <p:spPr>
          <a:xfrm>
            <a:off x="4393879" y="1800037"/>
            <a:ext cx="2927466"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Uncover workplace inequities</a:t>
            </a:r>
            <a:endParaRPr sz="1700">
              <a:latin typeface="Avenir"/>
              <a:ea typeface="Avenir"/>
              <a:cs typeface="Avenir"/>
              <a:sym typeface="Avenir"/>
            </a:endParaRPr>
          </a:p>
        </p:txBody>
      </p:sp>
      <p:sp>
        <p:nvSpPr>
          <p:cNvPr id="1426" name="Google Shape;1426;p72"/>
          <p:cNvSpPr txBox="1"/>
          <p:nvPr/>
        </p:nvSpPr>
        <p:spPr>
          <a:xfrm>
            <a:off x="4393879" y="2417214"/>
            <a:ext cx="2051190"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Discover your power</a:t>
            </a:r>
            <a:endParaRPr sz="1700">
              <a:latin typeface="Avenir"/>
              <a:ea typeface="Avenir"/>
              <a:cs typeface="Avenir"/>
              <a:sym typeface="Avenir"/>
            </a:endParaRPr>
          </a:p>
        </p:txBody>
      </p:sp>
      <p:sp>
        <p:nvSpPr>
          <p:cNvPr id="1427" name="Google Shape;1427;p72"/>
          <p:cNvSpPr txBox="1"/>
          <p:nvPr/>
        </p:nvSpPr>
        <p:spPr>
          <a:xfrm>
            <a:off x="4393879" y="3034391"/>
            <a:ext cx="2110398"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u="sng">
                <a:solidFill>
                  <a:srgbClr val="FFFFFF"/>
                </a:solidFill>
                <a:latin typeface="Avenir"/>
                <a:ea typeface="Avenir"/>
                <a:cs typeface="Avenir"/>
                <a:sym typeface="Avenir"/>
              </a:rPr>
              <a:t>Learn allyship actions</a:t>
            </a:r>
            <a:endParaRPr sz="1700">
              <a:latin typeface="Avenir"/>
              <a:ea typeface="Avenir"/>
              <a:cs typeface="Avenir"/>
              <a:sym typeface="Avenir"/>
            </a:endParaRPr>
          </a:p>
        </p:txBody>
      </p:sp>
      <p:sp>
        <p:nvSpPr>
          <p:cNvPr id="1428" name="Google Shape;1428;p72"/>
          <p:cNvSpPr txBox="1"/>
          <p:nvPr/>
        </p:nvSpPr>
        <p:spPr>
          <a:xfrm>
            <a:off x="4393879" y="3651567"/>
            <a:ext cx="3742802"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Review the Active Allyship Framework</a:t>
            </a:r>
            <a:endParaRPr sz="1700">
              <a:latin typeface="Avenir"/>
              <a:ea typeface="Avenir"/>
              <a:cs typeface="Avenir"/>
              <a:sym typeface="Avenir"/>
            </a:endParaRPr>
          </a:p>
        </p:txBody>
      </p:sp>
      <p:sp>
        <p:nvSpPr>
          <p:cNvPr id="1429" name="Google Shape;1429;p72"/>
          <p:cNvSpPr txBox="1"/>
          <p:nvPr/>
        </p:nvSpPr>
        <p:spPr>
          <a:xfrm>
            <a:off x="4393879" y="4242075"/>
            <a:ext cx="3186826"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Introduce the follow-up sessions</a:t>
            </a:r>
            <a:endParaRPr sz="1700">
              <a:latin typeface="Avenir"/>
              <a:ea typeface="Avenir"/>
              <a:cs typeface="Avenir"/>
              <a:sym typeface="Avenir"/>
            </a:endParaRPr>
          </a:p>
        </p:txBody>
      </p:sp>
      <p:sp>
        <p:nvSpPr>
          <p:cNvPr id="1430" name="Google Shape;1430;p72"/>
          <p:cNvSpPr txBox="1"/>
          <p:nvPr/>
        </p:nvSpPr>
        <p:spPr>
          <a:xfrm>
            <a:off x="3994723" y="523773"/>
            <a:ext cx="167700" cy="41067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solidFill>
                  <a:srgbClr val="FFFFFF"/>
                </a:solidFill>
                <a:latin typeface="Oswald"/>
                <a:ea typeface="Oswald"/>
                <a:cs typeface="Oswald"/>
                <a:sym typeface="Oswald"/>
              </a:rPr>
              <a:t>1</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2</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3</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4</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5</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6</a:t>
            </a:r>
            <a:endParaRPr sz="2400">
              <a:latin typeface="Oswald"/>
              <a:ea typeface="Oswald"/>
              <a:cs typeface="Oswald"/>
              <a:sym typeface="Oswald"/>
            </a:endParaRPr>
          </a:p>
          <a:p>
            <a:pPr marL="0" marR="0" lvl="0" indent="0" algn="l" rtl="0">
              <a:lnSpc>
                <a:spcPct val="100000"/>
              </a:lnSpc>
              <a:spcBef>
                <a:spcPts val="1800"/>
              </a:spcBef>
              <a:spcAft>
                <a:spcPts val="0"/>
              </a:spcAft>
              <a:buNone/>
            </a:pPr>
            <a:r>
              <a:rPr lang="en" sz="2400" b="1">
                <a:solidFill>
                  <a:srgbClr val="FFFFFF"/>
                </a:solidFill>
                <a:latin typeface="Oswald"/>
                <a:ea typeface="Oswald"/>
                <a:cs typeface="Oswald"/>
                <a:sym typeface="Oswald"/>
              </a:rPr>
              <a:t>7</a:t>
            </a:r>
            <a:endParaRPr sz="2400">
              <a:latin typeface="Oswald"/>
              <a:ea typeface="Oswald"/>
              <a:cs typeface="Oswald"/>
              <a:sym typeface="Oswald"/>
            </a:endParaRPr>
          </a:p>
        </p:txBody>
      </p:sp>
      <p:sp>
        <p:nvSpPr>
          <p:cNvPr id="1431" name="Google Shape;1431;p72"/>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solidFill>
                  <a:srgbClr val="FFFFFF"/>
                </a:solidFill>
                <a:latin typeface="Proxima Nova Semibold"/>
                <a:ea typeface="Proxima Nova Semibold"/>
                <a:cs typeface="Proxima Nova Semibold"/>
                <a:sym typeface="Proxima Nova Semibold"/>
              </a:rPr>
              <a:t> </a:t>
            </a:r>
            <a:r>
              <a:rPr lang="en" sz="700">
                <a:solidFill>
                  <a:srgbClr val="FFFFFF"/>
                </a:solidFill>
                <a:latin typeface="Avenir"/>
                <a:ea typeface="Avenir"/>
                <a:cs typeface="Avenir"/>
                <a:sym typeface="Avenir"/>
              </a:rPr>
              <a:t> ©2021 LeanIn.Org, LLC</a:t>
            </a:r>
            <a:r>
              <a:rPr lang="en" sz="700">
                <a:solidFill>
                  <a:srgbClr val="FFFFFF"/>
                </a:solidFill>
                <a:latin typeface="Proxima Nova Semibold"/>
                <a:ea typeface="Proxima Nova Semibold"/>
                <a:cs typeface="Proxima Nova Semibold"/>
                <a:sym typeface="Proxima Nova Semibold"/>
              </a:rPr>
              <a:t>   </a:t>
            </a:r>
            <a:fld id="{00000000-1234-1234-1234-123412341234}" type="slidenum">
              <a:rPr lang="en" sz="700">
                <a:solidFill>
                  <a:srgbClr val="FFFFFF"/>
                </a:solidFill>
                <a:latin typeface="Proxima Nova Semibold"/>
                <a:ea typeface="Proxima Nova Semibold"/>
                <a:cs typeface="Proxima Nova Semibold"/>
                <a:sym typeface="Proxima Nova Semibold"/>
              </a:rPr>
              <a:t>48</a:t>
            </a:fld>
            <a:endParaRPr sz="700">
              <a:solidFill>
                <a:srgbClr val="FFFFFF"/>
              </a:solidFill>
              <a:latin typeface="Proxima Nova Semibold"/>
              <a:ea typeface="Proxima Nova Semibold"/>
              <a:cs typeface="Proxima Nova Semibold"/>
              <a:sym typeface="Proxima Nova Semibold"/>
            </a:endParaRPr>
          </a:p>
        </p:txBody>
      </p:sp>
      <p:pic>
        <p:nvPicPr>
          <p:cNvPr id="1432" name="Google Shape;1432;p72"/>
          <p:cNvPicPr preferRelativeResize="0"/>
          <p:nvPr/>
        </p:nvPicPr>
        <p:blipFill rotWithShape="1">
          <a:blip r:embed="rId3">
            <a:alphaModFix/>
          </a:blip>
          <a:srcRect/>
          <a:stretch/>
        </p:blipFill>
        <p:spPr>
          <a:xfrm>
            <a:off x="692372" y="4852630"/>
            <a:ext cx="980193" cy="174536"/>
          </a:xfrm>
          <a:prstGeom prst="rect">
            <a:avLst/>
          </a:prstGeom>
          <a:noFill/>
          <a:ln>
            <a:noFill/>
          </a:ln>
        </p:spPr>
      </p:pic>
      <p:grpSp>
        <p:nvGrpSpPr>
          <p:cNvPr id="1433" name="Google Shape;1433;p72"/>
          <p:cNvGrpSpPr/>
          <p:nvPr/>
        </p:nvGrpSpPr>
        <p:grpSpPr>
          <a:xfrm>
            <a:off x="167531" y="4912238"/>
            <a:ext cx="385891" cy="76819"/>
            <a:chOff x="7504804" y="565304"/>
            <a:chExt cx="1033452" cy="205673"/>
          </a:xfrm>
        </p:grpSpPr>
        <p:sp>
          <p:nvSpPr>
            <p:cNvPr id="1434" name="Google Shape;1434;p72"/>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435" name="Google Shape;1435;p72"/>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436" name="Google Shape;1436;p72"/>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437" name="Google Shape;1437;p72"/>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438" name="Google Shape;1438;p72"/>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439" name="Google Shape;1439;p72"/>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440" name="Google Shape;1440;p72"/>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1441" name="Google Shape;1441;p72"/>
          <p:cNvCxnSpPr/>
          <p:nvPr/>
        </p:nvCxnSpPr>
        <p:spPr>
          <a:xfrm>
            <a:off x="655710" y="4894224"/>
            <a:ext cx="0" cy="107700"/>
          </a:xfrm>
          <a:prstGeom prst="straightConnector1">
            <a:avLst/>
          </a:prstGeom>
          <a:noFill/>
          <a:ln w="9525" cap="flat" cmpd="sng">
            <a:solidFill>
              <a:srgbClr val="FFFFFF"/>
            </a:solidFill>
            <a:prstDash val="solid"/>
            <a:round/>
            <a:headEnd type="none" w="med" len="med"/>
            <a:tailEnd type="none" w="med" len="med"/>
          </a:ln>
        </p:spPr>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sp>
        <p:nvSpPr>
          <p:cNvPr id="1673" name="Google Shape;1673;p78"/>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solidFill>
                  <a:srgbClr val="FFFFFF"/>
                </a:solidFill>
                <a:latin typeface="Proxima Nova Semibold"/>
                <a:ea typeface="Proxima Nova Semibold"/>
                <a:cs typeface="Proxima Nova Semibold"/>
                <a:sym typeface="Proxima Nova Semibold"/>
              </a:rPr>
              <a:t> </a:t>
            </a:r>
            <a:r>
              <a:rPr lang="en" sz="700">
                <a:solidFill>
                  <a:srgbClr val="FFFFFF"/>
                </a:solidFill>
                <a:latin typeface="Avenir"/>
                <a:ea typeface="Avenir"/>
                <a:cs typeface="Avenir"/>
                <a:sym typeface="Avenir"/>
              </a:rPr>
              <a:t> ©2021 LeanIn.Org, LLC</a:t>
            </a:r>
            <a:r>
              <a:rPr lang="en" sz="700">
                <a:solidFill>
                  <a:srgbClr val="FFFFFF"/>
                </a:solidFill>
                <a:latin typeface="Proxima Nova Semibold"/>
                <a:ea typeface="Proxima Nova Semibold"/>
                <a:cs typeface="Proxima Nova Semibold"/>
                <a:sym typeface="Proxima Nova Semibold"/>
              </a:rPr>
              <a:t>   </a:t>
            </a:r>
            <a:fld id="{00000000-1234-1234-1234-123412341234}" type="slidenum">
              <a:rPr lang="en" sz="700">
                <a:solidFill>
                  <a:srgbClr val="FFFFFF"/>
                </a:solidFill>
                <a:latin typeface="Proxima Nova Semibold"/>
                <a:ea typeface="Proxima Nova Semibold"/>
                <a:cs typeface="Proxima Nova Semibold"/>
                <a:sym typeface="Proxima Nova Semibold"/>
              </a:rPr>
              <a:t>49</a:t>
            </a:fld>
            <a:endParaRPr sz="700">
              <a:solidFill>
                <a:srgbClr val="FFFFFF"/>
              </a:solidFill>
              <a:latin typeface="Proxima Nova Semibold"/>
              <a:ea typeface="Proxima Nova Semibold"/>
              <a:cs typeface="Proxima Nova Semibold"/>
              <a:sym typeface="Proxima Nova Semibold"/>
            </a:endParaRPr>
          </a:p>
        </p:txBody>
      </p:sp>
      <p:pic>
        <p:nvPicPr>
          <p:cNvPr id="1674" name="Google Shape;1674;p78"/>
          <p:cNvPicPr preferRelativeResize="0"/>
          <p:nvPr/>
        </p:nvPicPr>
        <p:blipFill rotWithShape="1">
          <a:blip r:embed="rId4">
            <a:alphaModFix/>
          </a:blip>
          <a:srcRect/>
          <a:stretch/>
        </p:blipFill>
        <p:spPr>
          <a:xfrm>
            <a:off x="692372" y="4852630"/>
            <a:ext cx="980193" cy="174536"/>
          </a:xfrm>
          <a:prstGeom prst="rect">
            <a:avLst/>
          </a:prstGeom>
          <a:noFill/>
          <a:ln>
            <a:noFill/>
          </a:ln>
        </p:spPr>
      </p:pic>
      <p:grpSp>
        <p:nvGrpSpPr>
          <p:cNvPr id="1675" name="Google Shape;1675;p78"/>
          <p:cNvGrpSpPr/>
          <p:nvPr/>
        </p:nvGrpSpPr>
        <p:grpSpPr>
          <a:xfrm>
            <a:off x="167531" y="4912238"/>
            <a:ext cx="385891" cy="76819"/>
            <a:chOff x="7504804" y="565304"/>
            <a:chExt cx="1033452" cy="205673"/>
          </a:xfrm>
        </p:grpSpPr>
        <p:sp>
          <p:nvSpPr>
            <p:cNvPr id="1676" name="Google Shape;1676;p78"/>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77" name="Google Shape;1677;p78"/>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78" name="Google Shape;1678;p78"/>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79" name="Google Shape;1679;p78"/>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80" name="Google Shape;1680;p78"/>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81" name="Google Shape;1681;p78"/>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82" name="Google Shape;1682;p78"/>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1683" name="Google Shape;1683;p78"/>
          <p:cNvCxnSpPr/>
          <p:nvPr/>
        </p:nvCxnSpPr>
        <p:spPr>
          <a:xfrm>
            <a:off x="655710" y="4894224"/>
            <a:ext cx="0" cy="107700"/>
          </a:xfrm>
          <a:prstGeom prst="straightConnector1">
            <a:avLst/>
          </a:prstGeom>
          <a:noFill/>
          <a:ln w="9525" cap="flat" cmpd="sng">
            <a:solidFill>
              <a:srgbClr val="FFFFFF"/>
            </a:solidFill>
            <a:prstDash val="solid"/>
            <a:round/>
            <a:headEnd type="none" w="med" len="med"/>
            <a:tailEnd type="none" w="med" len="med"/>
          </a:ln>
        </p:spPr>
      </p:cxnSp>
      <p:pic>
        <p:nvPicPr>
          <p:cNvPr id="3" name="Online Media 2" descr="Allyship in Practice">
            <a:hlinkClick r:id="" action="ppaction://media"/>
            <a:extLst>
              <a:ext uri="{FF2B5EF4-FFF2-40B4-BE49-F238E27FC236}">
                <a16:creationId xmlns:a16="http://schemas.microsoft.com/office/drawing/2014/main" id="{0E6C073B-621A-A247-9626-666244723B35}"/>
              </a:ext>
            </a:extLst>
          </p:cNvPr>
          <p:cNvPicPr>
            <a:picLocks noRot="1" noChangeAspect="1"/>
          </p:cNvPicPr>
          <p:nvPr>
            <a:videoFile r:link="rId1"/>
          </p:nvPr>
        </p:nvPicPr>
        <p:blipFill>
          <a:blip r:embed="rId5"/>
          <a:stretch>
            <a:fillRect/>
          </a:stretch>
        </p:blipFill>
        <p:spPr>
          <a:xfrm>
            <a:off x="0" y="0"/>
            <a:ext cx="9144000" cy="51663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332C57"/>
        </a:solidFill>
        <a:effectLst/>
      </p:bgPr>
    </p:bg>
    <p:spTree>
      <p:nvGrpSpPr>
        <p:cNvPr id="1" name="Shape 215"/>
        <p:cNvGrpSpPr/>
        <p:nvPr/>
      </p:nvGrpSpPr>
      <p:grpSpPr>
        <a:xfrm>
          <a:off x="0" y="0"/>
          <a:ext cx="0" cy="0"/>
          <a:chOff x="0" y="0"/>
          <a:chExt cx="0" cy="0"/>
        </a:xfrm>
      </p:grpSpPr>
      <p:sp>
        <p:nvSpPr>
          <p:cNvPr id="216" name="Google Shape;216;p29"/>
          <p:cNvSpPr/>
          <p:nvPr/>
        </p:nvSpPr>
        <p:spPr>
          <a:xfrm>
            <a:off x="5137169" y="0"/>
            <a:ext cx="1762660" cy="1622758"/>
          </a:xfrm>
          <a:custGeom>
            <a:avLst/>
            <a:gdLst/>
            <a:ahLst/>
            <a:cxnLst/>
            <a:rect l="l" t="t" r="r" b="b"/>
            <a:pathLst>
              <a:path w="3875405" h="3568065" extrusionOk="0">
                <a:moveTo>
                  <a:pt x="3392769" y="0"/>
                </a:moveTo>
                <a:lnTo>
                  <a:pt x="0" y="0"/>
                </a:lnTo>
                <a:lnTo>
                  <a:pt x="565090" y="3567796"/>
                </a:lnTo>
                <a:lnTo>
                  <a:pt x="3874832" y="3043592"/>
                </a:lnTo>
                <a:lnTo>
                  <a:pt x="3392769" y="0"/>
                </a:lnTo>
                <a:close/>
              </a:path>
            </a:pathLst>
          </a:custGeom>
          <a:solidFill>
            <a:srgbClr val="5E549B">
              <a:alpha val="51764"/>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7" name="Google Shape;217;p29"/>
          <p:cNvSpPr/>
          <p:nvPr/>
        </p:nvSpPr>
        <p:spPr>
          <a:xfrm>
            <a:off x="5166334" y="1741051"/>
            <a:ext cx="2350407" cy="1778420"/>
          </a:xfrm>
          <a:custGeom>
            <a:avLst/>
            <a:gdLst/>
            <a:ahLst/>
            <a:cxnLst/>
            <a:rect l="l" t="t" r="r" b="b"/>
            <a:pathLst>
              <a:path w="5167630" h="3910329" extrusionOk="0">
                <a:moveTo>
                  <a:pt x="4665376" y="0"/>
                </a:moveTo>
                <a:lnTo>
                  <a:pt x="0" y="738930"/>
                </a:lnTo>
                <a:lnTo>
                  <a:pt x="502215" y="3909828"/>
                </a:lnTo>
                <a:lnTo>
                  <a:pt x="5167591" y="3170898"/>
                </a:lnTo>
                <a:lnTo>
                  <a:pt x="4665376" y="0"/>
                </a:lnTo>
                <a:close/>
              </a:path>
            </a:pathLst>
          </a:custGeom>
          <a:solidFill>
            <a:srgbClr val="5E549B">
              <a:alpha val="51764"/>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8" name="Google Shape;218;p29"/>
          <p:cNvSpPr/>
          <p:nvPr/>
        </p:nvSpPr>
        <p:spPr>
          <a:xfrm>
            <a:off x="7645106" y="1114980"/>
            <a:ext cx="1498969" cy="2359194"/>
          </a:xfrm>
          <a:custGeom>
            <a:avLst/>
            <a:gdLst/>
            <a:ahLst/>
            <a:cxnLst/>
            <a:rect l="l" t="t" r="r" b="b"/>
            <a:pathLst>
              <a:path w="3295650" h="5187315" extrusionOk="0">
                <a:moveTo>
                  <a:pt x="3295484" y="0"/>
                </a:moveTo>
                <a:lnTo>
                  <a:pt x="0" y="521952"/>
                </a:lnTo>
                <a:lnTo>
                  <a:pt x="738909" y="5187318"/>
                </a:lnTo>
                <a:lnTo>
                  <a:pt x="3295484" y="4782397"/>
                </a:lnTo>
                <a:lnTo>
                  <a:pt x="3295484" y="0"/>
                </a:lnTo>
                <a:close/>
              </a:path>
            </a:pathLst>
          </a:custGeom>
          <a:solidFill>
            <a:srgbClr val="5E549B">
              <a:alpha val="51764"/>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9" name="Google Shape;219;p29"/>
          <p:cNvSpPr/>
          <p:nvPr/>
        </p:nvSpPr>
        <p:spPr>
          <a:xfrm>
            <a:off x="7098692" y="0"/>
            <a:ext cx="2045414" cy="995777"/>
          </a:xfrm>
          <a:custGeom>
            <a:avLst/>
            <a:gdLst/>
            <a:ahLst/>
            <a:cxnLst/>
            <a:rect l="l" t="t" r="r" b="b"/>
            <a:pathLst>
              <a:path w="4497069" h="2189480" extrusionOk="0">
                <a:moveTo>
                  <a:pt x="4496835" y="0"/>
                </a:moveTo>
                <a:lnTo>
                  <a:pt x="0" y="0"/>
                </a:lnTo>
                <a:lnTo>
                  <a:pt x="346704" y="2188941"/>
                </a:lnTo>
                <a:lnTo>
                  <a:pt x="4496835" y="1531627"/>
                </a:lnTo>
                <a:lnTo>
                  <a:pt x="4496835" y="0"/>
                </a:lnTo>
                <a:close/>
              </a:path>
            </a:pathLst>
          </a:custGeom>
          <a:solidFill>
            <a:srgbClr val="5E549B">
              <a:alpha val="51764"/>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20" name="Google Shape;220;p29"/>
          <p:cNvSpPr txBox="1">
            <a:spLocks noGrp="1"/>
          </p:cNvSpPr>
          <p:nvPr>
            <p:ph type="ctrTitle"/>
          </p:nvPr>
        </p:nvSpPr>
        <p:spPr>
          <a:xfrm>
            <a:off x="2686351" y="1146750"/>
            <a:ext cx="3771300" cy="406500"/>
          </a:xfrm>
          <a:prstGeom prst="rect">
            <a:avLst/>
          </a:prstGeom>
          <a:noFill/>
          <a:ln>
            <a:noFill/>
          </a:ln>
        </p:spPr>
        <p:txBody>
          <a:bodyPr spcFirstLastPara="1" wrap="square" lIns="0" tIns="6350" rIns="0" bIns="0" anchor="t" anchorCtr="0">
            <a:spAutoFit/>
          </a:bodyPr>
          <a:lstStyle/>
          <a:p>
            <a:pPr marL="12700" lvl="0" indent="0" algn="ctr" rtl="0">
              <a:lnSpc>
                <a:spcPct val="100000"/>
              </a:lnSpc>
              <a:spcBef>
                <a:spcPts val="0"/>
              </a:spcBef>
              <a:spcAft>
                <a:spcPts val="0"/>
              </a:spcAft>
              <a:buNone/>
            </a:pPr>
            <a:r>
              <a:rPr lang="en" sz="2600">
                <a:latin typeface="Proxima Nova"/>
                <a:ea typeface="Proxima Nova"/>
                <a:cs typeface="Proxima Nova"/>
                <a:sym typeface="Proxima Nova"/>
              </a:rPr>
              <a:t>DROP IN THE CHAT</a:t>
            </a:r>
            <a:endParaRPr sz="2600">
              <a:latin typeface="Proxima Nova"/>
              <a:ea typeface="Proxima Nova"/>
              <a:cs typeface="Proxima Nova"/>
              <a:sym typeface="Proxima Nova"/>
            </a:endParaRPr>
          </a:p>
        </p:txBody>
      </p:sp>
      <p:sp>
        <p:nvSpPr>
          <p:cNvPr id="221" name="Google Shape;221;p29"/>
          <p:cNvSpPr txBox="1">
            <a:spLocks noGrp="1"/>
          </p:cNvSpPr>
          <p:nvPr>
            <p:ph type="subTitle" idx="1"/>
          </p:nvPr>
        </p:nvSpPr>
        <p:spPr>
          <a:xfrm>
            <a:off x="1871577" y="3056296"/>
            <a:ext cx="5400900" cy="866400"/>
          </a:xfrm>
          <a:prstGeom prst="rect">
            <a:avLst/>
          </a:prstGeom>
          <a:noFill/>
          <a:ln>
            <a:noFill/>
          </a:ln>
        </p:spPr>
        <p:txBody>
          <a:bodyPr spcFirstLastPara="1" wrap="square" lIns="0" tIns="4325" rIns="0" bIns="0" anchor="t" anchorCtr="0">
            <a:spAutoFit/>
          </a:bodyPr>
          <a:lstStyle/>
          <a:p>
            <a:pPr marL="0" lvl="0" indent="0" algn="ctr" rtl="0">
              <a:spcBef>
                <a:spcPts val="0"/>
              </a:spcBef>
              <a:spcAft>
                <a:spcPts val="0"/>
              </a:spcAft>
              <a:buNone/>
            </a:pPr>
            <a:r>
              <a:rPr lang="en" sz="2800"/>
              <a:t>What motivates you to learn about or practice allyship?</a:t>
            </a:r>
            <a:endParaRPr sz="2800"/>
          </a:p>
        </p:txBody>
      </p:sp>
      <p:sp>
        <p:nvSpPr>
          <p:cNvPr id="222" name="Google Shape;222;p29"/>
          <p:cNvSpPr/>
          <p:nvPr/>
        </p:nvSpPr>
        <p:spPr>
          <a:xfrm>
            <a:off x="4572000" y="1776288"/>
            <a:ext cx="0" cy="1152594"/>
          </a:xfrm>
          <a:custGeom>
            <a:avLst/>
            <a:gdLst/>
            <a:ahLst/>
            <a:cxnLst/>
            <a:rect l="l" t="t" r="r" b="b"/>
            <a:pathLst>
              <a:path w="120000" h="2534285" extrusionOk="0">
                <a:moveTo>
                  <a:pt x="0" y="0"/>
                </a:moveTo>
                <a:lnTo>
                  <a:pt x="0" y="2533954"/>
                </a:lnTo>
              </a:path>
            </a:pathLst>
          </a:custGeom>
          <a:noFill/>
          <a:ln w="104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23" name="Google Shape;223;p29"/>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solidFill>
                  <a:srgbClr val="FFFFFF"/>
                </a:solidFill>
                <a:latin typeface="Proxima Nova Semibold"/>
                <a:ea typeface="Proxima Nova Semibold"/>
                <a:cs typeface="Proxima Nova Semibold"/>
                <a:sym typeface="Proxima Nova Semibold"/>
              </a:rPr>
              <a:t> </a:t>
            </a:r>
            <a:r>
              <a:rPr lang="en" sz="700">
                <a:solidFill>
                  <a:srgbClr val="FFFFFF"/>
                </a:solidFill>
                <a:latin typeface="Avenir"/>
                <a:ea typeface="Avenir"/>
                <a:cs typeface="Avenir"/>
                <a:sym typeface="Avenir"/>
              </a:rPr>
              <a:t> ©2021 LeanIn.Org, LLC</a:t>
            </a:r>
            <a:r>
              <a:rPr lang="en" sz="700">
                <a:solidFill>
                  <a:srgbClr val="FFFFFF"/>
                </a:solidFill>
                <a:latin typeface="Proxima Nova Semibold"/>
                <a:ea typeface="Proxima Nova Semibold"/>
                <a:cs typeface="Proxima Nova Semibold"/>
                <a:sym typeface="Proxima Nova Semibold"/>
              </a:rPr>
              <a:t>   </a:t>
            </a:r>
            <a:fld id="{00000000-1234-1234-1234-123412341234}" type="slidenum">
              <a:rPr lang="en" sz="700">
                <a:solidFill>
                  <a:srgbClr val="FFFFFF"/>
                </a:solidFill>
                <a:latin typeface="Proxima Nova Semibold"/>
                <a:ea typeface="Proxima Nova Semibold"/>
                <a:cs typeface="Proxima Nova Semibold"/>
                <a:sym typeface="Proxima Nova Semibold"/>
              </a:rPr>
              <a:t>5</a:t>
            </a:fld>
            <a:endParaRPr sz="700">
              <a:solidFill>
                <a:srgbClr val="FFFFFF"/>
              </a:solidFill>
              <a:latin typeface="Proxima Nova Semibold"/>
              <a:ea typeface="Proxima Nova Semibold"/>
              <a:cs typeface="Proxima Nova Semibold"/>
              <a:sym typeface="Proxima Nova Semibold"/>
            </a:endParaRPr>
          </a:p>
        </p:txBody>
      </p:sp>
      <p:pic>
        <p:nvPicPr>
          <p:cNvPr id="224" name="Google Shape;224;p29"/>
          <p:cNvPicPr preferRelativeResize="0"/>
          <p:nvPr/>
        </p:nvPicPr>
        <p:blipFill rotWithShape="1">
          <a:blip r:embed="rId3">
            <a:alphaModFix/>
          </a:blip>
          <a:srcRect/>
          <a:stretch/>
        </p:blipFill>
        <p:spPr>
          <a:xfrm>
            <a:off x="692372" y="4852630"/>
            <a:ext cx="980193" cy="174536"/>
          </a:xfrm>
          <a:prstGeom prst="rect">
            <a:avLst/>
          </a:prstGeom>
          <a:noFill/>
          <a:ln>
            <a:noFill/>
          </a:ln>
        </p:spPr>
      </p:pic>
      <p:grpSp>
        <p:nvGrpSpPr>
          <p:cNvPr id="225" name="Google Shape;225;p29"/>
          <p:cNvGrpSpPr/>
          <p:nvPr/>
        </p:nvGrpSpPr>
        <p:grpSpPr>
          <a:xfrm>
            <a:off x="167531" y="4912238"/>
            <a:ext cx="385891" cy="76819"/>
            <a:chOff x="7504804" y="565304"/>
            <a:chExt cx="1033452" cy="205673"/>
          </a:xfrm>
        </p:grpSpPr>
        <p:sp>
          <p:nvSpPr>
            <p:cNvPr id="226" name="Google Shape;226;p29"/>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27" name="Google Shape;227;p29"/>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28" name="Google Shape;228;p29"/>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29" name="Google Shape;229;p29"/>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0" name="Google Shape;230;p29"/>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1" name="Google Shape;231;p29"/>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2" name="Google Shape;232;p29"/>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233" name="Google Shape;233;p29"/>
          <p:cNvCxnSpPr/>
          <p:nvPr/>
        </p:nvCxnSpPr>
        <p:spPr>
          <a:xfrm>
            <a:off x="655710" y="4894224"/>
            <a:ext cx="0" cy="107700"/>
          </a:xfrm>
          <a:prstGeom prst="straightConnector1">
            <a:avLst/>
          </a:prstGeom>
          <a:noFill/>
          <a:ln w="9525" cap="flat" cmpd="sng">
            <a:solidFill>
              <a:srgbClr val="FFFFFF"/>
            </a:solidFill>
            <a:prstDash val="solid"/>
            <a:round/>
            <a:headEnd type="none" w="med" len="med"/>
            <a:tailEnd type="none" w="med" len="med"/>
          </a:ln>
        </p:spPr>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F5BB9F"/>
        </a:solidFill>
        <a:effectLst/>
      </p:bgPr>
    </p:bg>
    <p:spTree>
      <p:nvGrpSpPr>
        <p:cNvPr id="1" name="Shape 1465"/>
        <p:cNvGrpSpPr/>
        <p:nvPr/>
      </p:nvGrpSpPr>
      <p:grpSpPr>
        <a:xfrm>
          <a:off x="0" y="0"/>
          <a:ext cx="0" cy="0"/>
          <a:chOff x="0" y="0"/>
          <a:chExt cx="0" cy="0"/>
        </a:xfrm>
      </p:grpSpPr>
      <p:sp>
        <p:nvSpPr>
          <p:cNvPr id="1466" name="Google Shape;1466;p74"/>
          <p:cNvSpPr txBox="1"/>
          <p:nvPr/>
        </p:nvSpPr>
        <p:spPr>
          <a:xfrm>
            <a:off x="3061274" y="1174686"/>
            <a:ext cx="2532300" cy="884400"/>
          </a:xfrm>
          <a:prstGeom prst="rect">
            <a:avLst/>
          </a:prstGeom>
          <a:noFill/>
          <a:ln>
            <a:noFill/>
          </a:ln>
        </p:spPr>
        <p:txBody>
          <a:bodyPr spcFirstLastPara="1" wrap="square" lIns="0" tIns="6650" rIns="0" bIns="0" anchor="t" anchorCtr="0">
            <a:spAutoFit/>
          </a:bodyPr>
          <a:lstStyle/>
          <a:p>
            <a:pPr marL="0" marR="0" lvl="0" indent="0" algn="l" rtl="0">
              <a:lnSpc>
                <a:spcPct val="118627"/>
              </a:lnSpc>
              <a:spcBef>
                <a:spcPts val="0"/>
              </a:spcBef>
              <a:spcAft>
                <a:spcPts val="0"/>
              </a:spcAft>
              <a:buNone/>
            </a:pPr>
            <a:r>
              <a:rPr lang="en" sz="1200" b="1">
                <a:latin typeface="Oswald"/>
                <a:ea typeface="Oswald"/>
                <a:cs typeface="Oswald"/>
                <a:sym typeface="Oswald"/>
              </a:rPr>
              <a:t>1</a:t>
            </a:r>
            <a:endParaRPr sz="1200">
              <a:latin typeface="Oswald"/>
              <a:ea typeface="Oswald"/>
              <a:cs typeface="Oswald"/>
              <a:sym typeface="Oswald"/>
            </a:endParaRPr>
          </a:p>
          <a:p>
            <a:pPr marL="0" marR="0" lvl="0" indent="0" algn="l" rtl="0">
              <a:lnSpc>
                <a:spcPct val="98636"/>
              </a:lnSpc>
              <a:spcBef>
                <a:spcPts val="400"/>
              </a:spcBef>
              <a:spcAft>
                <a:spcPts val="0"/>
              </a:spcAft>
              <a:buNone/>
            </a:pPr>
            <a:r>
              <a:rPr lang="en" sz="2000">
                <a:latin typeface="Oswald"/>
                <a:ea typeface="Oswald"/>
                <a:cs typeface="Oswald"/>
                <a:sym typeface="Oswald"/>
              </a:rPr>
              <a:t>Create or help facilitate more inclusive meetings</a:t>
            </a:r>
            <a:endParaRPr sz="2000">
              <a:latin typeface="Oswald"/>
              <a:ea typeface="Oswald"/>
              <a:cs typeface="Oswald"/>
              <a:sym typeface="Oswald"/>
            </a:endParaRPr>
          </a:p>
        </p:txBody>
      </p:sp>
      <p:sp>
        <p:nvSpPr>
          <p:cNvPr id="1467" name="Google Shape;1467;p74"/>
          <p:cNvSpPr txBox="1"/>
          <p:nvPr/>
        </p:nvSpPr>
        <p:spPr>
          <a:xfrm>
            <a:off x="3061274" y="2240646"/>
            <a:ext cx="2260500" cy="884400"/>
          </a:xfrm>
          <a:prstGeom prst="rect">
            <a:avLst/>
          </a:prstGeom>
          <a:noFill/>
          <a:ln>
            <a:noFill/>
          </a:ln>
        </p:spPr>
        <p:txBody>
          <a:bodyPr spcFirstLastPara="1" wrap="square" lIns="0" tIns="6650" rIns="0" bIns="0" anchor="t" anchorCtr="0">
            <a:spAutoFit/>
          </a:bodyPr>
          <a:lstStyle/>
          <a:p>
            <a:pPr marL="0" marR="0" lvl="0" indent="0" algn="l" rtl="0">
              <a:lnSpc>
                <a:spcPct val="118627"/>
              </a:lnSpc>
              <a:spcBef>
                <a:spcPts val="0"/>
              </a:spcBef>
              <a:spcAft>
                <a:spcPts val="0"/>
              </a:spcAft>
              <a:buNone/>
            </a:pPr>
            <a:r>
              <a:rPr lang="en" sz="1200" b="1">
                <a:latin typeface="Oswald"/>
                <a:ea typeface="Oswald"/>
                <a:cs typeface="Oswald"/>
                <a:sym typeface="Oswald"/>
              </a:rPr>
              <a:t>2</a:t>
            </a:r>
            <a:endParaRPr sz="1200">
              <a:latin typeface="Oswald"/>
              <a:ea typeface="Oswald"/>
              <a:cs typeface="Oswald"/>
              <a:sym typeface="Oswald"/>
            </a:endParaRPr>
          </a:p>
          <a:p>
            <a:pPr marL="0" marR="0" lvl="0" indent="0" algn="l" rtl="0">
              <a:lnSpc>
                <a:spcPct val="98636"/>
              </a:lnSpc>
              <a:spcBef>
                <a:spcPts val="400"/>
              </a:spcBef>
              <a:spcAft>
                <a:spcPts val="0"/>
              </a:spcAft>
              <a:buNone/>
            </a:pPr>
            <a:r>
              <a:rPr lang="en" sz="2000">
                <a:latin typeface="Oswald"/>
                <a:ea typeface="Oswald"/>
                <a:cs typeface="Oswald"/>
                <a:sym typeface="Oswald"/>
              </a:rPr>
              <a:t>Prioritize inclusion in your work product</a:t>
            </a:r>
            <a:endParaRPr sz="2000">
              <a:latin typeface="Oswald"/>
              <a:ea typeface="Oswald"/>
              <a:cs typeface="Oswald"/>
              <a:sym typeface="Oswald"/>
            </a:endParaRPr>
          </a:p>
        </p:txBody>
      </p:sp>
      <p:sp>
        <p:nvSpPr>
          <p:cNvPr id="1468" name="Google Shape;1468;p74"/>
          <p:cNvSpPr txBox="1"/>
          <p:nvPr/>
        </p:nvSpPr>
        <p:spPr>
          <a:xfrm>
            <a:off x="6099750" y="1174675"/>
            <a:ext cx="2897100" cy="884400"/>
          </a:xfrm>
          <a:prstGeom prst="rect">
            <a:avLst/>
          </a:prstGeom>
          <a:noFill/>
          <a:ln>
            <a:noFill/>
          </a:ln>
        </p:spPr>
        <p:txBody>
          <a:bodyPr spcFirstLastPara="1" wrap="square" lIns="0" tIns="6650" rIns="0" bIns="0" anchor="t" anchorCtr="0">
            <a:spAutoFit/>
          </a:bodyPr>
          <a:lstStyle/>
          <a:p>
            <a:pPr marL="0" marR="0" lvl="0" indent="0" algn="l" rtl="0">
              <a:lnSpc>
                <a:spcPct val="118627"/>
              </a:lnSpc>
              <a:spcBef>
                <a:spcPts val="0"/>
              </a:spcBef>
              <a:spcAft>
                <a:spcPts val="0"/>
              </a:spcAft>
              <a:buNone/>
            </a:pPr>
            <a:r>
              <a:rPr lang="en" sz="1200" b="1">
                <a:latin typeface="Oswald"/>
                <a:ea typeface="Oswald"/>
                <a:cs typeface="Oswald"/>
                <a:sym typeface="Oswald"/>
              </a:rPr>
              <a:t>3</a:t>
            </a:r>
            <a:endParaRPr sz="1200">
              <a:latin typeface="Oswald"/>
              <a:ea typeface="Oswald"/>
              <a:cs typeface="Oswald"/>
              <a:sym typeface="Oswald"/>
            </a:endParaRPr>
          </a:p>
          <a:p>
            <a:pPr marL="0" marR="0" lvl="0" indent="0" algn="l" rtl="0">
              <a:lnSpc>
                <a:spcPct val="98636"/>
              </a:lnSpc>
              <a:spcBef>
                <a:spcPts val="400"/>
              </a:spcBef>
              <a:spcAft>
                <a:spcPts val="0"/>
              </a:spcAft>
              <a:buNone/>
            </a:pPr>
            <a:r>
              <a:rPr lang="en" sz="2000">
                <a:latin typeface="Oswald"/>
                <a:ea typeface="Oswald"/>
                <a:cs typeface="Oswald"/>
                <a:sym typeface="Oswald"/>
              </a:rPr>
              <a:t>Contribute to or create fairer hiring and promotion practices</a:t>
            </a:r>
            <a:endParaRPr sz="2000">
              <a:latin typeface="Oswald"/>
              <a:ea typeface="Oswald"/>
              <a:cs typeface="Oswald"/>
              <a:sym typeface="Oswald"/>
            </a:endParaRPr>
          </a:p>
        </p:txBody>
      </p:sp>
      <p:sp>
        <p:nvSpPr>
          <p:cNvPr id="1469" name="Google Shape;1469;p74"/>
          <p:cNvSpPr txBox="1"/>
          <p:nvPr/>
        </p:nvSpPr>
        <p:spPr>
          <a:xfrm>
            <a:off x="6099749" y="2271295"/>
            <a:ext cx="1863000" cy="884400"/>
          </a:xfrm>
          <a:prstGeom prst="rect">
            <a:avLst/>
          </a:prstGeom>
          <a:noFill/>
          <a:ln>
            <a:noFill/>
          </a:ln>
        </p:spPr>
        <p:txBody>
          <a:bodyPr spcFirstLastPara="1" wrap="square" lIns="0" tIns="6650" rIns="0" bIns="0" anchor="t" anchorCtr="0">
            <a:spAutoFit/>
          </a:bodyPr>
          <a:lstStyle/>
          <a:p>
            <a:pPr marL="0" marR="0" lvl="0" indent="0" algn="l" rtl="0">
              <a:lnSpc>
                <a:spcPct val="118627"/>
              </a:lnSpc>
              <a:spcBef>
                <a:spcPts val="0"/>
              </a:spcBef>
              <a:spcAft>
                <a:spcPts val="0"/>
              </a:spcAft>
              <a:buNone/>
            </a:pPr>
            <a:r>
              <a:rPr lang="en" sz="1200" b="1">
                <a:latin typeface="Oswald"/>
                <a:ea typeface="Oswald"/>
                <a:cs typeface="Oswald"/>
                <a:sym typeface="Oswald"/>
              </a:rPr>
              <a:t>4</a:t>
            </a:r>
            <a:endParaRPr sz="1200">
              <a:latin typeface="Oswald"/>
              <a:ea typeface="Oswald"/>
              <a:cs typeface="Oswald"/>
              <a:sym typeface="Oswald"/>
            </a:endParaRPr>
          </a:p>
          <a:p>
            <a:pPr marL="0" marR="0" lvl="0" indent="0" algn="l" rtl="0">
              <a:lnSpc>
                <a:spcPct val="98636"/>
              </a:lnSpc>
              <a:spcBef>
                <a:spcPts val="400"/>
              </a:spcBef>
              <a:spcAft>
                <a:spcPts val="0"/>
              </a:spcAft>
              <a:buNone/>
            </a:pPr>
            <a:r>
              <a:rPr lang="en" sz="2000">
                <a:latin typeface="Oswald"/>
                <a:ea typeface="Oswald"/>
                <a:cs typeface="Oswald"/>
                <a:sym typeface="Oswald"/>
              </a:rPr>
              <a:t>Proactively create an inclusive culture</a:t>
            </a:r>
            <a:endParaRPr sz="2000">
              <a:latin typeface="Oswald"/>
              <a:ea typeface="Oswald"/>
              <a:cs typeface="Oswald"/>
              <a:sym typeface="Oswald"/>
            </a:endParaRPr>
          </a:p>
        </p:txBody>
      </p:sp>
      <p:sp>
        <p:nvSpPr>
          <p:cNvPr id="1470" name="Google Shape;1470;p74"/>
          <p:cNvSpPr txBox="1"/>
          <p:nvPr/>
        </p:nvSpPr>
        <p:spPr>
          <a:xfrm>
            <a:off x="6099750" y="3337275"/>
            <a:ext cx="2814000" cy="1491600"/>
          </a:xfrm>
          <a:prstGeom prst="rect">
            <a:avLst/>
          </a:prstGeom>
          <a:noFill/>
          <a:ln>
            <a:noFill/>
          </a:ln>
        </p:spPr>
        <p:txBody>
          <a:bodyPr spcFirstLastPara="1" wrap="square" lIns="0" tIns="6650" rIns="0" bIns="0" anchor="t" anchorCtr="0">
            <a:spAutoFit/>
          </a:bodyPr>
          <a:lstStyle/>
          <a:p>
            <a:pPr marL="0" marR="0" lvl="0" indent="0" algn="l" rtl="0">
              <a:lnSpc>
                <a:spcPct val="118627"/>
              </a:lnSpc>
              <a:spcBef>
                <a:spcPts val="0"/>
              </a:spcBef>
              <a:spcAft>
                <a:spcPts val="0"/>
              </a:spcAft>
              <a:buNone/>
            </a:pPr>
            <a:r>
              <a:rPr lang="en" sz="1200" b="1">
                <a:latin typeface="Oswald"/>
                <a:ea typeface="Oswald"/>
                <a:cs typeface="Oswald"/>
                <a:sym typeface="Oswald"/>
              </a:rPr>
              <a:t>5</a:t>
            </a:r>
            <a:endParaRPr sz="1200">
              <a:latin typeface="Oswald"/>
              <a:ea typeface="Oswald"/>
              <a:cs typeface="Oswald"/>
              <a:sym typeface="Oswald"/>
            </a:endParaRPr>
          </a:p>
          <a:p>
            <a:pPr marL="0" marR="0" lvl="0" indent="0" algn="l" rtl="0">
              <a:lnSpc>
                <a:spcPct val="98636"/>
              </a:lnSpc>
              <a:spcBef>
                <a:spcPts val="400"/>
              </a:spcBef>
              <a:spcAft>
                <a:spcPts val="0"/>
              </a:spcAft>
              <a:buNone/>
            </a:pPr>
            <a:r>
              <a:rPr lang="en" sz="2000">
                <a:latin typeface="Oswald"/>
                <a:ea typeface="Oswald"/>
                <a:cs typeface="Oswald"/>
                <a:sym typeface="Oswald"/>
              </a:rPr>
              <a:t>Intentionally invest in the  advancement of people with traditionally marginalized identities</a:t>
            </a:r>
            <a:endParaRPr sz="2000">
              <a:latin typeface="Oswald"/>
              <a:ea typeface="Oswald"/>
              <a:cs typeface="Oswald"/>
              <a:sym typeface="Oswald"/>
            </a:endParaRPr>
          </a:p>
        </p:txBody>
      </p:sp>
      <p:sp>
        <p:nvSpPr>
          <p:cNvPr id="1471" name="Google Shape;1471;p74"/>
          <p:cNvSpPr/>
          <p:nvPr/>
        </p:nvSpPr>
        <p:spPr>
          <a:xfrm>
            <a:off x="2669381" y="400022"/>
            <a:ext cx="0" cy="4343239"/>
          </a:xfrm>
          <a:custGeom>
            <a:avLst/>
            <a:gdLst/>
            <a:ahLst/>
            <a:cxnLst/>
            <a:rect l="l" t="t" r="r" b="b"/>
            <a:pathLst>
              <a:path w="120000" h="9549765" extrusionOk="0">
                <a:moveTo>
                  <a:pt x="0" y="0"/>
                </a:moveTo>
                <a:lnTo>
                  <a:pt x="0" y="9549447"/>
                </a:lnTo>
              </a:path>
            </a:pathLst>
          </a:custGeom>
          <a:noFill/>
          <a:ln w="104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472" name="Google Shape;1472;p74"/>
          <p:cNvSpPr txBox="1"/>
          <p:nvPr/>
        </p:nvSpPr>
        <p:spPr>
          <a:xfrm>
            <a:off x="503799" y="1994650"/>
            <a:ext cx="1971600" cy="1321500"/>
          </a:xfrm>
          <a:prstGeom prst="rect">
            <a:avLst/>
          </a:prstGeom>
          <a:noFill/>
          <a:ln>
            <a:noFill/>
          </a:ln>
        </p:spPr>
        <p:txBody>
          <a:bodyPr spcFirstLastPara="1" wrap="square" lIns="0" tIns="6925" rIns="0" bIns="0" anchor="t" anchorCtr="0">
            <a:spAutoFit/>
          </a:bodyPr>
          <a:lstStyle/>
          <a:p>
            <a:pPr marL="0" marR="0" lvl="0" indent="0" algn="l" rtl="0">
              <a:lnSpc>
                <a:spcPct val="108287"/>
              </a:lnSpc>
              <a:spcBef>
                <a:spcPts val="0"/>
              </a:spcBef>
              <a:spcAft>
                <a:spcPts val="0"/>
              </a:spcAft>
              <a:buNone/>
            </a:pPr>
            <a:r>
              <a:rPr lang="en" sz="4100">
                <a:latin typeface="Oswald"/>
                <a:ea typeface="Oswald"/>
                <a:cs typeface="Oswald"/>
                <a:sym typeface="Oswald"/>
              </a:rPr>
              <a:t>Allyship</a:t>
            </a:r>
            <a:endParaRPr sz="4100">
              <a:latin typeface="Oswald"/>
              <a:ea typeface="Oswald"/>
              <a:cs typeface="Oswald"/>
              <a:sym typeface="Oswald"/>
            </a:endParaRPr>
          </a:p>
          <a:p>
            <a:pPr marL="0" marR="0" lvl="0" indent="0" algn="l" rtl="0">
              <a:lnSpc>
                <a:spcPct val="108287"/>
              </a:lnSpc>
              <a:spcBef>
                <a:spcPts val="0"/>
              </a:spcBef>
              <a:spcAft>
                <a:spcPts val="0"/>
              </a:spcAft>
              <a:buNone/>
            </a:pPr>
            <a:r>
              <a:rPr lang="en" sz="4100">
                <a:latin typeface="Oswald"/>
                <a:ea typeface="Oswald"/>
                <a:cs typeface="Oswald"/>
                <a:sym typeface="Oswald"/>
              </a:rPr>
              <a:t>strategies</a:t>
            </a:r>
            <a:endParaRPr sz="4100">
              <a:latin typeface="Oswald"/>
              <a:ea typeface="Oswald"/>
              <a:cs typeface="Oswald"/>
              <a:sym typeface="Oswald"/>
            </a:endParaRPr>
          </a:p>
        </p:txBody>
      </p:sp>
      <p:sp>
        <p:nvSpPr>
          <p:cNvPr id="1473" name="Google Shape;1473;p74"/>
          <p:cNvSpPr txBox="1"/>
          <p:nvPr/>
        </p:nvSpPr>
        <p:spPr>
          <a:xfrm>
            <a:off x="3051748" y="575208"/>
            <a:ext cx="777900" cy="252600"/>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600" b="1" u="sng">
                <a:latin typeface="Proxima Nova"/>
                <a:ea typeface="Proxima Nova"/>
                <a:cs typeface="Proxima Nova"/>
                <a:sym typeface="Proxima Nova"/>
              </a:rPr>
              <a:t>TODAY</a:t>
            </a:r>
            <a:endParaRPr sz="1600" b="1" u="sng">
              <a:latin typeface="Proxima Nova"/>
              <a:ea typeface="Proxima Nova"/>
              <a:cs typeface="Proxima Nova"/>
              <a:sym typeface="Proxima Nova"/>
            </a:endParaRPr>
          </a:p>
        </p:txBody>
      </p:sp>
      <p:sp>
        <p:nvSpPr>
          <p:cNvPr id="1474" name="Google Shape;1474;p74"/>
          <p:cNvSpPr txBox="1"/>
          <p:nvPr/>
        </p:nvSpPr>
        <p:spPr>
          <a:xfrm>
            <a:off x="6061649" y="575208"/>
            <a:ext cx="2539200" cy="252600"/>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600" b="1">
                <a:latin typeface="Proxima Nova"/>
                <a:ea typeface="Proxima Nova"/>
                <a:cs typeface="Proxima Nova"/>
                <a:sym typeface="Proxima Nova"/>
              </a:rPr>
              <a:t>FOLLOW-UP SESSIONS</a:t>
            </a:r>
            <a:endParaRPr sz="1600" b="1">
              <a:latin typeface="Proxima Nova"/>
              <a:ea typeface="Proxima Nova"/>
              <a:cs typeface="Proxima Nova"/>
              <a:sym typeface="Proxima Nova"/>
            </a:endParaRPr>
          </a:p>
        </p:txBody>
      </p:sp>
      <p:sp>
        <p:nvSpPr>
          <p:cNvPr id="1475" name="Google Shape;1475;p74"/>
          <p:cNvSpPr/>
          <p:nvPr/>
        </p:nvSpPr>
        <p:spPr>
          <a:xfrm>
            <a:off x="5713675" y="351750"/>
            <a:ext cx="3415800" cy="4440000"/>
          </a:xfrm>
          <a:prstGeom prst="rect">
            <a:avLst/>
          </a:prstGeom>
          <a:solidFill>
            <a:srgbClr val="F5BB9F">
              <a:alpha val="59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74"/>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50</a:t>
            </a:fld>
            <a:endParaRPr sz="700">
              <a:latin typeface="Proxima Nova Semibold"/>
              <a:ea typeface="Proxima Nova Semibold"/>
              <a:cs typeface="Proxima Nova Semibold"/>
              <a:sym typeface="Proxima Nova Semibold"/>
            </a:endParaRPr>
          </a:p>
        </p:txBody>
      </p:sp>
      <p:grpSp>
        <p:nvGrpSpPr>
          <p:cNvPr id="1477" name="Google Shape;1477;p74"/>
          <p:cNvGrpSpPr/>
          <p:nvPr/>
        </p:nvGrpSpPr>
        <p:grpSpPr>
          <a:xfrm>
            <a:off x="167531" y="4852630"/>
            <a:ext cx="1505034" cy="174536"/>
            <a:chOff x="442904" y="4166938"/>
            <a:chExt cx="4030621" cy="467300"/>
          </a:xfrm>
        </p:grpSpPr>
        <p:pic>
          <p:nvPicPr>
            <p:cNvPr id="1478" name="Google Shape;1478;p74"/>
            <p:cNvPicPr preferRelativeResize="0"/>
            <p:nvPr/>
          </p:nvPicPr>
          <p:blipFill rotWithShape="1">
            <a:blip r:embed="rId3">
              <a:alphaModFix/>
            </a:blip>
            <a:srcRect/>
            <a:stretch/>
          </p:blipFill>
          <p:spPr>
            <a:xfrm>
              <a:off x="1848476" y="4166938"/>
              <a:ext cx="2625049" cy="467300"/>
            </a:xfrm>
            <a:prstGeom prst="rect">
              <a:avLst/>
            </a:prstGeom>
            <a:noFill/>
            <a:ln>
              <a:noFill/>
            </a:ln>
          </p:spPr>
        </p:pic>
        <p:grpSp>
          <p:nvGrpSpPr>
            <p:cNvPr id="1479" name="Google Shape;1479;p74"/>
            <p:cNvGrpSpPr/>
            <p:nvPr/>
          </p:nvGrpSpPr>
          <p:grpSpPr>
            <a:xfrm>
              <a:off x="442904" y="4326529"/>
              <a:ext cx="1033452" cy="205673"/>
              <a:chOff x="7504804" y="565304"/>
              <a:chExt cx="1033452" cy="205673"/>
            </a:xfrm>
          </p:grpSpPr>
          <p:sp>
            <p:nvSpPr>
              <p:cNvPr id="1480" name="Google Shape;1480;p74"/>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481" name="Google Shape;1481;p74"/>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482" name="Google Shape;1482;p74"/>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483" name="Google Shape;1483;p74"/>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484" name="Google Shape;1484;p74"/>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485" name="Google Shape;1485;p74"/>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486" name="Google Shape;1486;p74"/>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1487" name="Google Shape;1487;p74"/>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F5BB9F"/>
        </a:solidFill>
        <a:effectLst/>
      </p:bgPr>
    </p:bg>
    <p:spTree>
      <p:nvGrpSpPr>
        <p:cNvPr id="1" name="Shape 1491"/>
        <p:cNvGrpSpPr/>
        <p:nvPr/>
      </p:nvGrpSpPr>
      <p:grpSpPr>
        <a:xfrm>
          <a:off x="0" y="0"/>
          <a:ext cx="0" cy="0"/>
          <a:chOff x="0" y="0"/>
          <a:chExt cx="0" cy="0"/>
        </a:xfrm>
      </p:grpSpPr>
      <p:sp>
        <p:nvSpPr>
          <p:cNvPr id="1492" name="Google Shape;1492;p75"/>
          <p:cNvSpPr txBox="1"/>
          <p:nvPr/>
        </p:nvSpPr>
        <p:spPr>
          <a:xfrm>
            <a:off x="3061274" y="1174686"/>
            <a:ext cx="2532300" cy="884400"/>
          </a:xfrm>
          <a:prstGeom prst="rect">
            <a:avLst/>
          </a:prstGeom>
          <a:noFill/>
          <a:ln>
            <a:noFill/>
          </a:ln>
        </p:spPr>
        <p:txBody>
          <a:bodyPr spcFirstLastPara="1" wrap="square" lIns="0" tIns="6650" rIns="0" bIns="0" anchor="t" anchorCtr="0">
            <a:spAutoFit/>
          </a:bodyPr>
          <a:lstStyle/>
          <a:p>
            <a:pPr marL="0" marR="0" lvl="0" indent="0" algn="l" rtl="0">
              <a:lnSpc>
                <a:spcPct val="118627"/>
              </a:lnSpc>
              <a:spcBef>
                <a:spcPts val="0"/>
              </a:spcBef>
              <a:spcAft>
                <a:spcPts val="0"/>
              </a:spcAft>
              <a:buNone/>
            </a:pPr>
            <a:r>
              <a:rPr lang="en" sz="1200" b="1">
                <a:latin typeface="Oswald"/>
                <a:ea typeface="Oswald"/>
                <a:cs typeface="Oswald"/>
                <a:sym typeface="Oswald"/>
              </a:rPr>
              <a:t>1</a:t>
            </a:r>
            <a:endParaRPr sz="1200">
              <a:latin typeface="Oswald"/>
              <a:ea typeface="Oswald"/>
              <a:cs typeface="Oswald"/>
              <a:sym typeface="Oswald"/>
            </a:endParaRPr>
          </a:p>
          <a:p>
            <a:pPr marL="0" marR="0" lvl="0" indent="0" algn="l" rtl="0">
              <a:lnSpc>
                <a:spcPct val="98636"/>
              </a:lnSpc>
              <a:spcBef>
                <a:spcPts val="400"/>
              </a:spcBef>
              <a:spcAft>
                <a:spcPts val="0"/>
              </a:spcAft>
              <a:buNone/>
            </a:pPr>
            <a:r>
              <a:rPr lang="en" sz="2000">
                <a:latin typeface="Oswald"/>
                <a:ea typeface="Oswald"/>
                <a:cs typeface="Oswald"/>
                <a:sym typeface="Oswald"/>
              </a:rPr>
              <a:t>Create or help facilitate more inclusive meetings</a:t>
            </a:r>
            <a:endParaRPr sz="2000">
              <a:latin typeface="Oswald"/>
              <a:ea typeface="Oswald"/>
              <a:cs typeface="Oswald"/>
              <a:sym typeface="Oswald"/>
            </a:endParaRPr>
          </a:p>
        </p:txBody>
      </p:sp>
      <p:sp>
        <p:nvSpPr>
          <p:cNvPr id="1493" name="Google Shape;1493;p75"/>
          <p:cNvSpPr txBox="1"/>
          <p:nvPr/>
        </p:nvSpPr>
        <p:spPr>
          <a:xfrm>
            <a:off x="3061274" y="2240646"/>
            <a:ext cx="2260500" cy="884400"/>
          </a:xfrm>
          <a:prstGeom prst="rect">
            <a:avLst/>
          </a:prstGeom>
          <a:noFill/>
          <a:ln>
            <a:noFill/>
          </a:ln>
        </p:spPr>
        <p:txBody>
          <a:bodyPr spcFirstLastPara="1" wrap="square" lIns="0" tIns="6650" rIns="0" bIns="0" anchor="t" anchorCtr="0">
            <a:spAutoFit/>
          </a:bodyPr>
          <a:lstStyle/>
          <a:p>
            <a:pPr marL="0" marR="0" lvl="0" indent="0" algn="l" rtl="0">
              <a:lnSpc>
                <a:spcPct val="118627"/>
              </a:lnSpc>
              <a:spcBef>
                <a:spcPts val="0"/>
              </a:spcBef>
              <a:spcAft>
                <a:spcPts val="0"/>
              </a:spcAft>
              <a:buNone/>
            </a:pPr>
            <a:r>
              <a:rPr lang="en" sz="1200" b="1">
                <a:latin typeface="Oswald"/>
                <a:ea typeface="Oswald"/>
                <a:cs typeface="Oswald"/>
                <a:sym typeface="Oswald"/>
              </a:rPr>
              <a:t>2</a:t>
            </a:r>
            <a:endParaRPr sz="1200">
              <a:latin typeface="Oswald"/>
              <a:ea typeface="Oswald"/>
              <a:cs typeface="Oswald"/>
              <a:sym typeface="Oswald"/>
            </a:endParaRPr>
          </a:p>
          <a:p>
            <a:pPr marL="0" marR="0" lvl="0" indent="0" algn="l" rtl="0">
              <a:lnSpc>
                <a:spcPct val="98636"/>
              </a:lnSpc>
              <a:spcBef>
                <a:spcPts val="400"/>
              </a:spcBef>
              <a:spcAft>
                <a:spcPts val="0"/>
              </a:spcAft>
              <a:buNone/>
            </a:pPr>
            <a:r>
              <a:rPr lang="en" sz="2000">
                <a:latin typeface="Oswald"/>
                <a:ea typeface="Oswald"/>
                <a:cs typeface="Oswald"/>
                <a:sym typeface="Oswald"/>
              </a:rPr>
              <a:t>Prioritize inclusion in your work product</a:t>
            </a:r>
            <a:endParaRPr sz="2000">
              <a:latin typeface="Oswald"/>
              <a:ea typeface="Oswald"/>
              <a:cs typeface="Oswald"/>
              <a:sym typeface="Oswald"/>
            </a:endParaRPr>
          </a:p>
        </p:txBody>
      </p:sp>
      <p:sp>
        <p:nvSpPr>
          <p:cNvPr id="1494" name="Google Shape;1494;p75"/>
          <p:cNvSpPr txBox="1"/>
          <p:nvPr/>
        </p:nvSpPr>
        <p:spPr>
          <a:xfrm>
            <a:off x="6099750" y="1174675"/>
            <a:ext cx="2897100" cy="884400"/>
          </a:xfrm>
          <a:prstGeom prst="rect">
            <a:avLst/>
          </a:prstGeom>
          <a:noFill/>
          <a:ln>
            <a:noFill/>
          </a:ln>
        </p:spPr>
        <p:txBody>
          <a:bodyPr spcFirstLastPara="1" wrap="square" lIns="0" tIns="6650" rIns="0" bIns="0" anchor="t" anchorCtr="0">
            <a:spAutoFit/>
          </a:bodyPr>
          <a:lstStyle/>
          <a:p>
            <a:pPr marL="0" marR="0" lvl="0" indent="0" algn="l" rtl="0">
              <a:lnSpc>
                <a:spcPct val="118627"/>
              </a:lnSpc>
              <a:spcBef>
                <a:spcPts val="0"/>
              </a:spcBef>
              <a:spcAft>
                <a:spcPts val="0"/>
              </a:spcAft>
              <a:buNone/>
            </a:pPr>
            <a:r>
              <a:rPr lang="en" sz="1200" b="1">
                <a:latin typeface="Oswald"/>
                <a:ea typeface="Oswald"/>
                <a:cs typeface="Oswald"/>
                <a:sym typeface="Oswald"/>
              </a:rPr>
              <a:t>3</a:t>
            </a:r>
            <a:endParaRPr sz="1200">
              <a:latin typeface="Oswald"/>
              <a:ea typeface="Oswald"/>
              <a:cs typeface="Oswald"/>
              <a:sym typeface="Oswald"/>
            </a:endParaRPr>
          </a:p>
          <a:p>
            <a:pPr marL="0" marR="0" lvl="0" indent="0" algn="l" rtl="0">
              <a:lnSpc>
                <a:spcPct val="98636"/>
              </a:lnSpc>
              <a:spcBef>
                <a:spcPts val="400"/>
              </a:spcBef>
              <a:spcAft>
                <a:spcPts val="0"/>
              </a:spcAft>
              <a:buNone/>
            </a:pPr>
            <a:r>
              <a:rPr lang="en" sz="2000">
                <a:latin typeface="Oswald"/>
                <a:ea typeface="Oswald"/>
                <a:cs typeface="Oswald"/>
                <a:sym typeface="Oswald"/>
              </a:rPr>
              <a:t>Contribute to or create fairer hiring and promotion practices</a:t>
            </a:r>
            <a:endParaRPr sz="2000">
              <a:latin typeface="Oswald"/>
              <a:ea typeface="Oswald"/>
              <a:cs typeface="Oswald"/>
              <a:sym typeface="Oswald"/>
            </a:endParaRPr>
          </a:p>
        </p:txBody>
      </p:sp>
      <p:sp>
        <p:nvSpPr>
          <p:cNvPr id="1495" name="Google Shape;1495;p75"/>
          <p:cNvSpPr txBox="1"/>
          <p:nvPr/>
        </p:nvSpPr>
        <p:spPr>
          <a:xfrm>
            <a:off x="6099749" y="2271295"/>
            <a:ext cx="1863000" cy="884400"/>
          </a:xfrm>
          <a:prstGeom prst="rect">
            <a:avLst/>
          </a:prstGeom>
          <a:noFill/>
          <a:ln>
            <a:noFill/>
          </a:ln>
        </p:spPr>
        <p:txBody>
          <a:bodyPr spcFirstLastPara="1" wrap="square" lIns="0" tIns="6650" rIns="0" bIns="0" anchor="t" anchorCtr="0">
            <a:spAutoFit/>
          </a:bodyPr>
          <a:lstStyle/>
          <a:p>
            <a:pPr marL="0" marR="0" lvl="0" indent="0" algn="l" rtl="0">
              <a:lnSpc>
                <a:spcPct val="118627"/>
              </a:lnSpc>
              <a:spcBef>
                <a:spcPts val="0"/>
              </a:spcBef>
              <a:spcAft>
                <a:spcPts val="0"/>
              </a:spcAft>
              <a:buNone/>
            </a:pPr>
            <a:r>
              <a:rPr lang="en" sz="1200" b="1">
                <a:latin typeface="Oswald"/>
                <a:ea typeface="Oswald"/>
                <a:cs typeface="Oswald"/>
                <a:sym typeface="Oswald"/>
              </a:rPr>
              <a:t>4</a:t>
            </a:r>
            <a:endParaRPr sz="1200">
              <a:latin typeface="Oswald"/>
              <a:ea typeface="Oswald"/>
              <a:cs typeface="Oswald"/>
              <a:sym typeface="Oswald"/>
            </a:endParaRPr>
          </a:p>
          <a:p>
            <a:pPr marL="0" marR="0" lvl="0" indent="0" algn="l" rtl="0">
              <a:lnSpc>
                <a:spcPct val="98636"/>
              </a:lnSpc>
              <a:spcBef>
                <a:spcPts val="400"/>
              </a:spcBef>
              <a:spcAft>
                <a:spcPts val="0"/>
              </a:spcAft>
              <a:buNone/>
            </a:pPr>
            <a:r>
              <a:rPr lang="en" sz="2000">
                <a:latin typeface="Oswald"/>
                <a:ea typeface="Oswald"/>
                <a:cs typeface="Oswald"/>
                <a:sym typeface="Oswald"/>
              </a:rPr>
              <a:t>Proactively create an inclusive culture</a:t>
            </a:r>
            <a:endParaRPr sz="2000">
              <a:latin typeface="Oswald"/>
              <a:ea typeface="Oswald"/>
              <a:cs typeface="Oswald"/>
              <a:sym typeface="Oswald"/>
            </a:endParaRPr>
          </a:p>
        </p:txBody>
      </p:sp>
      <p:sp>
        <p:nvSpPr>
          <p:cNvPr id="1496" name="Google Shape;1496;p75"/>
          <p:cNvSpPr txBox="1"/>
          <p:nvPr/>
        </p:nvSpPr>
        <p:spPr>
          <a:xfrm>
            <a:off x="6099750" y="3337275"/>
            <a:ext cx="2814000" cy="1491600"/>
          </a:xfrm>
          <a:prstGeom prst="rect">
            <a:avLst/>
          </a:prstGeom>
          <a:noFill/>
          <a:ln>
            <a:noFill/>
          </a:ln>
        </p:spPr>
        <p:txBody>
          <a:bodyPr spcFirstLastPara="1" wrap="square" lIns="0" tIns="6650" rIns="0" bIns="0" anchor="t" anchorCtr="0">
            <a:spAutoFit/>
          </a:bodyPr>
          <a:lstStyle/>
          <a:p>
            <a:pPr marL="0" marR="0" lvl="0" indent="0" algn="l" rtl="0">
              <a:lnSpc>
                <a:spcPct val="118627"/>
              </a:lnSpc>
              <a:spcBef>
                <a:spcPts val="0"/>
              </a:spcBef>
              <a:spcAft>
                <a:spcPts val="0"/>
              </a:spcAft>
              <a:buNone/>
            </a:pPr>
            <a:r>
              <a:rPr lang="en" sz="1200" b="1">
                <a:latin typeface="Oswald"/>
                <a:ea typeface="Oswald"/>
                <a:cs typeface="Oswald"/>
                <a:sym typeface="Oswald"/>
              </a:rPr>
              <a:t>5</a:t>
            </a:r>
            <a:endParaRPr sz="1200">
              <a:latin typeface="Oswald"/>
              <a:ea typeface="Oswald"/>
              <a:cs typeface="Oswald"/>
              <a:sym typeface="Oswald"/>
            </a:endParaRPr>
          </a:p>
          <a:p>
            <a:pPr marL="0" marR="0" lvl="0" indent="0" algn="l" rtl="0">
              <a:lnSpc>
                <a:spcPct val="98636"/>
              </a:lnSpc>
              <a:spcBef>
                <a:spcPts val="400"/>
              </a:spcBef>
              <a:spcAft>
                <a:spcPts val="0"/>
              </a:spcAft>
              <a:buNone/>
            </a:pPr>
            <a:r>
              <a:rPr lang="en" sz="2000">
                <a:latin typeface="Oswald"/>
                <a:ea typeface="Oswald"/>
                <a:cs typeface="Oswald"/>
                <a:sym typeface="Oswald"/>
              </a:rPr>
              <a:t>Intentionally invest in the  advancement of people with traditionally marginalized identities</a:t>
            </a:r>
            <a:endParaRPr sz="2000">
              <a:latin typeface="Oswald"/>
              <a:ea typeface="Oswald"/>
              <a:cs typeface="Oswald"/>
              <a:sym typeface="Oswald"/>
            </a:endParaRPr>
          </a:p>
        </p:txBody>
      </p:sp>
      <p:sp>
        <p:nvSpPr>
          <p:cNvPr id="1497" name="Google Shape;1497;p75"/>
          <p:cNvSpPr/>
          <p:nvPr/>
        </p:nvSpPr>
        <p:spPr>
          <a:xfrm>
            <a:off x="2669381" y="400022"/>
            <a:ext cx="0" cy="4345143"/>
          </a:xfrm>
          <a:custGeom>
            <a:avLst/>
            <a:gdLst/>
            <a:ahLst/>
            <a:cxnLst/>
            <a:rect l="l" t="t" r="r" b="b"/>
            <a:pathLst>
              <a:path w="120000" h="9549765" extrusionOk="0">
                <a:moveTo>
                  <a:pt x="0" y="0"/>
                </a:moveTo>
                <a:lnTo>
                  <a:pt x="0" y="9549447"/>
                </a:lnTo>
              </a:path>
            </a:pathLst>
          </a:custGeom>
          <a:noFill/>
          <a:ln w="104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498" name="Google Shape;1498;p75"/>
          <p:cNvSpPr txBox="1"/>
          <p:nvPr/>
        </p:nvSpPr>
        <p:spPr>
          <a:xfrm>
            <a:off x="503799" y="1994650"/>
            <a:ext cx="1971600" cy="1321500"/>
          </a:xfrm>
          <a:prstGeom prst="rect">
            <a:avLst/>
          </a:prstGeom>
          <a:noFill/>
          <a:ln>
            <a:noFill/>
          </a:ln>
        </p:spPr>
        <p:txBody>
          <a:bodyPr spcFirstLastPara="1" wrap="square" lIns="0" tIns="6925" rIns="0" bIns="0" anchor="t" anchorCtr="0">
            <a:spAutoFit/>
          </a:bodyPr>
          <a:lstStyle/>
          <a:p>
            <a:pPr marL="0" marR="0" lvl="0" indent="0" algn="l" rtl="0">
              <a:lnSpc>
                <a:spcPct val="108287"/>
              </a:lnSpc>
              <a:spcBef>
                <a:spcPts val="0"/>
              </a:spcBef>
              <a:spcAft>
                <a:spcPts val="0"/>
              </a:spcAft>
              <a:buNone/>
            </a:pPr>
            <a:r>
              <a:rPr lang="en" sz="4100">
                <a:latin typeface="Oswald"/>
                <a:ea typeface="Oswald"/>
                <a:cs typeface="Oswald"/>
                <a:sym typeface="Oswald"/>
              </a:rPr>
              <a:t>Allyship</a:t>
            </a:r>
            <a:endParaRPr sz="4100">
              <a:latin typeface="Oswald"/>
              <a:ea typeface="Oswald"/>
              <a:cs typeface="Oswald"/>
              <a:sym typeface="Oswald"/>
            </a:endParaRPr>
          </a:p>
          <a:p>
            <a:pPr marL="0" marR="0" lvl="0" indent="0" algn="l" rtl="0">
              <a:lnSpc>
                <a:spcPct val="108287"/>
              </a:lnSpc>
              <a:spcBef>
                <a:spcPts val="0"/>
              </a:spcBef>
              <a:spcAft>
                <a:spcPts val="0"/>
              </a:spcAft>
              <a:buNone/>
            </a:pPr>
            <a:r>
              <a:rPr lang="en" sz="4100">
                <a:latin typeface="Oswald"/>
                <a:ea typeface="Oswald"/>
                <a:cs typeface="Oswald"/>
                <a:sym typeface="Oswald"/>
              </a:rPr>
              <a:t>strategies</a:t>
            </a:r>
            <a:endParaRPr sz="4100">
              <a:latin typeface="Oswald"/>
              <a:ea typeface="Oswald"/>
              <a:cs typeface="Oswald"/>
              <a:sym typeface="Oswald"/>
            </a:endParaRPr>
          </a:p>
        </p:txBody>
      </p:sp>
      <p:sp>
        <p:nvSpPr>
          <p:cNvPr id="1499" name="Google Shape;1499;p75"/>
          <p:cNvSpPr txBox="1"/>
          <p:nvPr/>
        </p:nvSpPr>
        <p:spPr>
          <a:xfrm>
            <a:off x="3051748" y="575208"/>
            <a:ext cx="777900" cy="252600"/>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600" b="1">
                <a:latin typeface="Proxima Nova"/>
                <a:ea typeface="Proxima Nova"/>
                <a:cs typeface="Proxima Nova"/>
                <a:sym typeface="Proxima Nova"/>
              </a:rPr>
              <a:t>TODAY</a:t>
            </a:r>
            <a:endParaRPr sz="1600" b="1">
              <a:latin typeface="Proxima Nova"/>
              <a:ea typeface="Proxima Nova"/>
              <a:cs typeface="Proxima Nova"/>
              <a:sym typeface="Proxima Nova"/>
            </a:endParaRPr>
          </a:p>
        </p:txBody>
      </p:sp>
      <p:sp>
        <p:nvSpPr>
          <p:cNvPr id="1500" name="Google Shape;1500;p75"/>
          <p:cNvSpPr txBox="1"/>
          <p:nvPr/>
        </p:nvSpPr>
        <p:spPr>
          <a:xfrm>
            <a:off x="6061649" y="575208"/>
            <a:ext cx="2539200" cy="252600"/>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600" b="1" u="sng">
                <a:latin typeface="Proxima Nova"/>
                <a:ea typeface="Proxima Nova"/>
                <a:cs typeface="Proxima Nova"/>
                <a:sym typeface="Proxima Nova"/>
              </a:rPr>
              <a:t>FOLLOW-UP SESSIONS</a:t>
            </a:r>
            <a:endParaRPr sz="1600" b="1" u="sng">
              <a:latin typeface="Proxima Nova"/>
              <a:ea typeface="Proxima Nova"/>
              <a:cs typeface="Proxima Nova"/>
              <a:sym typeface="Proxima Nova"/>
            </a:endParaRPr>
          </a:p>
        </p:txBody>
      </p:sp>
      <p:sp>
        <p:nvSpPr>
          <p:cNvPr id="1501" name="Google Shape;1501;p75"/>
          <p:cNvSpPr/>
          <p:nvPr/>
        </p:nvSpPr>
        <p:spPr>
          <a:xfrm>
            <a:off x="2863350" y="351600"/>
            <a:ext cx="2997000" cy="4440000"/>
          </a:xfrm>
          <a:prstGeom prst="rect">
            <a:avLst/>
          </a:prstGeom>
          <a:solidFill>
            <a:srgbClr val="F5BB9F">
              <a:alpha val="59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75"/>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51</a:t>
            </a:fld>
            <a:endParaRPr sz="700">
              <a:latin typeface="Proxima Nova Semibold"/>
              <a:ea typeface="Proxima Nova Semibold"/>
              <a:cs typeface="Proxima Nova Semibold"/>
              <a:sym typeface="Proxima Nova Semibold"/>
            </a:endParaRPr>
          </a:p>
        </p:txBody>
      </p:sp>
      <p:grpSp>
        <p:nvGrpSpPr>
          <p:cNvPr id="1503" name="Google Shape;1503;p75"/>
          <p:cNvGrpSpPr/>
          <p:nvPr/>
        </p:nvGrpSpPr>
        <p:grpSpPr>
          <a:xfrm>
            <a:off x="167531" y="4852630"/>
            <a:ext cx="1505034" cy="174536"/>
            <a:chOff x="442904" y="4166938"/>
            <a:chExt cx="4030621" cy="467300"/>
          </a:xfrm>
        </p:grpSpPr>
        <p:pic>
          <p:nvPicPr>
            <p:cNvPr id="1504" name="Google Shape;1504;p75"/>
            <p:cNvPicPr preferRelativeResize="0"/>
            <p:nvPr/>
          </p:nvPicPr>
          <p:blipFill rotWithShape="1">
            <a:blip r:embed="rId3">
              <a:alphaModFix/>
            </a:blip>
            <a:srcRect/>
            <a:stretch/>
          </p:blipFill>
          <p:spPr>
            <a:xfrm>
              <a:off x="1848476" y="4166938"/>
              <a:ext cx="2625049" cy="467300"/>
            </a:xfrm>
            <a:prstGeom prst="rect">
              <a:avLst/>
            </a:prstGeom>
            <a:noFill/>
            <a:ln>
              <a:noFill/>
            </a:ln>
          </p:spPr>
        </p:pic>
        <p:grpSp>
          <p:nvGrpSpPr>
            <p:cNvPr id="1505" name="Google Shape;1505;p75"/>
            <p:cNvGrpSpPr/>
            <p:nvPr/>
          </p:nvGrpSpPr>
          <p:grpSpPr>
            <a:xfrm>
              <a:off x="442904" y="4326529"/>
              <a:ext cx="1033452" cy="205673"/>
              <a:chOff x="7504804" y="565304"/>
              <a:chExt cx="1033452" cy="205673"/>
            </a:xfrm>
          </p:grpSpPr>
          <p:sp>
            <p:nvSpPr>
              <p:cNvPr id="1506" name="Google Shape;1506;p75"/>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507" name="Google Shape;1507;p75"/>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508" name="Google Shape;1508;p75"/>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509" name="Google Shape;1509;p75"/>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510" name="Google Shape;1510;p75"/>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511" name="Google Shape;1511;p75"/>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512" name="Google Shape;1512;p75"/>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1513" name="Google Shape;1513;p75"/>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C5E4E0">
            <a:alpha val="49800"/>
          </a:srgbClr>
        </a:solidFill>
        <a:effectLst/>
      </p:bgPr>
    </p:bg>
    <p:spTree>
      <p:nvGrpSpPr>
        <p:cNvPr id="1" name="Shape 1517"/>
        <p:cNvGrpSpPr/>
        <p:nvPr/>
      </p:nvGrpSpPr>
      <p:grpSpPr>
        <a:xfrm>
          <a:off x="0" y="0"/>
          <a:ext cx="0" cy="0"/>
          <a:chOff x="0" y="0"/>
          <a:chExt cx="0" cy="0"/>
        </a:xfrm>
      </p:grpSpPr>
      <p:sp>
        <p:nvSpPr>
          <p:cNvPr id="1518" name="Google Shape;1518;p76"/>
          <p:cNvSpPr txBox="1"/>
          <p:nvPr/>
        </p:nvSpPr>
        <p:spPr>
          <a:xfrm>
            <a:off x="917956" y="2885427"/>
            <a:ext cx="2011800" cy="1511400"/>
          </a:xfrm>
          <a:prstGeom prst="rect">
            <a:avLst/>
          </a:prstGeom>
          <a:noFill/>
          <a:ln>
            <a:noFill/>
          </a:ln>
        </p:spPr>
        <p:txBody>
          <a:bodyPr spcFirstLastPara="1" wrap="square" lIns="0" tIns="124750" rIns="0" bIns="0" anchor="t" anchorCtr="0">
            <a:spAutoFit/>
          </a:bodyPr>
          <a:lstStyle/>
          <a:p>
            <a:pPr marL="0" lvl="0" indent="0" algn="ctr" rtl="0">
              <a:spcBef>
                <a:spcPts val="0"/>
              </a:spcBef>
              <a:spcAft>
                <a:spcPts val="0"/>
              </a:spcAft>
              <a:buNone/>
            </a:pPr>
            <a:r>
              <a:rPr lang="en" sz="1500" b="1">
                <a:latin typeface="Proxima Nova"/>
                <a:ea typeface="Proxima Nova"/>
                <a:cs typeface="Proxima Nova"/>
                <a:sym typeface="Proxima Nova"/>
              </a:rPr>
              <a:t>Individual</a:t>
            </a:r>
            <a:endParaRPr sz="1500" b="1">
              <a:latin typeface="Proxima Nova"/>
              <a:ea typeface="Proxima Nova"/>
              <a:cs typeface="Proxima Nova"/>
              <a:sym typeface="Proxima Nova"/>
            </a:endParaRPr>
          </a:p>
          <a:p>
            <a:pPr marL="0" lvl="0" indent="0" algn="ctr" rtl="0">
              <a:spcBef>
                <a:spcPts val="0"/>
              </a:spcBef>
              <a:spcAft>
                <a:spcPts val="0"/>
              </a:spcAft>
              <a:buNone/>
            </a:pPr>
            <a:endParaRPr sz="1500">
              <a:latin typeface="Avenir"/>
              <a:ea typeface="Avenir"/>
              <a:cs typeface="Avenir"/>
              <a:sym typeface="Avenir"/>
            </a:endParaRPr>
          </a:p>
          <a:p>
            <a:pPr marL="0" lvl="0" indent="0" algn="ctr" rtl="0">
              <a:spcBef>
                <a:spcPts val="0"/>
              </a:spcBef>
              <a:spcAft>
                <a:spcPts val="0"/>
              </a:spcAft>
              <a:buNone/>
            </a:pPr>
            <a:r>
              <a:rPr lang="en" sz="1500">
                <a:latin typeface="Avenir"/>
                <a:ea typeface="Avenir"/>
                <a:cs typeface="Avenir"/>
                <a:sym typeface="Avenir"/>
              </a:rPr>
              <a:t>Our actions to educate  ourselves, model good  behavior, or change  our mindset</a:t>
            </a:r>
            <a:endParaRPr sz="1500">
              <a:latin typeface="Avenir"/>
              <a:ea typeface="Avenir"/>
              <a:cs typeface="Avenir"/>
              <a:sym typeface="Avenir"/>
            </a:endParaRPr>
          </a:p>
        </p:txBody>
      </p:sp>
      <p:sp>
        <p:nvSpPr>
          <p:cNvPr id="1519" name="Google Shape;1519;p76"/>
          <p:cNvSpPr txBox="1"/>
          <p:nvPr/>
        </p:nvSpPr>
        <p:spPr>
          <a:xfrm>
            <a:off x="3289681" y="2885427"/>
            <a:ext cx="2492700" cy="1511400"/>
          </a:xfrm>
          <a:prstGeom prst="rect">
            <a:avLst/>
          </a:prstGeom>
          <a:noFill/>
          <a:ln>
            <a:noFill/>
          </a:ln>
        </p:spPr>
        <p:txBody>
          <a:bodyPr spcFirstLastPara="1" wrap="square" lIns="0" tIns="124750" rIns="0" bIns="0" anchor="t" anchorCtr="0">
            <a:spAutoFit/>
          </a:bodyPr>
          <a:lstStyle/>
          <a:p>
            <a:pPr marL="0" lvl="0" indent="0" algn="ctr" rtl="0">
              <a:spcBef>
                <a:spcPts val="0"/>
              </a:spcBef>
              <a:spcAft>
                <a:spcPts val="0"/>
              </a:spcAft>
              <a:buNone/>
            </a:pPr>
            <a:r>
              <a:rPr lang="en" sz="1500" b="1">
                <a:latin typeface="Proxima Nova"/>
                <a:ea typeface="Proxima Nova"/>
                <a:cs typeface="Proxima Nova"/>
                <a:sym typeface="Proxima Nova"/>
              </a:rPr>
              <a:t>Interpersonal</a:t>
            </a:r>
            <a:endParaRPr sz="1500" b="1">
              <a:latin typeface="Proxima Nova"/>
              <a:ea typeface="Proxima Nova"/>
              <a:cs typeface="Proxima Nova"/>
              <a:sym typeface="Proxima Nova"/>
            </a:endParaRPr>
          </a:p>
          <a:p>
            <a:pPr marL="0" lvl="0" indent="0" algn="ctr" rtl="0">
              <a:spcBef>
                <a:spcPts val="0"/>
              </a:spcBef>
              <a:spcAft>
                <a:spcPts val="0"/>
              </a:spcAft>
              <a:buNone/>
            </a:pPr>
            <a:endParaRPr sz="1500">
              <a:latin typeface="Avenir"/>
              <a:ea typeface="Avenir"/>
              <a:cs typeface="Avenir"/>
              <a:sym typeface="Avenir"/>
            </a:endParaRPr>
          </a:p>
          <a:p>
            <a:pPr marL="0" lvl="0" indent="0" algn="ctr" rtl="0">
              <a:spcBef>
                <a:spcPts val="0"/>
              </a:spcBef>
              <a:spcAft>
                <a:spcPts val="0"/>
              </a:spcAft>
              <a:buNone/>
            </a:pPr>
            <a:r>
              <a:rPr lang="en" sz="1500">
                <a:latin typeface="Avenir"/>
                <a:ea typeface="Avenir"/>
                <a:cs typeface="Avenir"/>
                <a:sym typeface="Avenir"/>
              </a:rPr>
              <a:t>Our actions to support,  surface issues or push for  changes through our day-to-  day interactions with others</a:t>
            </a:r>
            <a:endParaRPr sz="1500">
              <a:latin typeface="Avenir"/>
              <a:ea typeface="Avenir"/>
              <a:cs typeface="Avenir"/>
              <a:sym typeface="Avenir"/>
            </a:endParaRPr>
          </a:p>
        </p:txBody>
      </p:sp>
      <p:sp>
        <p:nvSpPr>
          <p:cNvPr id="1520" name="Google Shape;1520;p76"/>
          <p:cNvSpPr txBox="1"/>
          <p:nvPr/>
        </p:nvSpPr>
        <p:spPr>
          <a:xfrm>
            <a:off x="6380544" y="2885427"/>
            <a:ext cx="1800300" cy="1280400"/>
          </a:xfrm>
          <a:prstGeom prst="rect">
            <a:avLst/>
          </a:prstGeom>
          <a:noFill/>
          <a:ln>
            <a:noFill/>
          </a:ln>
        </p:spPr>
        <p:txBody>
          <a:bodyPr spcFirstLastPara="1" wrap="square" lIns="0" tIns="124750" rIns="0" bIns="0" anchor="t" anchorCtr="0">
            <a:spAutoFit/>
          </a:bodyPr>
          <a:lstStyle/>
          <a:p>
            <a:pPr marL="0" lvl="0" indent="0" algn="ctr" rtl="0">
              <a:spcBef>
                <a:spcPts val="0"/>
              </a:spcBef>
              <a:spcAft>
                <a:spcPts val="0"/>
              </a:spcAft>
              <a:buNone/>
            </a:pPr>
            <a:r>
              <a:rPr lang="en" sz="1500" b="1">
                <a:latin typeface="Proxima Nova"/>
                <a:ea typeface="Proxima Nova"/>
                <a:cs typeface="Proxima Nova"/>
                <a:sym typeface="Proxima Nova"/>
              </a:rPr>
              <a:t>Structural</a:t>
            </a:r>
            <a:endParaRPr sz="1500" b="1">
              <a:latin typeface="Proxima Nova"/>
              <a:ea typeface="Proxima Nova"/>
              <a:cs typeface="Proxima Nova"/>
              <a:sym typeface="Proxima Nova"/>
            </a:endParaRPr>
          </a:p>
          <a:p>
            <a:pPr marL="0" lvl="0" indent="0" algn="ctr" rtl="0">
              <a:spcBef>
                <a:spcPts val="0"/>
              </a:spcBef>
              <a:spcAft>
                <a:spcPts val="0"/>
              </a:spcAft>
              <a:buNone/>
            </a:pPr>
            <a:endParaRPr sz="1500">
              <a:latin typeface="Avenir"/>
              <a:ea typeface="Avenir"/>
              <a:cs typeface="Avenir"/>
              <a:sym typeface="Avenir"/>
            </a:endParaRPr>
          </a:p>
          <a:p>
            <a:pPr marL="0" lvl="0" indent="0" algn="ctr" rtl="0">
              <a:spcBef>
                <a:spcPts val="0"/>
              </a:spcBef>
              <a:spcAft>
                <a:spcPts val="0"/>
              </a:spcAft>
              <a:buNone/>
            </a:pPr>
            <a:r>
              <a:rPr lang="en" sz="1500">
                <a:latin typeface="Avenir"/>
                <a:ea typeface="Avenir"/>
                <a:cs typeface="Avenir"/>
                <a:sym typeface="Avenir"/>
              </a:rPr>
              <a:t>Our actions pushing  for change in norms,  policies, or systems</a:t>
            </a:r>
            <a:endParaRPr sz="1600">
              <a:latin typeface="Avenir"/>
              <a:ea typeface="Avenir"/>
              <a:cs typeface="Avenir"/>
              <a:sym typeface="Avenir"/>
            </a:endParaRPr>
          </a:p>
        </p:txBody>
      </p:sp>
      <p:grpSp>
        <p:nvGrpSpPr>
          <p:cNvPr id="1521" name="Google Shape;1521;p76"/>
          <p:cNvGrpSpPr/>
          <p:nvPr/>
        </p:nvGrpSpPr>
        <p:grpSpPr>
          <a:xfrm>
            <a:off x="1550618" y="1342141"/>
            <a:ext cx="1070042" cy="1434925"/>
            <a:chOff x="3409205" y="2951054"/>
            <a:chExt cx="2352607" cy="3155063"/>
          </a:xfrm>
        </p:grpSpPr>
        <p:pic>
          <p:nvPicPr>
            <p:cNvPr id="1522" name="Google Shape;1522;p76"/>
            <p:cNvPicPr preferRelativeResize="0"/>
            <p:nvPr/>
          </p:nvPicPr>
          <p:blipFill rotWithShape="1">
            <a:blip r:embed="rId3">
              <a:alphaModFix/>
            </a:blip>
            <a:srcRect/>
            <a:stretch/>
          </p:blipFill>
          <p:spPr>
            <a:xfrm>
              <a:off x="3409205" y="3668684"/>
              <a:ext cx="1619647" cy="2437433"/>
            </a:xfrm>
            <a:prstGeom prst="rect">
              <a:avLst/>
            </a:prstGeom>
            <a:noFill/>
            <a:ln>
              <a:noFill/>
            </a:ln>
          </p:spPr>
        </p:pic>
        <p:sp>
          <p:nvSpPr>
            <p:cNvPr id="1523" name="Google Shape;1523;p76"/>
            <p:cNvSpPr/>
            <p:nvPr/>
          </p:nvSpPr>
          <p:spPr>
            <a:xfrm>
              <a:off x="4552824" y="3792854"/>
              <a:ext cx="257810" cy="200660"/>
            </a:xfrm>
            <a:custGeom>
              <a:avLst/>
              <a:gdLst/>
              <a:ahLst/>
              <a:cxnLst/>
              <a:rect l="l" t="t" r="r" b="b"/>
              <a:pathLst>
                <a:path w="257810" h="200660" extrusionOk="0">
                  <a:moveTo>
                    <a:pt x="128875" y="0"/>
                  </a:moveTo>
                  <a:lnTo>
                    <a:pt x="78713" y="7882"/>
                  </a:lnTo>
                  <a:lnTo>
                    <a:pt x="37748" y="29379"/>
                  </a:lnTo>
                  <a:lnTo>
                    <a:pt x="10128" y="61264"/>
                  </a:lnTo>
                  <a:lnTo>
                    <a:pt x="0" y="100311"/>
                  </a:lnTo>
                  <a:lnTo>
                    <a:pt x="10128" y="139357"/>
                  </a:lnTo>
                  <a:lnTo>
                    <a:pt x="37748" y="171242"/>
                  </a:lnTo>
                  <a:lnTo>
                    <a:pt x="78713" y="192739"/>
                  </a:lnTo>
                  <a:lnTo>
                    <a:pt x="128875" y="200622"/>
                  </a:lnTo>
                  <a:lnTo>
                    <a:pt x="179043" y="192739"/>
                  </a:lnTo>
                  <a:lnTo>
                    <a:pt x="220011" y="171242"/>
                  </a:lnTo>
                  <a:lnTo>
                    <a:pt x="247633" y="139357"/>
                  </a:lnTo>
                  <a:lnTo>
                    <a:pt x="257761" y="100311"/>
                  </a:lnTo>
                  <a:lnTo>
                    <a:pt x="247633" y="61264"/>
                  </a:lnTo>
                  <a:lnTo>
                    <a:pt x="220011" y="29379"/>
                  </a:lnTo>
                  <a:lnTo>
                    <a:pt x="179043" y="7882"/>
                  </a:lnTo>
                  <a:lnTo>
                    <a:pt x="128875" y="0"/>
                  </a:lnTo>
                  <a:close/>
                </a:path>
              </a:pathLst>
            </a:custGeom>
            <a:solidFill>
              <a:srgbClr val="C4E5E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pic>
          <p:nvPicPr>
            <p:cNvPr id="1524" name="Google Shape;1524;p76"/>
            <p:cNvPicPr preferRelativeResize="0"/>
            <p:nvPr/>
          </p:nvPicPr>
          <p:blipFill rotWithShape="1">
            <a:blip r:embed="rId4">
              <a:alphaModFix/>
            </a:blip>
            <a:srcRect/>
            <a:stretch/>
          </p:blipFill>
          <p:spPr>
            <a:xfrm>
              <a:off x="4547374" y="3910053"/>
              <a:ext cx="162550" cy="141283"/>
            </a:xfrm>
            <a:prstGeom prst="rect">
              <a:avLst/>
            </a:prstGeom>
            <a:noFill/>
            <a:ln>
              <a:noFill/>
            </a:ln>
          </p:spPr>
        </p:pic>
        <p:sp>
          <p:nvSpPr>
            <p:cNvPr id="1525" name="Google Shape;1525;p76"/>
            <p:cNvSpPr/>
            <p:nvPr/>
          </p:nvSpPr>
          <p:spPr>
            <a:xfrm>
              <a:off x="4296232" y="2951054"/>
              <a:ext cx="1465580" cy="788670"/>
            </a:xfrm>
            <a:custGeom>
              <a:avLst/>
              <a:gdLst/>
              <a:ahLst/>
              <a:cxnLst/>
              <a:rect l="l" t="t" r="r" b="b"/>
              <a:pathLst>
                <a:path w="1465579" h="788670" extrusionOk="0">
                  <a:moveTo>
                    <a:pt x="1465211" y="284683"/>
                  </a:moveTo>
                  <a:lnTo>
                    <a:pt x="1460182" y="246291"/>
                  </a:lnTo>
                  <a:lnTo>
                    <a:pt x="1445704" y="210146"/>
                  </a:lnTo>
                  <a:lnTo>
                    <a:pt x="1422654" y="176872"/>
                  </a:lnTo>
                  <a:lnTo>
                    <a:pt x="1391907" y="147066"/>
                  </a:lnTo>
                  <a:lnTo>
                    <a:pt x="1354340" y="121323"/>
                  </a:lnTo>
                  <a:lnTo>
                    <a:pt x="1310830" y="100253"/>
                  </a:lnTo>
                  <a:lnTo>
                    <a:pt x="1262278" y="84455"/>
                  </a:lnTo>
                  <a:lnTo>
                    <a:pt x="1209548" y="74536"/>
                  </a:lnTo>
                  <a:lnTo>
                    <a:pt x="1153515" y="71094"/>
                  </a:lnTo>
                  <a:lnTo>
                    <a:pt x="1126858" y="72732"/>
                  </a:lnTo>
                  <a:lnTo>
                    <a:pt x="1121994" y="69113"/>
                  </a:lnTo>
                  <a:lnTo>
                    <a:pt x="1080173" y="45288"/>
                  </a:lnTo>
                  <a:lnTo>
                    <a:pt x="1034770" y="26073"/>
                  </a:lnTo>
                  <a:lnTo>
                    <a:pt x="986256" y="11849"/>
                  </a:lnTo>
                  <a:lnTo>
                    <a:pt x="935075" y="3022"/>
                  </a:lnTo>
                  <a:lnTo>
                    <a:pt x="881735" y="0"/>
                  </a:lnTo>
                  <a:lnTo>
                    <a:pt x="828382" y="3022"/>
                  </a:lnTo>
                  <a:lnTo>
                    <a:pt x="777201" y="11849"/>
                  </a:lnTo>
                  <a:lnTo>
                    <a:pt x="728687" y="26073"/>
                  </a:lnTo>
                  <a:lnTo>
                    <a:pt x="685533" y="44335"/>
                  </a:lnTo>
                  <a:lnTo>
                    <a:pt x="681355" y="41808"/>
                  </a:lnTo>
                  <a:lnTo>
                    <a:pt x="639610" y="24917"/>
                  </a:lnTo>
                  <a:lnTo>
                    <a:pt x="594258" y="14312"/>
                  </a:lnTo>
                  <a:lnTo>
                    <a:pt x="546074" y="10629"/>
                  </a:lnTo>
                  <a:lnTo>
                    <a:pt x="497903" y="14312"/>
                  </a:lnTo>
                  <a:lnTo>
                    <a:pt x="452551" y="24917"/>
                  </a:lnTo>
                  <a:lnTo>
                    <a:pt x="410794" y="41808"/>
                  </a:lnTo>
                  <a:lnTo>
                    <a:pt x="373380" y="64350"/>
                  </a:lnTo>
                  <a:lnTo>
                    <a:pt x="341071" y="91884"/>
                  </a:lnTo>
                  <a:lnTo>
                    <a:pt x="314629" y="123761"/>
                  </a:lnTo>
                  <a:lnTo>
                    <a:pt x="294805" y="159346"/>
                  </a:lnTo>
                  <a:lnTo>
                    <a:pt x="288277" y="179590"/>
                  </a:lnTo>
                  <a:lnTo>
                    <a:pt x="274091" y="180467"/>
                  </a:lnTo>
                  <a:lnTo>
                    <a:pt x="223748" y="190042"/>
                  </a:lnTo>
                  <a:lnTo>
                    <a:pt x="176809" y="205384"/>
                  </a:lnTo>
                  <a:lnTo>
                    <a:pt x="133946" y="225933"/>
                  </a:lnTo>
                  <a:lnTo>
                    <a:pt x="95821" y="251206"/>
                  </a:lnTo>
                  <a:lnTo>
                    <a:pt x="63119" y="280670"/>
                  </a:lnTo>
                  <a:lnTo>
                    <a:pt x="36525" y="313791"/>
                  </a:lnTo>
                  <a:lnTo>
                    <a:pt x="16687" y="350062"/>
                  </a:lnTo>
                  <a:lnTo>
                    <a:pt x="4279" y="388962"/>
                  </a:lnTo>
                  <a:lnTo>
                    <a:pt x="0" y="429971"/>
                  </a:lnTo>
                  <a:lnTo>
                    <a:pt x="4279" y="470979"/>
                  </a:lnTo>
                  <a:lnTo>
                    <a:pt x="16687" y="509879"/>
                  </a:lnTo>
                  <a:lnTo>
                    <a:pt x="36525" y="546150"/>
                  </a:lnTo>
                  <a:lnTo>
                    <a:pt x="63119" y="579272"/>
                  </a:lnTo>
                  <a:lnTo>
                    <a:pt x="95821" y="608736"/>
                  </a:lnTo>
                  <a:lnTo>
                    <a:pt x="133946" y="633996"/>
                  </a:lnTo>
                  <a:lnTo>
                    <a:pt x="176809" y="654558"/>
                  </a:lnTo>
                  <a:lnTo>
                    <a:pt x="223748" y="669886"/>
                  </a:lnTo>
                  <a:lnTo>
                    <a:pt x="274091" y="679475"/>
                  </a:lnTo>
                  <a:lnTo>
                    <a:pt x="327152" y="682777"/>
                  </a:lnTo>
                  <a:lnTo>
                    <a:pt x="375640" y="679767"/>
                  </a:lnTo>
                  <a:lnTo>
                    <a:pt x="382219" y="690499"/>
                  </a:lnTo>
                  <a:lnTo>
                    <a:pt x="411378" y="717778"/>
                  </a:lnTo>
                  <a:lnTo>
                    <a:pt x="449999" y="741540"/>
                  </a:lnTo>
                  <a:lnTo>
                    <a:pt x="496824" y="761136"/>
                  </a:lnTo>
                  <a:lnTo>
                    <a:pt x="550545" y="775944"/>
                  </a:lnTo>
                  <a:lnTo>
                    <a:pt x="609930" y="785304"/>
                  </a:lnTo>
                  <a:lnTo>
                    <a:pt x="673671" y="788555"/>
                  </a:lnTo>
                  <a:lnTo>
                    <a:pt x="737425" y="785304"/>
                  </a:lnTo>
                  <a:lnTo>
                    <a:pt x="796798" y="775944"/>
                  </a:lnTo>
                  <a:lnTo>
                    <a:pt x="850531" y="761136"/>
                  </a:lnTo>
                  <a:lnTo>
                    <a:pt x="897343" y="741540"/>
                  </a:lnTo>
                  <a:lnTo>
                    <a:pt x="935964" y="717778"/>
                  </a:lnTo>
                  <a:lnTo>
                    <a:pt x="940308" y="713727"/>
                  </a:lnTo>
                  <a:lnTo>
                    <a:pt x="943838" y="715797"/>
                  </a:lnTo>
                  <a:lnTo>
                    <a:pt x="994397" y="734758"/>
                  </a:lnTo>
                  <a:lnTo>
                    <a:pt x="1051712" y="746836"/>
                  </a:lnTo>
                  <a:lnTo>
                    <a:pt x="1114158" y="751078"/>
                  </a:lnTo>
                  <a:lnTo>
                    <a:pt x="1176591" y="746836"/>
                  </a:lnTo>
                  <a:lnTo>
                    <a:pt x="1233906" y="734758"/>
                  </a:lnTo>
                  <a:lnTo>
                    <a:pt x="1284465" y="715797"/>
                  </a:lnTo>
                  <a:lnTo>
                    <a:pt x="1326642" y="690943"/>
                  </a:lnTo>
                  <a:lnTo>
                    <a:pt x="1358785" y="661123"/>
                  </a:lnTo>
                  <a:lnTo>
                    <a:pt x="1379270" y="627341"/>
                  </a:lnTo>
                  <a:lnTo>
                    <a:pt x="1386471" y="590524"/>
                  </a:lnTo>
                  <a:lnTo>
                    <a:pt x="1379270" y="553707"/>
                  </a:lnTo>
                  <a:lnTo>
                    <a:pt x="1358785" y="519912"/>
                  </a:lnTo>
                  <a:lnTo>
                    <a:pt x="1326642" y="490105"/>
                  </a:lnTo>
                  <a:lnTo>
                    <a:pt x="1298054" y="473265"/>
                  </a:lnTo>
                  <a:lnTo>
                    <a:pt x="1310830" y="469099"/>
                  </a:lnTo>
                  <a:lnTo>
                    <a:pt x="1354340" y="448030"/>
                  </a:lnTo>
                  <a:lnTo>
                    <a:pt x="1391907" y="422287"/>
                  </a:lnTo>
                  <a:lnTo>
                    <a:pt x="1422654" y="392480"/>
                  </a:lnTo>
                  <a:lnTo>
                    <a:pt x="1445704" y="359206"/>
                  </a:lnTo>
                  <a:lnTo>
                    <a:pt x="1460182" y="323075"/>
                  </a:lnTo>
                  <a:lnTo>
                    <a:pt x="1465211" y="284683"/>
                  </a:lnTo>
                  <a:close/>
                </a:path>
              </a:pathLst>
            </a:custGeom>
            <a:solidFill>
              <a:srgbClr val="C4E5E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pic>
        <p:nvPicPr>
          <p:cNvPr id="1526" name="Google Shape;1526;p76"/>
          <p:cNvPicPr preferRelativeResize="0"/>
          <p:nvPr/>
        </p:nvPicPr>
        <p:blipFill rotWithShape="1">
          <a:blip r:embed="rId5">
            <a:alphaModFix/>
          </a:blip>
          <a:srcRect/>
          <a:stretch/>
        </p:blipFill>
        <p:spPr>
          <a:xfrm>
            <a:off x="3339792" y="1666758"/>
            <a:ext cx="2464241" cy="1110308"/>
          </a:xfrm>
          <a:prstGeom prst="rect">
            <a:avLst/>
          </a:prstGeom>
          <a:noFill/>
          <a:ln>
            <a:noFill/>
          </a:ln>
        </p:spPr>
      </p:pic>
      <p:pic>
        <p:nvPicPr>
          <p:cNvPr id="1527" name="Google Shape;1527;p76"/>
          <p:cNvPicPr preferRelativeResize="0"/>
          <p:nvPr/>
        </p:nvPicPr>
        <p:blipFill rotWithShape="1">
          <a:blip r:embed="rId6">
            <a:alphaModFix/>
          </a:blip>
          <a:srcRect/>
          <a:stretch/>
        </p:blipFill>
        <p:spPr>
          <a:xfrm>
            <a:off x="6429375" y="1538679"/>
            <a:ext cx="1461608" cy="1415850"/>
          </a:xfrm>
          <a:prstGeom prst="rect">
            <a:avLst/>
          </a:prstGeom>
          <a:noFill/>
          <a:ln>
            <a:noFill/>
          </a:ln>
        </p:spPr>
      </p:pic>
      <p:sp>
        <p:nvSpPr>
          <p:cNvPr id="1528" name="Google Shape;1528;p76"/>
          <p:cNvSpPr txBox="1">
            <a:spLocks noGrp="1"/>
          </p:cNvSpPr>
          <p:nvPr>
            <p:ph type="title"/>
          </p:nvPr>
        </p:nvSpPr>
        <p:spPr>
          <a:xfrm>
            <a:off x="2487448" y="389475"/>
            <a:ext cx="4169100" cy="530400"/>
          </a:xfrm>
          <a:prstGeom prst="rect">
            <a:avLst/>
          </a:prstGeom>
          <a:noFill/>
          <a:ln>
            <a:noFill/>
          </a:ln>
        </p:spPr>
        <p:txBody>
          <a:bodyPr spcFirstLastPara="1" wrap="square" lIns="0" tIns="6925" rIns="0" bIns="0" anchor="t" anchorCtr="0">
            <a:spAutoFit/>
          </a:bodyPr>
          <a:lstStyle/>
          <a:p>
            <a:pPr marL="0" lvl="0" indent="0" algn="ctr" rtl="0">
              <a:lnSpc>
                <a:spcPct val="100000"/>
              </a:lnSpc>
              <a:spcBef>
                <a:spcPts val="0"/>
              </a:spcBef>
              <a:spcAft>
                <a:spcPts val="0"/>
              </a:spcAft>
              <a:buSzPts val="1100"/>
              <a:buNone/>
            </a:pPr>
            <a:r>
              <a:rPr lang="en" sz="3400" b="0">
                <a:solidFill>
                  <a:srgbClr val="000000"/>
                </a:solidFill>
                <a:latin typeface="Oswald"/>
                <a:ea typeface="Oswald"/>
                <a:cs typeface="Oswald"/>
                <a:sym typeface="Oswald"/>
              </a:rPr>
              <a:t>Types of allyship actions</a:t>
            </a:r>
            <a:endParaRPr sz="3400" b="0">
              <a:solidFill>
                <a:srgbClr val="000000"/>
              </a:solidFill>
              <a:latin typeface="Oswald"/>
              <a:ea typeface="Oswald"/>
              <a:cs typeface="Oswald"/>
              <a:sym typeface="Oswald"/>
            </a:endParaRPr>
          </a:p>
        </p:txBody>
      </p:sp>
      <p:sp>
        <p:nvSpPr>
          <p:cNvPr id="1529" name="Google Shape;1529;p76"/>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52</a:t>
            </a:fld>
            <a:endParaRPr sz="700">
              <a:latin typeface="Proxima Nova Semibold"/>
              <a:ea typeface="Proxima Nova Semibold"/>
              <a:cs typeface="Proxima Nova Semibold"/>
              <a:sym typeface="Proxima Nova Semibold"/>
            </a:endParaRPr>
          </a:p>
        </p:txBody>
      </p:sp>
      <p:grpSp>
        <p:nvGrpSpPr>
          <p:cNvPr id="1530" name="Google Shape;1530;p76"/>
          <p:cNvGrpSpPr/>
          <p:nvPr/>
        </p:nvGrpSpPr>
        <p:grpSpPr>
          <a:xfrm>
            <a:off x="167531" y="4852630"/>
            <a:ext cx="1505034" cy="174536"/>
            <a:chOff x="442904" y="4166938"/>
            <a:chExt cx="4030621" cy="467300"/>
          </a:xfrm>
        </p:grpSpPr>
        <p:pic>
          <p:nvPicPr>
            <p:cNvPr id="1531" name="Google Shape;1531;p76"/>
            <p:cNvPicPr preferRelativeResize="0"/>
            <p:nvPr/>
          </p:nvPicPr>
          <p:blipFill rotWithShape="1">
            <a:blip r:embed="rId7">
              <a:alphaModFix/>
            </a:blip>
            <a:srcRect/>
            <a:stretch/>
          </p:blipFill>
          <p:spPr>
            <a:xfrm>
              <a:off x="1848476" y="4166938"/>
              <a:ext cx="2625049" cy="467300"/>
            </a:xfrm>
            <a:prstGeom prst="rect">
              <a:avLst/>
            </a:prstGeom>
            <a:noFill/>
            <a:ln>
              <a:noFill/>
            </a:ln>
          </p:spPr>
        </p:pic>
        <p:grpSp>
          <p:nvGrpSpPr>
            <p:cNvPr id="1532" name="Google Shape;1532;p76"/>
            <p:cNvGrpSpPr/>
            <p:nvPr/>
          </p:nvGrpSpPr>
          <p:grpSpPr>
            <a:xfrm>
              <a:off x="442904" y="4326529"/>
              <a:ext cx="1033452" cy="205673"/>
              <a:chOff x="7504804" y="565304"/>
              <a:chExt cx="1033452" cy="205673"/>
            </a:xfrm>
          </p:grpSpPr>
          <p:sp>
            <p:nvSpPr>
              <p:cNvPr id="1533" name="Google Shape;1533;p76"/>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534" name="Google Shape;1534;p76"/>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535" name="Google Shape;1535;p76"/>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536" name="Google Shape;1536;p76"/>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537" name="Google Shape;1537;p76"/>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538" name="Google Shape;1538;p76"/>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539" name="Google Shape;1539;p76"/>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1540" name="Google Shape;1540;p76"/>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FDF3E9"/>
        </a:solidFill>
        <a:effectLst/>
      </p:bgPr>
    </p:bg>
    <p:spTree>
      <p:nvGrpSpPr>
        <p:cNvPr id="1" name="Shape 1544"/>
        <p:cNvGrpSpPr/>
        <p:nvPr/>
      </p:nvGrpSpPr>
      <p:grpSpPr>
        <a:xfrm>
          <a:off x="0" y="0"/>
          <a:ext cx="0" cy="0"/>
          <a:chOff x="0" y="0"/>
          <a:chExt cx="0" cy="0"/>
        </a:xfrm>
      </p:grpSpPr>
      <p:sp>
        <p:nvSpPr>
          <p:cNvPr id="1545" name="Google Shape;1545;p77"/>
          <p:cNvSpPr txBox="1">
            <a:spLocks noGrp="1"/>
          </p:cNvSpPr>
          <p:nvPr>
            <p:ph type="title"/>
          </p:nvPr>
        </p:nvSpPr>
        <p:spPr>
          <a:xfrm>
            <a:off x="708600" y="1690500"/>
            <a:ext cx="7836900" cy="530400"/>
          </a:xfrm>
          <a:prstGeom prst="rect">
            <a:avLst/>
          </a:prstGeom>
          <a:noFill/>
          <a:ln>
            <a:noFill/>
          </a:ln>
        </p:spPr>
        <p:txBody>
          <a:bodyPr spcFirstLastPara="1" wrap="square" lIns="0" tIns="6925" rIns="0" bIns="0" anchor="t" anchorCtr="0">
            <a:spAutoFit/>
          </a:bodyPr>
          <a:lstStyle/>
          <a:p>
            <a:pPr marL="0" lvl="0" indent="0" algn="l" rtl="0">
              <a:lnSpc>
                <a:spcPct val="100000"/>
              </a:lnSpc>
              <a:spcBef>
                <a:spcPts val="0"/>
              </a:spcBef>
              <a:spcAft>
                <a:spcPts val="0"/>
              </a:spcAft>
              <a:buNone/>
            </a:pPr>
            <a:r>
              <a:rPr lang="en" sz="3400" b="0">
                <a:solidFill>
                  <a:srgbClr val="000000"/>
                </a:solidFill>
                <a:latin typeface="Oswald"/>
                <a:ea typeface="Oswald"/>
                <a:cs typeface="Oswald"/>
                <a:sym typeface="Oswald"/>
              </a:rPr>
              <a:t>Create or help facilitate more inclusive meetings</a:t>
            </a:r>
            <a:endParaRPr sz="3400">
              <a:latin typeface="Oswald"/>
              <a:ea typeface="Oswald"/>
              <a:cs typeface="Oswald"/>
              <a:sym typeface="Oswald"/>
            </a:endParaRPr>
          </a:p>
        </p:txBody>
      </p:sp>
      <p:sp>
        <p:nvSpPr>
          <p:cNvPr id="1546" name="Google Shape;1546;p77"/>
          <p:cNvSpPr txBox="1"/>
          <p:nvPr/>
        </p:nvSpPr>
        <p:spPr>
          <a:xfrm>
            <a:off x="708600" y="2778450"/>
            <a:ext cx="7607100" cy="1563900"/>
          </a:xfrm>
          <a:prstGeom prst="rect">
            <a:avLst/>
          </a:prstGeom>
          <a:noFill/>
          <a:ln>
            <a:noFill/>
          </a:ln>
        </p:spPr>
        <p:txBody>
          <a:bodyPr spcFirstLastPara="1" wrap="square" lIns="0" tIns="5475" rIns="0" bIns="0" anchor="t" anchorCtr="0">
            <a:spAutoFit/>
          </a:bodyPr>
          <a:lstStyle/>
          <a:p>
            <a:pPr marL="0" lvl="0" indent="0" algn="l" rtl="0">
              <a:lnSpc>
                <a:spcPct val="115000"/>
              </a:lnSpc>
              <a:spcBef>
                <a:spcPts val="0"/>
              </a:spcBef>
              <a:spcAft>
                <a:spcPts val="0"/>
              </a:spcAft>
              <a:buNone/>
            </a:pPr>
            <a:r>
              <a:rPr lang="en" sz="1500">
                <a:latin typeface="Avenir"/>
                <a:ea typeface="Avenir"/>
                <a:cs typeface="Avenir"/>
                <a:sym typeface="Avenir"/>
              </a:rPr>
              <a:t>Meetings are a critical part of the workplace—they’re where we build credibility, collaborate, earn respect from colleagues, and interact with peers and leadership. But they can also be times when people with less privilege are less heard than others. If you typically schedule or facilitate meetings or gather with your team in small groups, learn about the actions you can take to make them more inclusive. And if you don’t facilitate meetings but do often attend them, learn about how you can show up as an ally.</a:t>
            </a:r>
            <a:endParaRPr sz="1500">
              <a:latin typeface="Avenir"/>
              <a:ea typeface="Avenir"/>
              <a:cs typeface="Avenir"/>
              <a:sym typeface="Avenir"/>
            </a:endParaRPr>
          </a:p>
        </p:txBody>
      </p:sp>
      <p:sp>
        <p:nvSpPr>
          <p:cNvPr id="1547" name="Google Shape;1547;p77"/>
          <p:cNvSpPr/>
          <p:nvPr/>
        </p:nvSpPr>
        <p:spPr>
          <a:xfrm>
            <a:off x="714375" y="2462010"/>
            <a:ext cx="495506" cy="0"/>
          </a:xfrm>
          <a:custGeom>
            <a:avLst/>
            <a:gdLst/>
            <a:ahLst/>
            <a:cxnLst/>
            <a:rect l="l" t="t" r="r" b="b"/>
            <a:pathLst>
              <a:path w="1089025" h="120000" extrusionOk="0">
                <a:moveTo>
                  <a:pt x="0" y="0"/>
                </a:moveTo>
                <a:lnTo>
                  <a:pt x="1088972" y="0"/>
                </a:lnTo>
              </a:path>
            </a:pathLst>
          </a:custGeom>
          <a:noFill/>
          <a:ln w="62825" cap="flat" cmpd="sng">
            <a:solidFill>
              <a:srgbClr val="DE6E4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548" name="Google Shape;1548;p77"/>
          <p:cNvSpPr txBox="1"/>
          <p:nvPr/>
        </p:nvSpPr>
        <p:spPr>
          <a:xfrm>
            <a:off x="697052" y="628675"/>
            <a:ext cx="3226200" cy="220800"/>
          </a:xfrm>
          <a:prstGeom prst="rect">
            <a:avLst/>
          </a:prstGeom>
          <a:noFill/>
          <a:ln>
            <a:noFill/>
          </a:ln>
        </p:spPr>
        <p:txBody>
          <a:bodyPr spcFirstLastPara="1" wrap="square" lIns="0" tIns="5200" rIns="0" bIns="0" anchor="t" anchorCtr="0">
            <a:spAutoFit/>
          </a:bodyPr>
          <a:lstStyle/>
          <a:p>
            <a:pPr marL="0" lvl="0" indent="0" algn="l" rtl="0">
              <a:spcBef>
                <a:spcPts val="0"/>
              </a:spcBef>
              <a:spcAft>
                <a:spcPts val="0"/>
              </a:spcAft>
              <a:buNone/>
            </a:pPr>
            <a:r>
              <a:rPr lang="en" b="1">
                <a:latin typeface="Proxima Nova"/>
                <a:ea typeface="Proxima Nova"/>
                <a:cs typeface="Proxima Nova"/>
                <a:sym typeface="Proxima Nova"/>
              </a:rPr>
              <a:t>ALLYSHIP STRATEGIES — 1</a:t>
            </a:r>
            <a:endParaRPr b="1">
              <a:latin typeface="Proxima Nova"/>
              <a:ea typeface="Proxima Nova"/>
              <a:cs typeface="Proxima Nova"/>
              <a:sym typeface="Proxima Nova"/>
            </a:endParaRPr>
          </a:p>
        </p:txBody>
      </p:sp>
      <p:sp>
        <p:nvSpPr>
          <p:cNvPr id="1549" name="Google Shape;1549;p77"/>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53</a:t>
            </a:fld>
            <a:endParaRPr sz="700">
              <a:latin typeface="Proxima Nova Semibold"/>
              <a:ea typeface="Proxima Nova Semibold"/>
              <a:cs typeface="Proxima Nova Semibold"/>
              <a:sym typeface="Proxima Nova Semibold"/>
            </a:endParaRPr>
          </a:p>
        </p:txBody>
      </p:sp>
      <p:grpSp>
        <p:nvGrpSpPr>
          <p:cNvPr id="1550" name="Google Shape;1550;p77"/>
          <p:cNvGrpSpPr/>
          <p:nvPr/>
        </p:nvGrpSpPr>
        <p:grpSpPr>
          <a:xfrm>
            <a:off x="167531" y="4852630"/>
            <a:ext cx="1505034" cy="174536"/>
            <a:chOff x="442904" y="4166938"/>
            <a:chExt cx="4030621" cy="467300"/>
          </a:xfrm>
        </p:grpSpPr>
        <p:pic>
          <p:nvPicPr>
            <p:cNvPr id="1551" name="Google Shape;1551;p77"/>
            <p:cNvPicPr preferRelativeResize="0"/>
            <p:nvPr/>
          </p:nvPicPr>
          <p:blipFill rotWithShape="1">
            <a:blip r:embed="rId3">
              <a:alphaModFix/>
            </a:blip>
            <a:srcRect/>
            <a:stretch/>
          </p:blipFill>
          <p:spPr>
            <a:xfrm>
              <a:off x="1848476" y="4166938"/>
              <a:ext cx="2625049" cy="467300"/>
            </a:xfrm>
            <a:prstGeom prst="rect">
              <a:avLst/>
            </a:prstGeom>
            <a:noFill/>
            <a:ln>
              <a:noFill/>
            </a:ln>
          </p:spPr>
        </p:pic>
        <p:grpSp>
          <p:nvGrpSpPr>
            <p:cNvPr id="1552" name="Google Shape;1552;p77"/>
            <p:cNvGrpSpPr/>
            <p:nvPr/>
          </p:nvGrpSpPr>
          <p:grpSpPr>
            <a:xfrm>
              <a:off x="442904" y="4326529"/>
              <a:ext cx="1033452" cy="205673"/>
              <a:chOff x="7504804" y="565304"/>
              <a:chExt cx="1033452" cy="205673"/>
            </a:xfrm>
          </p:grpSpPr>
          <p:sp>
            <p:nvSpPr>
              <p:cNvPr id="1553" name="Google Shape;1553;p77"/>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554" name="Google Shape;1554;p77"/>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555" name="Google Shape;1555;p77"/>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556" name="Google Shape;1556;p77"/>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557" name="Google Shape;1557;p77"/>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558" name="Google Shape;1558;p77"/>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559" name="Google Shape;1559;p77"/>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1560" name="Google Shape;1560;p77"/>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rgbClr val="FDF3E9"/>
        </a:solidFill>
        <a:effectLst/>
      </p:bgPr>
    </p:bg>
    <p:spTree>
      <p:nvGrpSpPr>
        <p:cNvPr id="1" name="Shape 1564"/>
        <p:cNvGrpSpPr/>
        <p:nvPr/>
      </p:nvGrpSpPr>
      <p:grpSpPr>
        <a:xfrm>
          <a:off x="0" y="0"/>
          <a:ext cx="0" cy="0"/>
          <a:chOff x="0" y="0"/>
          <a:chExt cx="0" cy="0"/>
        </a:xfrm>
      </p:grpSpPr>
      <p:sp>
        <p:nvSpPr>
          <p:cNvPr id="1565" name="Google Shape;1565;p78"/>
          <p:cNvSpPr txBox="1"/>
          <p:nvPr/>
        </p:nvSpPr>
        <p:spPr>
          <a:xfrm>
            <a:off x="648876" y="2681888"/>
            <a:ext cx="2110200" cy="1932000"/>
          </a:xfrm>
          <a:prstGeom prst="rect">
            <a:avLst/>
          </a:prstGeom>
          <a:noFill/>
          <a:ln>
            <a:noFill/>
          </a:ln>
        </p:spPr>
        <p:txBody>
          <a:bodyPr spcFirstLastPara="1" wrap="square" lIns="0" tIns="7800" rIns="0" bIns="0" anchor="t" anchorCtr="0">
            <a:spAutoFit/>
          </a:bodyPr>
          <a:lstStyle/>
          <a:p>
            <a:pPr marL="0" lvl="0" indent="0" algn="ctr" rtl="0">
              <a:spcBef>
                <a:spcPts val="0"/>
              </a:spcBef>
              <a:spcAft>
                <a:spcPts val="0"/>
              </a:spcAft>
              <a:buNone/>
            </a:pPr>
            <a:r>
              <a:rPr lang="en" sz="1500" b="1">
                <a:solidFill>
                  <a:schemeClr val="dk1"/>
                </a:solidFill>
                <a:latin typeface="Proxima Nova"/>
                <a:ea typeface="Proxima Nova"/>
                <a:cs typeface="Proxima Nova"/>
                <a:sym typeface="Proxima Nova"/>
              </a:rPr>
              <a:t>Individual</a:t>
            </a:r>
            <a:endParaRPr sz="1500" b="1">
              <a:solidFill>
                <a:schemeClr val="dk1"/>
              </a:solidFill>
              <a:latin typeface="Proxima Nova"/>
              <a:ea typeface="Proxima Nova"/>
              <a:cs typeface="Proxima Nova"/>
              <a:sym typeface="Proxima Nova"/>
            </a:endParaRPr>
          </a:p>
          <a:p>
            <a:pPr marL="0" lvl="0" indent="0" algn="ctr" rtl="0">
              <a:spcBef>
                <a:spcPts val="0"/>
              </a:spcBef>
              <a:spcAft>
                <a:spcPts val="0"/>
              </a:spcAft>
              <a:buClr>
                <a:schemeClr val="dk1"/>
              </a:buClr>
              <a:buFont typeface="Arial"/>
              <a:buNone/>
            </a:pPr>
            <a:endParaRPr sz="1500" b="1">
              <a:solidFill>
                <a:schemeClr val="dk1"/>
              </a:solidFill>
              <a:latin typeface="Proxima Nova"/>
              <a:ea typeface="Proxima Nova"/>
              <a:cs typeface="Proxima Nova"/>
              <a:sym typeface="Proxima Nova"/>
            </a:endParaRPr>
          </a:p>
          <a:p>
            <a:pPr marL="274320" lvl="0" indent="-134620" algn="l" rtl="0">
              <a:spcBef>
                <a:spcPts val="0"/>
              </a:spcBef>
              <a:spcAft>
                <a:spcPts val="0"/>
              </a:spcAft>
              <a:buSzPts val="1400"/>
              <a:buFont typeface="Avenir"/>
              <a:buChar char="➔"/>
            </a:pPr>
            <a:r>
              <a:rPr lang="en">
                <a:latin typeface="Avenir"/>
                <a:ea typeface="Avenir"/>
                <a:cs typeface="Avenir"/>
                <a:sym typeface="Avenir"/>
              </a:rPr>
              <a:t>Share your pronouns</a:t>
            </a:r>
            <a:endParaRPr>
              <a:latin typeface="Avenir"/>
              <a:ea typeface="Avenir"/>
              <a:cs typeface="Avenir"/>
              <a:sym typeface="Avenir"/>
            </a:endParaRPr>
          </a:p>
          <a:p>
            <a:pPr marL="274320" lvl="0" indent="-134620" algn="l" rtl="0">
              <a:spcBef>
                <a:spcPts val="1000"/>
              </a:spcBef>
              <a:spcAft>
                <a:spcPts val="0"/>
              </a:spcAft>
              <a:buSzPts val="1400"/>
              <a:buFont typeface="Avenir"/>
              <a:buChar char="➔"/>
            </a:pPr>
            <a:r>
              <a:rPr lang="en">
                <a:latin typeface="Avenir"/>
                <a:ea typeface="Avenir"/>
                <a:cs typeface="Avenir"/>
                <a:sym typeface="Avenir"/>
              </a:rPr>
              <a:t>Use inclusive language</a:t>
            </a:r>
            <a:endParaRPr>
              <a:latin typeface="Avenir"/>
              <a:ea typeface="Avenir"/>
              <a:cs typeface="Avenir"/>
              <a:sym typeface="Avenir"/>
            </a:endParaRPr>
          </a:p>
          <a:p>
            <a:pPr marL="274320" lvl="0" indent="-134620" algn="l" rtl="0">
              <a:spcBef>
                <a:spcPts val="1000"/>
              </a:spcBef>
              <a:spcAft>
                <a:spcPts val="0"/>
              </a:spcAft>
              <a:buSzPts val="1400"/>
              <a:buFont typeface="Avenir"/>
              <a:buChar char="➔"/>
            </a:pPr>
            <a:r>
              <a:rPr lang="en">
                <a:latin typeface="Avenir"/>
                <a:ea typeface="Avenir"/>
                <a:cs typeface="Avenir"/>
                <a:sym typeface="Avenir"/>
              </a:rPr>
              <a:t>Observe group dynamics</a:t>
            </a:r>
            <a:endParaRPr>
              <a:latin typeface="Avenir"/>
              <a:ea typeface="Avenir"/>
              <a:cs typeface="Avenir"/>
              <a:sym typeface="Avenir"/>
            </a:endParaRPr>
          </a:p>
          <a:p>
            <a:pPr marL="274320" lvl="0" indent="-134620" algn="l" rtl="0">
              <a:spcBef>
                <a:spcPts val="1000"/>
              </a:spcBef>
              <a:spcAft>
                <a:spcPts val="1000"/>
              </a:spcAft>
              <a:buSzPts val="1400"/>
              <a:buFont typeface="Avenir"/>
              <a:buChar char="➔"/>
            </a:pPr>
            <a:r>
              <a:rPr lang="en">
                <a:latin typeface="Avenir"/>
                <a:ea typeface="Avenir"/>
                <a:cs typeface="Avenir"/>
                <a:sym typeface="Avenir"/>
              </a:rPr>
              <a:t>Challenge your bias</a:t>
            </a:r>
            <a:endParaRPr sz="1200">
              <a:latin typeface="Avenir"/>
              <a:ea typeface="Avenir"/>
              <a:cs typeface="Avenir"/>
              <a:sym typeface="Avenir"/>
            </a:endParaRPr>
          </a:p>
        </p:txBody>
      </p:sp>
      <p:sp>
        <p:nvSpPr>
          <p:cNvPr id="1566" name="Google Shape;1566;p78"/>
          <p:cNvSpPr txBox="1"/>
          <p:nvPr/>
        </p:nvSpPr>
        <p:spPr>
          <a:xfrm>
            <a:off x="3740601" y="2681888"/>
            <a:ext cx="1854300" cy="1588200"/>
          </a:xfrm>
          <a:prstGeom prst="rect">
            <a:avLst/>
          </a:prstGeom>
          <a:noFill/>
          <a:ln>
            <a:noFill/>
          </a:ln>
        </p:spPr>
        <p:txBody>
          <a:bodyPr spcFirstLastPara="1" wrap="square" lIns="0" tIns="7800" rIns="0" bIns="0" anchor="t" anchorCtr="0">
            <a:spAutoFit/>
          </a:bodyPr>
          <a:lstStyle/>
          <a:p>
            <a:pPr marL="0" lvl="0" indent="0" algn="ctr" rtl="0">
              <a:spcBef>
                <a:spcPts val="0"/>
              </a:spcBef>
              <a:spcAft>
                <a:spcPts val="0"/>
              </a:spcAft>
              <a:buNone/>
            </a:pPr>
            <a:r>
              <a:rPr lang="en" sz="1500" b="1">
                <a:solidFill>
                  <a:schemeClr val="dk1"/>
                </a:solidFill>
                <a:latin typeface="Proxima Nova"/>
                <a:ea typeface="Proxima Nova"/>
                <a:cs typeface="Proxima Nova"/>
                <a:sym typeface="Proxima Nova"/>
              </a:rPr>
              <a:t>Interpersonal</a:t>
            </a:r>
            <a:endParaRPr sz="1500" b="1">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1500" b="1">
              <a:solidFill>
                <a:schemeClr val="dk1"/>
              </a:solidFill>
              <a:latin typeface="Proxima Nova"/>
              <a:ea typeface="Proxima Nova"/>
              <a:cs typeface="Proxima Nova"/>
              <a:sym typeface="Proxima Nova"/>
            </a:endParaRPr>
          </a:p>
          <a:p>
            <a:pPr marL="274320" lvl="0" indent="-134620" algn="l" rtl="0">
              <a:spcBef>
                <a:spcPts val="0"/>
              </a:spcBef>
              <a:spcAft>
                <a:spcPts val="0"/>
              </a:spcAft>
              <a:buClr>
                <a:schemeClr val="dk1"/>
              </a:buClr>
              <a:buSzPts val="1400"/>
              <a:buFont typeface="Avenir"/>
              <a:buChar char="➔"/>
            </a:pPr>
            <a:r>
              <a:rPr lang="en">
                <a:solidFill>
                  <a:schemeClr val="dk1"/>
                </a:solidFill>
                <a:latin typeface="Avenir"/>
                <a:ea typeface="Avenir"/>
                <a:cs typeface="Avenir"/>
                <a:sym typeface="Avenir"/>
              </a:rPr>
              <a:t>Reduce interruptions</a:t>
            </a:r>
            <a:endParaRPr>
              <a:solidFill>
                <a:schemeClr val="dk1"/>
              </a:solidFill>
              <a:latin typeface="Avenir"/>
              <a:ea typeface="Avenir"/>
              <a:cs typeface="Avenir"/>
              <a:sym typeface="Avenir"/>
            </a:endParaRPr>
          </a:p>
          <a:p>
            <a:pPr marL="274320" lvl="0" indent="-134620" algn="l" rtl="0">
              <a:spcBef>
                <a:spcPts val="1000"/>
              </a:spcBef>
              <a:spcAft>
                <a:spcPts val="0"/>
              </a:spcAft>
              <a:buClr>
                <a:schemeClr val="dk1"/>
              </a:buClr>
              <a:buSzPts val="1400"/>
              <a:buFont typeface="Avenir"/>
              <a:buChar char="➔"/>
            </a:pPr>
            <a:r>
              <a:rPr lang="en">
                <a:solidFill>
                  <a:schemeClr val="dk1"/>
                </a:solidFill>
                <a:latin typeface="Avenir"/>
                <a:ea typeface="Avenir"/>
                <a:cs typeface="Avenir"/>
                <a:sym typeface="Avenir"/>
              </a:rPr>
              <a:t>Give credit</a:t>
            </a:r>
            <a:endParaRPr>
              <a:solidFill>
                <a:schemeClr val="dk1"/>
              </a:solidFill>
              <a:latin typeface="Avenir"/>
              <a:ea typeface="Avenir"/>
              <a:cs typeface="Avenir"/>
              <a:sym typeface="Avenir"/>
            </a:endParaRPr>
          </a:p>
          <a:p>
            <a:pPr marL="274320" lvl="0" indent="-134620" algn="l" rtl="0">
              <a:spcBef>
                <a:spcPts val="1000"/>
              </a:spcBef>
              <a:spcAft>
                <a:spcPts val="1000"/>
              </a:spcAft>
              <a:buClr>
                <a:schemeClr val="dk1"/>
              </a:buClr>
              <a:buSzPts val="1400"/>
              <a:buFont typeface="Avenir"/>
              <a:buChar char="➔"/>
            </a:pPr>
            <a:r>
              <a:rPr lang="en">
                <a:solidFill>
                  <a:schemeClr val="dk1"/>
                </a:solidFill>
                <a:latin typeface="Avenir"/>
                <a:ea typeface="Avenir"/>
                <a:cs typeface="Avenir"/>
                <a:sym typeface="Avenir"/>
              </a:rPr>
              <a:t>Invite more voices</a:t>
            </a:r>
            <a:endParaRPr sz="1200">
              <a:latin typeface="Avenir"/>
              <a:ea typeface="Avenir"/>
              <a:cs typeface="Avenir"/>
              <a:sym typeface="Avenir"/>
            </a:endParaRPr>
          </a:p>
        </p:txBody>
      </p:sp>
      <p:sp>
        <p:nvSpPr>
          <p:cNvPr id="1567" name="Google Shape;1567;p78"/>
          <p:cNvSpPr txBox="1"/>
          <p:nvPr/>
        </p:nvSpPr>
        <p:spPr>
          <a:xfrm>
            <a:off x="6265500" y="2681888"/>
            <a:ext cx="2510400" cy="1803600"/>
          </a:xfrm>
          <a:prstGeom prst="rect">
            <a:avLst/>
          </a:prstGeom>
          <a:noFill/>
          <a:ln>
            <a:noFill/>
          </a:ln>
        </p:spPr>
        <p:txBody>
          <a:bodyPr spcFirstLastPara="1" wrap="square" lIns="0" tIns="7800" rIns="0" bIns="0" anchor="t" anchorCtr="0">
            <a:spAutoFit/>
          </a:bodyPr>
          <a:lstStyle/>
          <a:p>
            <a:pPr marL="0" lvl="0" indent="0" algn="ctr" rtl="0">
              <a:spcBef>
                <a:spcPts val="0"/>
              </a:spcBef>
              <a:spcAft>
                <a:spcPts val="0"/>
              </a:spcAft>
              <a:buNone/>
            </a:pPr>
            <a:r>
              <a:rPr lang="en" sz="1500" b="1">
                <a:solidFill>
                  <a:schemeClr val="dk1"/>
                </a:solidFill>
                <a:latin typeface="Proxima Nova"/>
                <a:ea typeface="Proxima Nova"/>
                <a:cs typeface="Proxima Nova"/>
                <a:sym typeface="Proxima Nova"/>
              </a:rPr>
              <a:t>Structural</a:t>
            </a:r>
            <a:endParaRPr sz="1500" b="1">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1500" b="1">
              <a:solidFill>
                <a:schemeClr val="dk1"/>
              </a:solidFill>
              <a:latin typeface="Proxima Nova"/>
              <a:ea typeface="Proxima Nova"/>
              <a:cs typeface="Proxima Nova"/>
              <a:sym typeface="Proxima Nova"/>
            </a:endParaRPr>
          </a:p>
          <a:p>
            <a:pPr marL="274320" lvl="0" indent="-134620" algn="l" rtl="0">
              <a:spcBef>
                <a:spcPts val="0"/>
              </a:spcBef>
              <a:spcAft>
                <a:spcPts val="0"/>
              </a:spcAft>
              <a:buClr>
                <a:schemeClr val="dk1"/>
              </a:buClr>
              <a:buSzPts val="1400"/>
              <a:buFont typeface="Avenir"/>
              <a:buChar char="➔"/>
            </a:pPr>
            <a:r>
              <a:rPr lang="en">
                <a:solidFill>
                  <a:schemeClr val="dk1"/>
                </a:solidFill>
                <a:latin typeface="Avenir"/>
                <a:ea typeface="Avenir"/>
                <a:cs typeface="Avenir"/>
                <a:sym typeface="Avenir"/>
              </a:rPr>
              <a:t>Distribute speaking time</a:t>
            </a:r>
            <a:endParaRPr>
              <a:solidFill>
                <a:schemeClr val="dk1"/>
              </a:solidFill>
              <a:latin typeface="Avenir"/>
              <a:ea typeface="Avenir"/>
              <a:cs typeface="Avenir"/>
              <a:sym typeface="Avenir"/>
            </a:endParaRPr>
          </a:p>
          <a:p>
            <a:pPr marL="274320" lvl="0" indent="-134620" algn="l" rtl="0">
              <a:spcBef>
                <a:spcPts val="1000"/>
              </a:spcBef>
              <a:spcAft>
                <a:spcPts val="0"/>
              </a:spcAft>
              <a:buClr>
                <a:schemeClr val="dk1"/>
              </a:buClr>
              <a:buSzPts val="1400"/>
              <a:buFont typeface="Avenir"/>
              <a:buChar char="➔"/>
            </a:pPr>
            <a:r>
              <a:rPr lang="en">
                <a:solidFill>
                  <a:schemeClr val="dk1"/>
                </a:solidFill>
                <a:latin typeface="Avenir"/>
                <a:ea typeface="Avenir"/>
                <a:cs typeface="Avenir"/>
                <a:sym typeface="Avenir"/>
              </a:rPr>
              <a:t>Ensure meeting environments are accessible</a:t>
            </a:r>
            <a:endParaRPr>
              <a:solidFill>
                <a:schemeClr val="dk1"/>
              </a:solidFill>
              <a:latin typeface="Avenir"/>
              <a:ea typeface="Avenir"/>
              <a:cs typeface="Avenir"/>
              <a:sym typeface="Avenir"/>
            </a:endParaRPr>
          </a:p>
          <a:p>
            <a:pPr marL="274320" lvl="0" indent="-134620" algn="l" rtl="0">
              <a:spcBef>
                <a:spcPts val="1000"/>
              </a:spcBef>
              <a:spcAft>
                <a:spcPts val="1000"/>
              </a:spcAft>
              <a:buClr>
                <a:schemeClr val="dk1"/>
              </a:buClr>
              <a:buSzPts val="1400"/>
              <a:buFont typeface="Avenir"/>
              <a:buChar char="➔"/>
            </a:pPr>
            <a:r>
              <a:rPr lang="en">
                <a:solidFill>
                  <a:schemeClr val="dk1"/>
                </a:solidFill>
                <a:latin typeface="Avenir"/>
                <a:ea typeface="Avenir"/>
                <a:cs typeface="Avenir"/>
                <a:sym typeface="Avenir"/>
              </a:rPr>
              <a:t>Create systems to distribute  “office housework”</a:t>
            </a:r>
            <a:endParaRPr sz="1200">
              <a:latin typeface="Avenir"/>
              <a:ea typeface="Avenir"/>
              <a:cs typeface="Avenir"/>
              <a:sym typeface="Avenir"/>
            </a:endParaRPr>
          </a:p>
        </p:txBody>
      </p:sp>
      <p:sp>
        <p:nvSpPr>
          <p:cNvPr id="1568" name="Google Shape;1568;p78"/>
          <p:cNvSpPr txBox="1"/>
          <p:nvPr/>
        </p:nvSpPr>
        <p:spPr>
          <a:xfrm>
            <a:off x="3135022" y="370575"/>
            <a:ext cx="2462400" cy="390000"/>
          </a:xfrm>
          <a:prstGeom prst="rect">
            <a:avLst/>
          </a:prstGeom>
          <a:noFill/>
          <a:ln>
            <a:noFill/>
          </a:ln>
        </p:spPr>
        <p:txBody>
          <a:bodyPr spcFirstLastPara="1" wrap="square" lIns="0" tIns="5200" rIns="0" bIns="0" anchor="t" anchorCtr="0">
            <a:spAutoFit/>
          </a:bodyPr>
          <a:lstStyle/>
          <a:p>
            <a:pPr marL="0" lvl="0" indent="0" algn="ctr" rtl="0">
              <a:spcBef>
                <a:spcPts val="0"/>
              </a:spcBef>
              <a:spcAft>
                <a:spcPts val="0"/>
              </a:spcAft>
              <a:buClr>
                <a:schemeClr val="dk1"/>
              </a:buClr>
              <a:buFont typeface="Arial"/>
              <a:buNone/>
            </a:pPr>
            <a:r>
              <a:rPr lang="en" b="1">
                <a:solidFill>
                  <a:schemeClr val="dk1"/>
                </a:solidFill>
                <a:latin typeface="Proxima Nova"/>
                <a:ea typeface="Proxima Nova"/>
                <a:cs typeface="Proxima Nova"/>
                <a:sym typeface="Proxima Nova"/>
              </a:rPr>
              <a:t>ALLYSHIP STRATEGIES — 1</a:t>
            </a:r>
            <a:endParaRPr b="1">
              <a:solidFill>
                <a:schemeClr val="dk1"/>
              </a:solidFill>
              <a:latin typeface="Proxima Nova"/>
              <a:ea typeface="Proxima Nova"/>
              <a:cs typeface="Proxima Nova"/>
              <a:sym typeface="Proxima Nova"/>
            </a:endParaRPr>
          </a:p>
          <a:p>
            <a:pPr marL="12700" marR="0" lvl="0" indent="0" algn="l" rtl="0">
              <a:lnSpc>
                <a:spcPct val="100000"/>
              </a:lnSpc>
              <a:spcBef>
                <a:spcPts val="0"/>
              </a:spcBef>
              <a:spcAft>
                <a:spcPts val="0"/>
              </a:spcAft>
              <a:buNone/>
            </a:pPr>
            <a:endParaRPr sz="1100" b="1">
              <a:latin typeface="Avenir"/>
              <a:ea typeface="Avenir"/>
              <a:cs typeface="Avenir"/>
              <a:sym typeface="Avenir"/>
            </a:endParaRPr>
          </a:p>
        </p:txBody>
      </p:sp>
      <p:sp>
        <p:nvSpPr>
          <p:cNvPr id="1569" name="Google Shape;1569;p78"/>
          <p:cNvSpPr txBox="1">
            <a:spLocks noGrp="1"/>
          </p:cNvSpPr>
          <p:nvPr>
            <p:ph type="title"/>
          </p:nvPr>
        </p:nvSpPr>
        <p:spPr>
          <a:xfrm>
            <a:off x="1711200" y="760575"/>
            <a:ext cx="5721600" cy="375000"/>
          </a:xfrm>
          <a:prstGeom prst="rect">
            <a:avLst/>
          </a:prstGeom>
          <a:noFill/>
          <a:ln>
            <a:noFill/>
          </a:ln>
        </p:spPr>
        <p:txBody>
          <a:bodyPr spcFirstLastPara="1" wrap="square" lIns="0" tIns="5475" rIns="0" bIns="0" anchor="t" anchorCtr="0">
            <a:spAutoFit/>
          </a:bodyPr>
          <a:lstStyle/>
          <a:p>
            <a:pPr marL="0" lvl="0" indent="0" algn="ctr" rtl="0">
              <a:spcBef>
                <a:spcPts val="0"/>
              </a:spcBef>
              <a:spcAft>
                <a:spcPts val="0"/>
              </a:spcAft>
              <a:buNone/>
            </a:pPr>
            <a:r>
              <a:rPr lang="en" sz="2400" b="0">
                <a:solidFill>
                  <a:schemeClr val="dk1"/>
                </a:solidFill>
                <a:latin typeface="Oswald"/>
                <a:ea typeface="Oswald"/>
                <a:cs typeface="Oswald"/>
                <a:sym typeface="Oswald"/>
              </a:rPr>
              <a:t>Create or help facilitate more inclusive meetings</a:t>
            </a:r>
            <a:endParaRPr sz="2400" b="0">
              <a:solidFill>
                <a:schemeClr val="dk1"/>
              </a:solidFill>
              <a:latin typeface="Oswald"/>
              <a:ea typeface="Oswald"/>
              <a:cs typeface="Oswald"/>
              <a:sym typeface="Oswald"/>
            </a:endParaRPr>
          </a:p>
        </p:txBody>
      </p:sp>
      <p:grpSp>
        <p:nvGrpSpPr>
          <p:cNvPr id="1570" name="Google Shape;1570;p78"/>
          <p:cNvGrpSpPr/>
          <p:nvPr/>
        </p:nvGrpSpPr>
        <p:grpSpPr>
          <a:xfrm>
            <a:off x="1409700" y="1373586"/>
            <a:ext cx="843790" cy="1131484"/>
            <a:chOff x="3099382" y="3020193"/>
            <a:chExt cx="1855167" cy="2487869"/>
          </a:xfrm>
        </p:grpSpPr>
        <p:pic>
          <p:nvPicPr>
            <p:cNvPr id="1571" name="Google Shape;1571;p78"/>
            <p:cNvPicPr preferRelativeResize="0"/>
            <p:nvPr/>
          </p:nvPicPr>
          <p:blipFill rotWithShape="1">
            <a:blip r:embed="rId3">
              <a:alphaModFix/>
            </a:blip>
            <a:srcRect/>
            <a:stretch/>
          </p:blipFill>
          <p:spPr>
            <a:xfrm>
              <a:off x="3099382" y="3586058"/>
              <a:ext cx="1277154" cy="1922004"/>
            </a:xfrm>
            <a:prstGeom prst="rect">
              <a:avLst/>
            </a:prstGeom>
            <a:noFill/>
            <a:ln>
              <a:noFill/>
            </a:ln>
          </p:spPr>
        </p:pic>
        <p:sp>
          <p:nvSpPr>
            <p:cNvPr id="1572" name="Google Shape;1572;p78"/>
            <p:cNvSpPr/>
            <p:nvPr/>
          </p:nvSpPr>
          <p:spPr>
            <a:xfrm>
              <a:off x="4018089" y="3020193"/>
              <a:ext cx="874394" cy="592455"/>
            </a:xfrm>
            <a:custGeom>
              <a:avLst/>
              <a:gdLst/>
              <a:ahLst/>
              <a:cxnLst/>
              <a:rect l="l" t="t" r="r" b="b"/>
              <a:pathLst>
                <a:path w="874395" h="592454" extrusionOk="0">
                  <a:moveTo>
                    <a:pt x="874026" y="465645"/>
                  </a:moveTo>
                  <a:lnTo>
                    <a:pt x="844715" y="401739"/>
                  </a:lnTo>
                  <a:lnTo>
                    <a:pt x="811136" y="376123"/>
                  </a:lnTo>
                  <a:lnTo>
                    <a:pt x="767676" y="356323"/>
                  </a:lnTo>
                  <a:lnTo>
                    <a:pt x="764590" y="355561"/>
                  </a:lnTo>
                  <a:lnTo>
                    <a:pt x="770255" y="344258"/>
                  </a:lnTo>
                  <a:lnTo>
                    <a:pt x="782002" y="304012"/>
                  </a:lnTo>
                  <a:lnTo>
                    <a:pt x="786066" y="261581"/>
                  </a:lnTo>
                  <a:lnTo>
                    <a:pt x="782002" y="219151"/>
                  </a:lnTo>
                  <a:lnTo>
                    <a:pt x="770255" y="178892"/>
                  </a:lnTo>
                  <a:lnTo>
                    <a:pt x="751459" y="141363"/>
                  </a:lnTo>
                  <a:lnTo>
                    <a:pt x="726249" y="107099"/>
                  </a:lnTo>
                  <a:lnTo>
                    <a:pt x="695248" y="76619"/>
                  </a:lnTo>
                  <a:lnTo>
                    <a:pt x="659130" y="50469"/>
                  </a:lnTo>
                  <a:lnTo>
                    <a:pt x="618502" y="29197"/>
                  </a:lnTo>
                  <a:lnTo>
                    <a:pt x="574014" y="13335"/>
                  </a:lnTo>
                  <a:lnTo>
                    <a:pt x="526313" y="3429"/>
                  </a:lnTo>
                  <a:lnTo>
                    <a:pt x="476021" y="0"/>
                  </a:lnTo>
                  <a:lnTo>
                    <a:pt x="425729" y="3429"/>
                  </a:lnTo>
                  <a:lnTo>
                    <a:pt x="378028" y="13335"/>
                  </a:lnTo>
                  <a:lnTo>
                    <a:pt x="333552" y="29197"/>
                  </a:lnTo>
                  <a:lnTo>
                    <a:pt x="321030" y="35750"/>
                  </a:lnTo>
                  <a:lnTo>
                    <a:pt x="304304" y="26682"/>
                  </a:lnTo>
                  <a:lnTo>
                    <a:pt x="259816" y="13131"/>
                  </a:lnTo>
                  <a:lnTo>
                    <a:pt x="211353" y="8369"/>
                  </a:lnTo>
                  <a:lnTo>
                    <a:pt x="162890" y="13131"/>
                  </a:lnTo>
                  <a:lnTo>
                    <a:pt x="118402" y="26682"/>
                  </a:lnTo>
                  <a:lnTo>
                    <a:pt x="79159" y="47942"/>
                  </a:lnTo>
                  <a:lnTo>
                    <a:pt x="46431" y="75844"/>
                  </a:lnTo>
                  <a:lnTo>
                    <a:pt x="21488" y="109283"/>
                  </a:lnTo>
                  <a:lnTo>
                    <a:pt x="5588" y="147205"/>
                  </a:lnTo>
                  <a:lnTo>
                    <a:pt x="0" y="188506"/>
                  </a:lnTo>
                  <a:lnTo>
                    <a:pt x="5588" y="229806"/>
                  </a:lnTo>
                  <a:lnTo>
                    <a:pt x="21488" y="267728"/>
                  </a:lnTo>
                  <a:lnTo>
                    <a:pt x="46431" y="301167"/>
                  </a:lnTo>
                  <a:lnTo>
                    <a:pt x="79159" y="329069"/>
                  </a:lnTo>
                  <a:lnTo>
                    <a:pt x="118402" y="350329"/>
                  </a:lnTo>
                  <a:lnTo>
                    <a:pt x="162890" y="363880"/>
                  </a:lnTo>
                  <a:lnTo>
                    <a:pt x="193103" y="366852"/>
                  </a:lnTo>
                  <a:lnTo>
                    <a:pt x="200596" y="381787"/>
                  </a:lnTo>
                  <a:lnTo>
                    <a:pt x="225806" y="416064"/>
                  </a:lnTo>
                  <a:lnTo>
                    <a:pt x="256794" y="446544"/>
                  </a:lnTo>
                  <a:lnTo>
                    <a:pt x="292925" y="472681"/>
                  </a:lnTo>
                  <a:lnTo>
                    <a:pt x="333552" y="493953"/>
                  </a:lnTo>
                  <a:lnTo>
                    <a:pt x="378028" y="509816"/>
                  </a:lnTo>
                  <a:lnTo>
                    <a:pt x="425729" y="519722"/>
                  </a:lnTo>
                  <a:lnTo>
                    <a:pt x="468960" y="522681"/>
                  </a:lnTo>
                  <a:lnTo>
                    <a:pt x="473887" y="529539"/>
                  </a:lnTo>
                  <a:lnTo>
                    <a:pt x="507466" y="555167"/>
                  </a:lnTo>
                  <a:lnTo>
                    <a:pt x="550926" y="574967"/>
                  </a:lnTo>
                  <a:lnTo>
                    <a:pt x="602221" y="587730"/>
                  </a:lnTo>
                  <a:lnTo>
                    <a:pt x="659307" y="592251"/>
                  </a:lnTo>
                  <a:lnTo>
                    <a:pt x="716394" y="587730"/>
                  </a:lnTo>
                  <a:lnTo>
                    <a:pt x="767676" y="574967"/>
                  </a:lnTo>
                  <a:lnTo>
                    <a:pt x="811136" y="555167"/>
                  </a:lnTo>
                  <a:lnTo>
                    <a:pt x="844715" y="529539"/>
                  </a:lnTo>
                  <a:lnTo>
                    <a:pt x="866355" y="499300"/>
                  </a:lnTo>
                  <a:lnTo>
                    <a:pt x="874026" y="465645"/>
                  </a:lnTo>
                  <a:close/>
                </a:path>
              </a:pathLst>
            </a:custGeom>
            <a:solidFill>
              <a:srgbClr val="C4E5E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pic>
          <p:nvPicPr>
            <p:cNvPr id="1573" name="Google Shape;1573;p78"/>
            <p:cNvPicPr preferRelativeResize="0"/>
            <p:nvPr/>
          </p:nvPicPr>
          <p:blipFill rotWithShape="1">
            <a:blip r:embed="rId4">
              <a:alphaModFix/>
            </a:blip>
            <a:srcRect/>
            <a:stretch/>
          </p:blipFill>
          <p:spPr>
            <a:xfrm>
              <a:off x="3996879" y="3683982"/>
              <a:ext cx="207551" cy="203822"/>
            </a:xfrm>
            <a:prstGeom prst="rect">
              <a:avLst/>
            </a:prstGeom>
            <a:noFill/>
            <a:ln>
              <a:noFill/>
            </a:ln>
          </p:spPr>
        </p:pic>
        <p:sp>
          <p:nvSpPr>
            <p:cNvPr id="1574" name="Google Shape;1574;p78"/>
            <p:cNvSpPr/>
            <p:nvPr/>
          </p:nvSpPr>
          <p:spPr>
            <a:xfrm>
              <a:off x="3798849" y="3076250"/>
              <a:ext cx="1155700" cy="565785"/>
            </a:xfrm>
            <a:custGeom>
              <a:avLst/>
              <a:gdLst/>
              <a:ahLst/>
              <a:cxnLst/>
              <a:rect l="l" t="t" r="r" b="b"/>
              <a:pathLst>
                <a:path w="1155700" h="565785" extrusionOk="0">
                  <a:moveTo>
                    <a:pt x="780630" y="439153"/>
                  </a:moveTo>
                  <a:lnTo>
                    <a:pt x="755281" y="383463"/>
                  </a:lnTo>
                  <a:lnTo>
                    <a:pt x="687209" y="340360"/>
                  </a:lnTo>
                  <a:lnTo>
                    <a:pt x="640892" y="325412"/>
                  </a:lnTo>
                  <a:lnTo>
                    <a:pt x="588403" y="315887"/>
                  </a:lnTo>
                  <a:lnTo>
                    <a:pt x="531202" y="312547"/>
                  </a:lnTo>
                  <a:lnTo>
                    <a:pt x="511924" y="313677"/>
                  </a:lnTo>
                  <a:lnTo>
                    <a:pt x="515937" y="282981"/>
                  </a:lnTo>
                  <a:lnTo>
                    <a:pt x="510692" y="242811"/>
                  </a:lnTo>
                  <a:lnTo>
                    <a:pt x="495668" y="205397"/>
                  </a:lnTo>
                  <a:lnTo>
                    <a:pt x="471881" y="171526"/>
                  </a:lnTo>
                  <a:lnTo>
                    <a:pt x="440385" y="142024"/>
                  </a:lnTo>
                  <a:lnTo>
                    <a:pt x="402209" y="117678"/>
                  </a:lnTo>
                  <a:lnTo>
                    <a:pt x="358381" y="99301"/>
                  </a:lnTo>
                  <a:lnTo>
                    <a:pt x="309956" y="87680"/>
                  </a:lnTo>
                  <a:lnTo>
                    <a:pt x="257962" y="83629"/>
                  </a:lnTo>
                  <a:lnTo>
                    <a:pt x="205981" y="87680"/>
                  </a:lnTo>
                  <a:lnTo>
                    <a:pt x="157556" y="99301"/>
                  </a:lnTo>
                  <a:lnTo>
                    <a:pt x="113728" y="117678"/>
                  </a:lnTo>
                  <a:lnTo>
                    <a:pt x="75552" y="142024"/>
                  </a:lnTo>
                  <a:lnTo>
                    <a:pt x="44056" y="171526"/>
                  </a:lnTo>
                  <a:lnTo>
                    <a:pt x="20269" y="205397"/>
                  </a:lnTo>
                  <a:lnTo>
                    <a:pt x="5232" y="242811"/>
                  </a:lnTo>
                  <a:lnTo>
                    <a:pt x="0" y="282981"/>
                  </a:lnTo>
                  <a:lnTo>
                    <a:pt x="5232" y="323164"/>
                  </a:lnTo>
                  <a:lnTo>
                    <a:pt x="20269" y="360578"/>
                  </a:lnTo>
                  <a:lnTo>
                    <a:pt x="44056" y="394449"/>
                  </a:lnTo>
                  <a:lnTo>
                    <a:pt x="75552" y="423951"/>
                  </a:lnTo>
                  <a:lnTo>
                    <a:pt x="113728" y="448297"/>
                  </a:lnTo>
                  <a:lnTo>
                    <a:pt x="157556" y="466674"/>
                  </a:lnTo>
                  <a:lnTo>
                    <a:pt x="205981" y="478294"/>
                  </a:lnTo>
                  <a:lnTo>
                    <a:pt x="257962" y="482346"/>
                  </a:lnTo>
                  <a:lnTo>
                    <a:pt x="296240" y="479374"/>
                  </a:lnTo>
                  <a:lnTo>
                    <a:pt x="307136" y="494817"/>
                  </a:lnTo>
                  <a:lnTo>
                    <a:pt x="375196" y="537933"/>
                  </a:lnTo>
                  <a:lnTo>
                    <a:pt x="421513" y="552881"/>
                  </a:lnTo>
                  <a:lnTo>
                    <a:pt x="474014" y="562406"/>
                  </a:lnTo>
                  <a:lnTo>
                    <a:pt x="531202" y="565746"/>
                  </a:lnTo>
                  <a:lnTo>
                    <a:pt x="588403" y="562406"/>
                  </a:lnTo>
                  <a:lnTo>
                    <a:pt x="640892" y="552881"/>
                  </a:lnTo>
                  <a:lnTo>
                    <a:pt x="687209" y="537933"/>
                  </a:lnTo>
                  <a:lnTo>
                    <a:pt x="725843" y="518325"/>
                  </a:lnTo>
                  <a:lnTo>
                    <a:pt x="774039" y="468172"/>
                  </a:lnTo>
                  <a:lnTo>
                    <a:pt x="780630" y="439153"/>
                  </a:lnTo>
                  <a:close/>
                </a:path>
                <a:path w="1155700" h="565785" extrusionOk="0">
                  <a:moveTo>
                    <a:pt x="1155357" y="168414"/>
                  </a:moveTo>
                  <a:lnTo>
                    <a:pt x="1148867" y="129806"/>
                  </a:lnTo>
                  <a:lnTo>
                    <a:pt x="1130376" y="94348"/>
                  </a:lnTo>
                  <a:lnTo>
                    <a:pt x="1101369" y="63080"/>
                  </a:lnTo>
                  <a:lnTo>
                    <a:pt x="1063307" y="36995"/>
                  </a:lnTo>
                  <a:lnTo>
                    <a:pt x="1017676" y="17119"/>
                  </a:lnTo>
                  <a:lnTo>
                    <a:pt x="965936" y="4445"/>
                  </a:lnTo>
                  <a:lnTo>
                    <a:pt x="909586" y="0"/>
                  </a:lnTo>
                  <a:lnTo>
                    <a:pt x="853236" y="4445"/>
                  </a:lnTo>
                  <a:lnTo>
                    <a:pt x="801497" y="17119"/>
                  </a:lnTo>
                  <a:lnTo>
                    <a:pt x="755865" y="36995"/>
                  </a:lnTo>
                  <a:lnTo>
                    <a:pt x="717804" y="63080"/>
                  </a:lnTo>
                  <a:lnTo>
                    <a:pt x="688797" y="94348"/>
                  </a:lnTo>
                  <a:lnTo>
                    <a:pt x="670306" y="129806"/>
                  </a:lnTo>
                  <a:lnTo>
                    <a:pt x="663816" y="168414"/>
                  </a:lnTo>
                  <a:lnTo>
                    <a:pt x="670306" y="207035"/>
                  </a:lnTo>
                  <a:lnTo>
                    <a:pt x="688797" y="242481"/>
                  </a:lnTo>
                  <a:lnTo>
                    <a:pt x="717804" y="273761"/>
                  </a:lnTo>
                  <a:lnTo>
                    <a:pt x="755865" y="299834"/>
                  </a:lnTo>
                  <a:lnTo>
                    <a:pt x="801497" y="319722"/>
                  </a:lnTo>
                  <a:lnTo>
                    <a:pt x="853236" y="332384"/>
                  </a:lnTo>
                  <a:lnTo>
                    <a:pt x="909586" y="336829"/>
                  </a:lnTo>
                  <a:lnTo>
                    <a:pt x="965936" y="332384"/>
                  </a:lnTo>
                  <a:lnTo>
                    <a:pt x="1017676" y="319722"/>
                  </a:lnTo>
                  <a:lnTo>
                    <a:pt x="1063307" y="299834"/>
                  </a:lnTo>
                  <a:lnTo>
                    <a:pt x="1101369" y="273761"/>
                  </a:lnTo>
                  <a:lnTo>
                    <a:pt x="1130376" y="242481"/>
                  </a:lnTo>
                  <a:lnTo>
                    <a:pt x="1148867" y="207035"/>
                  </a:lnTo>
                  <a:lnTo>
                    <a:pt x="1155357" y="168414"/>
                  </a:lnTo>
                  <a:close/>
                </a:path>
              </a:pathLst>
            </a:custGeom>
            <a:solidFill>
              <a:srgbClr val="C4E5E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pic>
        <p:nvPicPr>
          <p:cNvPr id="1575" name="Google Shape;1575;p78"/>
          <p:cNvPicPr preferRelativeResize="0"/>
          <p:nvPr/>
        </p:nvPicPr>
        <p:blipFill rotWithShape="1">
          <a:blip r:embed="rId5">
            <a:alphaModFix/>
          </a:blip>
          <a:srcRect/>
          <a:stretch/>
        </p:blipFill>
        <p:spPr>
          <a:xfrm>
            <a:off x="3729062" y="1567647"/>
            <a:ext cx="1943137" cy="875514"/>
          </a:xfrm>
          <a:prstGeom prst="rect">
            <a:avLst/>
          </a:prstGeom>
          <a:noFill/>
          <a:ln>
            <a:noFill/>
          </a:ln>
        </p:spPr>
      </p:pic>
      <p:pic>
        <p:nvPicPr>
          <p:cNvPr id="1576" name="Google Shape;1576;p78"/>
          <p:cNvPicPr preferRelativeResize="0"/>
          <p:nvPr/>
        </p:nvPicPr>
        <p:blipFill rotWithShape="1">
          <a:blip r:embed="rId6">
            <a:alphaModFix/>
          </a:blip>
          <a:srcRect/>
          <a:stretch/>
        </p:blipFill>
        <p:spPr>
          <a:xfrm>
            <a:off x="6906057" y="1516447"/>
            <a:ext cx="1152529" cy="1116450"/>
          </a:xfrm>
          <a:prstGeom prst="rect">
            <a:avLst/>
          </a:prstGeom>
          <a:noFill/>
          <a:ln>
            <a:noFill/>
          </a:ln>
        </p:spPr>
      </p:pic>
      <p:sp>
        <p:nvSpPr>
          <p:cNvPr id="1577" name="Google Shape;1577;p78"/>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54</a:t>
            </a:fld>
            <a:endParaRPr sz="700">
              <a:latin typeface="Proxima Nova Semibold"/>
              <a:ea typeface="Proxima Nova Semibold"/>
              <a:cs typeface="Proxima Nova Semibold"/>
              <a:sym typeface="Proxima Nova Semibold"/>
            </a:endParaRPr>
          </a:p>
        </p:txBody>
      </p:sp>
      <p:grpSp>
        <p:nvGrpSpPr>
          <p:cNvPr id="1578" name="Google Shape;1578;p78"/>
          <p:cNvGrpSpPr/>
          <p:nvPr/>
        </p:nvGrpSpPr>
        <p:grpSpPr>
          <a:xfrm>
            <a:off x="167531" y="4852630"/>
            <a:ext cx="1505034" cy="174536"/>
            <a:chOff x="442904" y="4166938"/>
            <a:chExt cx="4030621" cy="467300"/>
          </a:xfrm>
        </p:grpSpPr>
        <p:pic>
          <p:nvPicPr>
            <p:cNvPr id="1579" name="Google Shape;1579;p78"/>
            <p:cNvPicPr preferRelativeResize="0"/>
            <p:nvPr/>
          </p:nvPicPr>
          <p:blipFill rotWithShape="1">
            <a:blip r:embed="rId7">
              <a:alphaModFix/>
            </a:blip>
            <a:srcRect/>
            <a:stretch/>
          </p:blipFill>
          <p:spPr>
            <a:xfrm>
              <a:off x="1848476" y="4166938"/>
              <a:ext cx="2625049" cy="467300"/>
            </a:xfrm>
            <a:prstGeom prst="rect">
              <a:avLst/>
            </a:prstGeom>
            <a:noFill/>
            <a:ln>
              <a:noFill/>
            </a:ln>
          </p:spPr>
        </p:pic>
        <p:grpSp>
          <p:nvGrpSpPr>
            <p:cNvPr id="1580" name="Google Shape;1580;p78"/>
            <p:cNvGrpSpPr/>
            <p:nvPr/>
          </p:nvGrpSpPr>
          <p:grpSpPr>
            <a:xfrm>
              <a:off x="442904" y="4326529"/>
              <a:ext cx="1033452" cy="205673"/>
              <a:chOff x="7504804" y="565304"/>
              <a:chExt cx="1033452" cy="205673"/>
            </a:xfrm>
          </p:grpSpPr>
          <p:sp>
            <p:nvSpPr>
              <p:cNvPr id="1581" name="Google Shape;1581;p78"/>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582" name="Google Shape;1582;p78"/>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583" name="Google Shape;1583;p78"/>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584" name="Google Shape;1584;p78"/>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585" name="Google Shape;1585;p78"/>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586" name="Google Shape;1586;p78"/>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587" name="Google Shape;1587;p78"/>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1588" name="Google Shape;1588;p78"/>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rgbClr val="F5BB9F"/>
        </a:solidFill>
        <a:effectLst/>
      </p:bgPr>
    </p:bg>
    <p:spTree>
      <p:nvGrpSpPr>
        <p:cNvPr id="1" name="Shape 1592"/>
        <p:cNvGrpSpPr/>
        <p:nvPr/>
      </p:nvGrpSpPr>
      <p:grpSpPr>
        <a:xfrm>
          <a:off x="0" y="0"/>
          <a:ext cx="0" cy="0"/>
          <a:chOff x="0" y="0"/>
          <a:chExt cx="0" cy="0"/>
        </a:xfrm>
      </p:grpSpPr>
      <p:sp>
        <p:nvSpPr>
          <p:cNvPr id="1593" name="Google Shape;1593;p79"/>
          <p:cNvSpPr/>
          <p:nvPr/>
        </p:nvSpPr>
        <p:spPr>
          <a:xfrm>
            <a:off x="870623" y="0"/>
            <a:ext cx="719423" cy="822858"/>
          </a:xfrm>
          <a:custGeom>
            <a:avLst/>
            <a:gdLst/>
            <a:ahLst/>
            <a:cxnLst/>
            <a:rect l="l" t="t" r="r" b="b"/>
            <a:pathLst>
              <a:path w="1581150" h="1808480" extrusionOk="0">
                <a:moveTo>
                  <a:pt x="1406021" y="0"/>
                </a:moveTo>
                <a:lnTo>
                  <a:pt x="0" y="0"/>
                </a:lnTo>
                <a:lnTo>
                  <a:pt x="190032" y="1808089"/>
                </a:lnTo>
                <a:lnTo>
                  <a:pt x="1580691" y="1661925"/>
                </a:lnTo>
                <a:lnTo>
                  <a:pt x="140602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594" name="Google Shape;1594;p79"/>
          <p:cNvSpPr/>
          <p:nvPr/>
        </p:nvSpPr>
        <p:spPr>
          <a:xfrm>
            <a:off x="852185" y="913027"/>
            <a:ext cx="955763" cy="700065"/>
          </a:xfrm>
          <a:custGeom>
            <a:avLst/>
            <a:gdLst/>
            <a:ahLst/>
            <a:cxnLst/>
            <a:rect l="l" t="t" r="r" b="b"/>
            <a:pathLst>
              <a:path w="2100579" h="1538604" extrusionOk="0">
                <a:moveTo>
                  <a:pt x="1960254" y="0"/>
                </a:moveTo>
                <a:lnTo>
                  <a:pt x="0" y="206035"/>
                </a:lnTo>
                <a:lnTo>
                  <a:pt x="140037" y="1538351"/>
                </a:lnTo>
                <a:lnTo>
                  <a:pt x="2100292" y="1332315"/>
                </a:lnTo>
                <a:lnTo>
                  <a:pt x="1960254"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595" name="Google Shape;1595;p79"/>
          <p:cNvSpPr/>
          <p:nvPr/>
        </p:nvSpPr>
        <p:spPr>
          <a:xfrm>
            <a:off x="1900949" y="692374"/>
            <a:ext cx="726646" cy="958653"/>
          </a:xfrm>
          <a:custGeom>
            <a:avLst/>
            <a:gdLst/>
            <a:ahLst/>
            <a:cxnLst/>
            <a:rect l="l" t="t" r="r" b="b"/>
            <a:pathLst>
              <a:path w="1597025" h="2106929" extrusionOk="0">
                <a:moveTo>
                  <a:pt x="1390659" y="0"/>
                </a:moveTo>
                <a:lnTo>
                  <a:pt x="0" y="146163"/>
                </a:lnTo>
                <a:lnTo>
                  <a:pt x="206035" y="2106407"/>
                </a:lnTo>
                <a:lnTo>
                  <a:pt x="1596684" y="1960243"/>
                </a:lnTo>
                <a:lnTo>
                  <a:pt x="1390659"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596" name="Google Shape;1596;p79"/>
          <p:cNvSpPr/>
          <p:nvPr/>
        </p:nvSpPr>
        <p:spPr>
          <a:xfrm>
            <a:off x="1683514" y="0"/>
            <a:ext cx="955186" cy="602120"/>
          </a:xfrm>
          <a:custGeom>
            <a:avLst/>
            <a:gdLst/>
            <a:ahLst/>
            <a:cxnLst/>
            <a:rect l="l" t="t" r="r" b="b"/>
            <a:pathLst>
              <a:path w="2099310" h="1323340" extrusionOk="0">
                <a:moveTo>
                  <a:pt x="1981898" y="0"/>
                </a:moveTo>
                <a:lnTo>
                  <a:pt x="0" y="0"/>
                </a:lnTo>
                <a:lnTo>
                  <a:pt x="139039" y="1322915"/>
                </a:lnTo>
                <a:lnTo>
                  <a:pt x="2099283" y="1116890"/>
                </a:lnTo>
                <a:lnTo>
                  <a:pt x="1981898"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597" name="Google Shape;1597;p79"/>
          <p:cNvSpPr/>
          <p:nvPr/>
        </p:nvSpPr>
        <p:spPr>
          <a:xfrm>
            <a:off x="2820967" y="2015989"/>
            <a:ext cx="1263469" cy="1281093"/>
          </a:xfrm>
          <a:custGeom>
            <a:avLst/>
            <a:gdLst/>
            <a:ahLst/>
            <a:cxnLst/>
            <a:rect l="l" t="t" r="r" b="b"/>
            <a:pathLst>
              <a:path w="2776854" h="2815590" extrusionOk="0">
                <a:moveTo>
                  <a:pt x="1258684" y="1534820"/>
                </a:moveTo>
                <a:lnTo>
                  <a:pt x="446836" y="877392"/>
                </a:lnTo>
                <a:lnTo>
                  <a:pt x="0" y="1429194"/>
                </a:lnTo>
                <a:lnTo>
                  <a:pt x="811847" y="2086597"/>
                </a:lnTo>
                <a:lnTo>
                  <a:pt x="1258684" y="1534820"/>
                </a:lnTo>
                <a:close/>
              </a:path>
              <a:path w="2776854" h="2815590" extrusionOk="0">
                <a:moveTo>
                  <a:pt x="1918576" y="466394"/>
                </a:moveTo>
                <a:lnTo>
                  <a:pt x="1342631" y="0"/>
                </a:lnTo>
                <a:lnTo>
                  <a:pt x="685203" y="811847"/>
                </a:lnTo>
                <a:lnTo>
                  <a:pt x="1261148" y="1278242"/>
                </a:lnTo>
                <a:lnTo>
                  <a:pt x="1918576" y="466394"/>
                </a:lnTo>
                <a:close/>
              </a:path>
              <a:path w="2776854" h="2815590" extrusionOk="0">
                <a:moveTo>
                  <a:pt x="2091194" y="2003666"/>
                </a:moveTo>
                <a:lnTo>
                  <a:pt x="1515237" y="1537271"/>
                </a:lnTo>
                <a:lnTo>
                  <a:pt x="857821" y="2349131"/>
                </a:lnTo>
                <a:lnTo>
                  <a:pt x="1433766" y="2815526"/>
                </a:lnTo>
                <a:lnTo>
                  <a:pt x="2091194" y="2003666"/>
                </a:lnTo>
                <a:close/>
              </a:path>
              <a:path w="2776854" h="2815590" extrusionOk="0">
                <a:moveTo>
                  <a:pt x="2776385" y="1386332"/>
                </a:moveTo>
                <a:lnTo>
                  <a:pt x="1964537" y="728916"/>
                </a:lnTo>
                <a:lnTo>
                  <a:pt x="1517713" y="1280706"/>
                </a:lnTo>
                <a:lnTo>
                  <a:pt x="2329561" y="1938134"/>
                </a:lnTo>
                <a:lnTo>
                  <a:pt x="2776385" y="1386332"/>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598" name="Google Shape;1598;p79"/>
          <p:cNvSpPr/>
          <p:nvPr/>
        </p:nvSpPr>
        <p:spPr>
          <a:xfrm>
            <a:off x="35998" y="2180681"/>
            <a:ext cx="392649" cy="513131"/>
          </a:xfrm>
          <a:custGeom>
            <a:avLst/>
            <a:gdLst/>
            <a:ahLst/>
            <a:cxnLst/>
            <a:rect l="l" t="t" r="r" b="b"/>
            <a:pathLst>
              <a:path w="862965" h="1127760" extrusionOk="0">
                <a:moveTo>
                  <a:pt x="127305" y="0"/>
                </a:moveTo>
                <a:lnTo>
                  <a:pt x="0" y="1036868"/>
                </a:lnTo>
                <a:lnTo>
                  <a:pt x="735579" y="1127190"/>
                </a:lnTo>
                <a:lnTo>
                  <a:pt x="862884" y="90321"/>
                </a:lnTo>
                <a:lnTo>
                  <a:pt x="12730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599" name="Google Shape;1599;p79"/>
          <p:cNvSpPr/>
          <p:nvPr/>
        </p:nvSpPr>
        <p:spPr>
          <a:xfrm>
            <a:off x="0" y="2739908"/>
            <a:ext cx="431654" cy="373869"/>
          </a:xfrm>
          <a:custGeom>
            <a:avLst/>
            <a:gdLst/>
            <a:ahLst/>
            <a:cxnLst/>
            <a:rect l="l" t="t" r="r" b="b"/>
            <a:pathLst>
              <a:path w="948690" h="821690" extrusionOk="0">
                <a:moveTo>
                  <a:pt x="0" y="0"/>
                </a:moveTo>
                <a:lnTo>
                  <a:pt x="0" y="715355"/>
                </a:lnTo>
                <a:lnTo>
                  <a:pt x="862065" y="821198"/>
                </a:lnTo>
                <a:lnTo>
                  <a:pt x="948597" y="116476"/>
                </a:lnTo>
                <a:lnTo>
                  <a:pt x="0"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00" name="Google Shape;1600;p79"/>
          <p:cNvSpPr/>
          <p:nvPr/>
        </p:nvSpPr>
        <p:spPr>
          <a:xfrm>
            <a:off x="473097" y="2731998"/>
            <a:ext cx="392649" cy="513130"/>
          </a:xfrm>
          <a:custGeom>
            <a:avLst/>
            <a:gdLst/>
            <a:ahLst/>
            <a:cxnLst/>
            <a:rect l="l" t="t" r="r" b="b"/>
            <a:pathLst>
              <a:path w="862964" h="1127759" extrusionOk="0">
                <a:moveTo>
                  <a:pt x="127315" y="0"/>
                </a:moveTo>
                <a:lnTo>
                  <a:pt x="0" y="1036868"/>
                </a:lnTo>
                <a:lnTo>
                  <a:pt x="735590" y="1127190"/>
                </a:lnTo>
                <a:lnTo>
                  <a:pt x="862895" y="90321"/>
                </a:lnTo>
                <a:lnTo>
                  <a:pt x="12731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01" name="Google Shape;1601;p79"/>
          <p:cNvSpPr/>
          <p:nvPr/>
        </p:nvSpPr>
        <p:spPr>
          <a:xfrm>
            <a:off x="470118" y="2311936"/>
            <a:ext cx="511397" cy="378781"/>
          </a:xfrm>
          <a:custGeom>
            <a:avLst/>
            <a:gdLst/>
            <a:ahLst/>
            <a:cxnLst/>
            <a:rect l="l" t="t" r="r" b="b"/>
            <a:pathLst>
              <a:path w="1123950" h="832485" extrusionOk="0">
                <a:moveTo>
                  <a:pt x="86531" y="0"/>
                </a:moveTo>
                <a:lnTo>
                  <a:pt x="0" y="704721"/>
                </a:lnTo>
                <a:lnTo>
                  <a:pt x="1036868" y="832037"/>
                </a:lnTo>
                <a:lnTo>
                  <a:pt x="1123400" y="127305"/>
                </a:lnTo>
                <a:lnTo>
                  <a:pt x="8653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02" name="Google Shape;1602;p79"/>
          <p:cNvSpPr/>
          <p:nvPr/>
        </p:nvSpPr>
        <p:spPr>
          <a:xfrm>
            <a:off x="6505658" y="270450"/>
            <a:ext cx="1134608" cy="1160323"/>
          </a:xfrm>
          <a:custGeom>
            <a:avLst/>
            <a:gdLst/>
            <a:ahLst/>
            <a:cxnLst/>
            <a:rect l="l" t="t" r="r" b="b"/>
            <a:pathLst>
              <a:path w="2493644" h="2550160" extrusionOk="0">
                <a:moveTo>
                  <a:pt x="1073543" y="1329423"/>
                </a:moveTo>
                <a:lnTo>
                  <a:pt x="648639" y="375081"/>
                </a:lnTo>
                <a:lnTo>
                  <a:pt x="0" y="663879"/>
                </a:lnTo>
                <a:lnTo>
                  <a:pt x="424903" y="1618221"/>
                </a:lnTo>
                <a:lnTo>
                  <a:pt x="1073543" y="1329423"/>
                </a:lnTo>
                <a:close/>
              </a:path>
              <a:path w="2493644" h="2550160" extrusionOk="0">
                <a:moveTo>
                  <a:pt x="1602460" y="2125116"/>
                </a:moveTo>
                <a:lnTo>
                  <a:pt x="1301013" y="1448079"/>
                </a:lnTo>
                <a:lnTo>
                  <a:pt x="346671" y="1872996"/>
                </a:lnTo>
                <a:lnTo>
                  <a:pt x="648119" y="2550033"/>
                </a:lnTo>
                <a:lnTo>
                  <a:pt x="1602460" y="2125116"/>
                </a:lnTo>
                <a:close/>
              </a:path>
              <a:path w="2493644" h="2550160" extrusionOk="0">
                <a:moveTo>
                  <a:pt x="2146566" y="677037"/>
                </a:moveTo>
                <a:lnTo>
                  <a:pt x="1845119" y="0"/>
                </a:lnTo>
                <a:lnTo>
                  <a:pt x="890790" y="424891"/>
                </a:lnTo>
                <a:lnTo>
                  <a:pt x="1192225" y="1101928"/>
                </a:lnTo>
                <a:lnTo>
                  <a:pt x="2146566" y="677037"/>
                </a:lnTo>
                <a:close/>
              </a:path>
              <a:path w="2493644" h="2550160" extrusionOk="0">
                <a:moveTo>
                  <a:pt x="2493238" y="1886153"/>
                </a:moveTo>
                <a:lnTo>
                  <a:pt x="2068334" y="931811"/>
                </a:lnTo>
                <a:lnTo>
                  <a:pt x="1419707" y="1220609"/>
                </a:lnTo>
                <a:lnTo>
                  <a:pt x="1844598" y="2174938"/>
                </a:lnTo>
                <a:lnTo>
                  <a:pt x="2493238" y="1886153"/>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03" name="Google Shape;1603;p79"/>
          <p:cNvSpPr/>
          <p:nvPr/>
        </p:nvSpPr>
        <p:spPr>
          <a:xfrm>
            <a:off x="5954353" y="3379780"/>
            <a:ext cx="949119" cy="712200"/>
          </a:xfrm>
          <a:custGeom>
            <a:avLst/>
            <a:gdLst/>
            <a:ahLst/>
            <a:cxnLst/>
            <a:rect l="l" t="t" r="r" b="b"/>
            <a:pathLst>
              <a:path w="2085975" h="1565275" extrusionOk="0">
                <a:moveTo>
                  <a:pt x="121870" y="0"/>
                </a:moveTo>
                <a:lnTo>
                  <a:pt x="0" y="1392994"/>
                </a:lnTo>
                <a:lnTo>
                  <a:pt x="1963542" y="1564779"/>
                </a:lnTo>
                <a:lnTo>
                  <a:pt x="2085423" y="171785"/>
                </a:lnTo>
                <a:lnTo>
                  <a:pt x="121870"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04" name="Google Shape;1604;p79"/>
          <p:cNvSpPr/>
          <p:nvPr/>
        </p:nvSpPr>
        <p:spPr>
          <a:xfrm>
            <a:off x="5163622" y="3188552"/>
            <a:ext cx="685619" cy="946807"/>
          </a:xfrm>
          <a:custGeom>
            <a:avLst/>
            <a:gdLst/>
            <a:ahLst/>
            <a:cxnLst/>
            <a:rect l="l" t="t" r="r" b="b"/>
            <a:pathLst>
              <a:path w="1506854" h="2080895" extrusionOk="0">
                <a:moveTo>
                  <a:pt x="171785" y="0"/>
                </a:moveTo>
                <a:lnTo>
                  <a:pt x="0" y="1963552"/>
                </a:lnTo>
                <a:lnTo>
                  <a:pt x="1334556" y="2080303"/>
                </a:lnTo>
                <a:lnTo>
                  <a:pt x="1506341" y="116760"/>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05" name="Google Shape;1605;p79"/>
          <p:cNvSpPr/>
          <p:nvPr/>
        </p:nvSpPr>
        <p:spPr>
          <a:xfrm>
            <a:off x="4943473" y="4240245"/>
            <a:ext cx="949119" cy="712200"/>
          </a:xfrm>
          <a:custGeom>
            <a:avLst/>
            <a:gdLst/>
            <a:ahLst/>
            <a:cxnLst/>
            <a:rect l="l" t="t" r="r" b="b"/>
            <a:pathLst>
              <a:path w="2085975" h="1565275" extrusionOk="0">
                <a:moveTo>
                  <a:pt x="121881" y="0"/>
                </a:moveTo>
                <a:lnTo>
                  <a:pt x="0" y="1393004"/>
                </a:lnTo>
                <a:lnTo>
                  <a:pt x="1963552" y="1564790"/>
                </a:lnTo>
                <a:lnTo>
                  <a:pt x="2085423" y="171785"/>
                </a:lnTo>
                <a:lnTo>
                  <a:pt x="12188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06" name="Google Shape;1606;p79"/>
          <p:cNvSpPr/>
          <p:nvPr/>
        </p:nvSpPr>
        <p:spPr>
          <a:xfrm>
            <a:off x="5997586" y="4197016"/>
            <a:ext cx="685619" cy="946807"/>
          </a:xfrm>
          <a:custGeom>
            <a:avLst/>
            <a:gdLst/>
            <a:ahLst/>
            <a:cxnLst/>
            <a:rect l="l" t="t" r="r" b="b"/>
            <a:pathLst>
              <a:path w="1506855" h="2080895" extrusionOk="0">
                <a:moveTo>
                  <a:pt x="171785" y="0"/>
                </a:moveTo>
                <a:lnTo>
                  <a:pt x="0" y="1963542"/>
                </a:lnTo>
                <a:lnTo>
                  <a:pt x="1334556" y="2080303"/>
                </a:lnTo>
                <a:lnTo>
                  <a:pt x="1506341" y="116750"/>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07" name="Google Shape;1607;p79"/>
          <p:cNvSpPr/>
          <p:nvPr/>
        </p:nvSpPr>
        <p:spPr>
          <a:xfrm>
            <a:off x="8797565" y="892879"/>
            <a:ext cx="346710" cy="664238"/>
          </a:xfrm>
          <a:custGeom>
            <a:avLst/>
            <a:gdLst/>
            <a:ahLst/>
            <a:cxnLst/>
            <a:rect l="l" t="t" r="r" b="b"/>
            <a:pathLst>
              <a:path w="762000" h="1459864" extrusionOk="0">
                <a:moveTo>
                  <a:pt x="121870" y="0"/>
                </a:moveTo>
                <a:lnTo>
                  <a:pt x="0" y="1392994"/>
                </a:lnTo>
                <a:lnTo>
                  <a:pt x="761676" y="1459631"/>
                </a:lnTo>
                <a:lnTo>
                  <a:pt x="761676" y="55974"/>
                </a:lnTo>
                <a:lnTo>
                  <a:pt x="121870"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08" name="Google Shape;1608;p79"/>
          <p:cNvSpPr/>
          <p:nvPr/>
        </p:nvSpPr>
        <p:spPr>
          <a:xfrm>
            <a:off x="8006835" y="701651"/>
            <a:ext cx="685619" cy="946807"/>
          </a:xfrm>
          <a:custGeom>
            <a:avLst/>
            <a:gdLst/>
            <a:ahLst/>
            <a:cxnLst/>
            <a:rect l="l" t="t" r="r" b="b"/>
            <a:pathLst>
              <a:path w="1506855" h="2080895" extrusionOk="0">
                <a:moveTo>
                  <a:pt x="171785" y="0"/>
                </a:moveTo>
                <a:lnTo>
                  <a:pt x="0" y="1963552"/>
                </a:lnTo>
                <a:lnTo>
                  <a:pt x="1334556" y="2080303"/>
                </a:lnTo>
                <a:lnTo>
                  <a:pt x="1506341" y="116760"/>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09" name="Google Shape;1609;p79"/>
          <p:cNvSpPr/>
          <p:nvPr/>
        </p:nvSpPr>
        <p:spPr>
          <a:xfrm>
            <a:off x="7786686" y="1753343"/>
            <a:ext cx="949119" cy="712200"/>
          </a:xfrm>
          <a:custGeom>
            <a:avLst/>
            <a:gdLst/>
            <a:ahLst/>
            <a:cxnLst/>
            <a:rect l="l" t="t" r="r" b="b"/>
            <a:pathLst>
              <a:path w="2085975" h="1565275" extrusionOk="0">
                <a:moveTo>
                  <a:pt x="121881" y="0"/>
                </a:moveTo>
                <a:lnTo>
                  <a:pt x="0" y="1393004"/>
                </a:lnTo>
                <a:lnTo>
                  <a:pt x="1963552" y="1564790"/>
                </a:lnTo>
                <a:lnTo>
                  <a:pt x="2085423" y="171785"/>
                </a:lnTo>
                <a:lnTo>
                  <a:pt x="12188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10" name="Google Shape;1610;p79"/>
          <p:cNvSpPr/>
          <p:nvPr/>
        </p:nvSpPr>
        <p:spPr>
          <a:xfrm>
            <a:off x="8840799" y="1710115"/>
            <a:ext cx="303371" cy="920226"/>
          </a:xfrm>
          <a:custGeom>
            <a:avLst/>
            <a:gdLst/>
            <a:ahLst/>
            <a:cxnLst/>
            <a:rect l="l" t="t" r="r" b="b"/>
            <a:pathLst>
              <a:path w="666750" h="2022475" extrusionOk="0">
                <a:moveTo>
                  <a:pt x="171785" y="0"/>
                </a:moveTo>
                <a:lnTo>
                  <a:pt x="0" y="1963542"/>
                </a:lnTo>
                <a:lnTo>
                  <a:pt x="666622" y="2021865"/>
                </a:lnTo>
                <a:lnTo>
                  <a:pt x="666622" y="43289"/>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11" name="Google Shape;1611;p79"/>
          <p:cNvSpPr txBox="1">
            <a:spLocks noGrp="1"/>
          </p:cNvSpPr>
          <p:nvPr>
            <p:ph type="title"/>
          </p:nvPr>
        </p:nvSpPr>
        <p:spPr>
          <a:xfrm>
            <a:off x="1168527" y="1595325"/>
            <a:ext cx="6807300" cy="1386300"/>
          </a:xfrm>
          <a:prstGeom prst="rect">
            <a:avLst/>
          </a:prstGeom>
          <a:solidFill>
            <a:srgbClr val="FDF3E9"/>
          </a:solidFill>
          <a:ln w="62825" cap="flat" cmpd="sng">
            <a:solidFill>
              <a:srgbClr val="DE6E4A"/>
            </a:solidFill>
            <a:prstDash val="solid"/>
            <a:round/>
            <a:headEnd type="none" w="sm" len="sm"/>
            <a:tailEnd type="none" w="sm" len="sm"/>
          </a:ln>
        </p:spPr>
        <p:txBody>
          <a:bodyPr spcFirstLastPara="1" wrap="square" lIns="0" tIns="875" rIns="0" bIns="0" anchor="t" anchorCtr="0">
            <a:spAutoFit/>
          </a:bodyPr>
          <a:lstStyle/>
          <a:p>
            <a:pPr marL="0" lvl="0" indent="0" algn="l" rtl="0">
              <a:lnSpc>
                <a:spcPct val="100000"/>
              </a:lnSpc>
              <a:spcBef>
                <a:spcPts val="0"/>
              </a:spcBef>
              <a:spcAft>
                <a:spcPts val="0"/>
              </a:spcAft>
              <a:buNone/>
            </a:pPr>
            <a:endParaRPr sz="3000">
              <a:latin typeface="Times New Roman"/>
              <a:ea typeface="Times New Roman"/>
              <a:cs typeface="Times New Roman"/>
              <a:sym typeface="Times New Roman"/>
            </a:endParaRPr>
          </a:p>
          <a:p>
            <a:pPr marL="0" lvl="0" indent="0" algn="ctr" rtl="0">
              <a:spcBef>
                <a:spcPts val="0"/>
              </a:spcBef>
              <a:spcAft>
                <a:spcPts val="0"/>
              </a:spcAft>
              <a:buNone/>
            </a:pPr>
            <a:r>
              <a:rPr lang="en" sz="2000">
                <a:solidFill>
                  <a:srgbClr val="000000"/>
                </a:solidFill>
              </a:rPr>
              <a:t>Turn to </a:t>
            </a:r>
            <a:r>
              <a:rPr lang="en" sz="2000">
                <a:solidFill>
                  <a:srgbClr val="000000"/>
                </a:solidFill>
                <a:latin typeface="Proxima Nova"/>
                <a:ea typeface="Proxima Nova"/>
                <a:cs typeface="Proxima Nova"/>
                <a:sym typeface="Proxima Nova"/>
              </a:rPr>
              <a:t>page 80 </a:t>
            </a:r>
            <a:r>
              <a:rPr lang="en" sz="2000">
                <a:solidFill>
                  <a:srgbClr val="000000"/>
                </a:solidFill>
              </a:rPr>
              <a:t>and </a:t>
            </a:r>
            <a:endParaRPr sz="2000">
              <a:solidFill>
                <a:srgbClr val="000000"/>
              </a:solidFill>
            </a:endParaRPr>
          </a:p>
          <a:p>
            <a:pPr marL="0" lvl="0" indent="0" algn="ctr" rtl="0">
              <a:spcBef>
                <a:spcPts val="0"/>
              </a:spcBef>
              <a:spcAft>
                <a:spcPts val="0"/>
              </a:spcAft>
              <a:buNone/>
            </a:pPr>
            <a:r>
              <a:rPr lang="en" sz="2000">
                <a:solidFill>
                  <a:srgbClr val="000000"/>
                </a:solidFill>
              </a:rPr>
              <a:t>explore the actions</a:t>
            </a:r>
            <a:endParaRPr sz="2000">
              <a:solidFill>
                <a:srgbClr val="000000"/>
              </a:solidFill>
            </a:endParaRPr>
          </a:p>
          <a:p>
            <a:pPr marL="0" lvl="0" indent="0" algn="ctr" rtl="0">
              <a:spcBef>
                <a:spcPts val="0"/>
              </a:spcBef>
              <a:spcAft>
                <a:spcPts val="0"/>
              </a:spcAft>
              <a:buNone/>
            </a:pPr>
            <a:endParaRPr sz="2000">
              <a:solidFill>
                <a:srgbClr val="000000"/>
              </a:solidFill>
            </a:endParaRPr>
          </a:p>
        </p:txBody>
      </p:sp>
      <p:grpSp>
        <p:nvGrpSpPr>
          <p:cNvPr id="1612" name="Google Shape;1612;p79"/>
          <p:cNvGrpSpPr/>
          <p:nvPr/>
        </p:nvGrpSpPr>
        <p:grpSpPr>
          <a:xfrm>
            <a:off x="1225344" y="3221929"/>
            <a:ext cx="1995173" cy="374700"/>
            <a:chOff x="1225344" y="3246300"/>
            <a:chExt cx="1995173" cy="374700"/>
          </a:xfrm>
        </p:grpSpPr>
        <p:sp>
          <p:nvSpPr>
            <p:cNvPr id="1613" name="Google Shape;1613;p79"/>
            <p:cNvSpPr/>
            <p:nvPr/>
          </p:nvSpPr>
          <p:spPr>
            <a:xfrm>
              <a:off x="1225344" y="3250646"/>
              <a:ext cx="233162" cy="200803"/>
            </a:xfrm>
            <a:custGeom>
              <a:avLst/>
              <a:gdLst/>
              <a:ahLst/>
              <a:cxnLst/>
              <a:rect l="l" t="t" r="r" b="b"/>
              <a:pathLst>
                <a:path w="512444" h="441325" extrusionOk="0">
                  <a:moveTo>
                    <a:pt x="256170" y="0"/>
                  </a:moveTo>
                  <a:lnTo>
                    <a:pt x="210125" y="4127"/>
                  </a:lnTo>
                  <a:lnTo>
                    <a:pt x="166786" y="16026"/>
                  </a:lnTo>
                  <a:lnTo>
                    <a:pt x="126879" y="34973"/>
                  </a:lnTo>
                  <a:lnTo>
                    <a:pt x="91125" y="60246"/>
                  </a:lnTo>
                  <a:lnTo>
                    <a:pt x="60250" y="91121"/>
                  </a:lnTo>
                  <a:lnTo>
                    <a:pt x="34976" y="126874"/>
                  </a:lnTo>
                  <a:lnTo>
                    <a:pt x="16027" y="166782"/>
                  </a:lnTo>
                  <a:lnTo>
                    <a:pt x="4127" y="210122"/>
                  </a:lnTo>
                  <a:lnTo>
                    <a:pt x="0" y="256170"/>
                  </a:lnTo>
                  <a:lnTo>
                    <a:pt x="5514" y="309147"/>
                  </a:lnTo>
                  <a:lnTo>
                    <a:pt x="21293" y="358334"/>
                  </a:lnTo>
                  <a:lnTo>
                    <a:pt x="46192" y="402636"/>
                  </a:lnTo>
                  <a:lnTo>
                    <a:pt x="79065" y="440960"/>
                  </a:lnTo>
                  <a:lnTo>
                    <a:pt x="94642" y="393038"/>
                  </a:lnTo>
                  <a:lnTo>
                    <a:pt x="122236" y="352081"/>
                  </a:lnTo>
                  <a:lnTo>
                    <a:pt x="159751" y="320207"/>
                  </a:lnTo>
                  <a:lnTo>
                    <a:pt x="205094" y="299531"/>
                  </a:lnTo>
                  <a:lnTo>
                    <a:pt x="256170" y="292169"/>
                  </a:lnTo>
                  <a:lnTo>
                    <a:pt x="508594" y="292169"/>
                  </a:lnTo>
                  <a:lnTo>
                    <a:pt x="512340" y="256170"/>
                  </a:lnTo>
                  <a:lnTo>
                    <a:pt x="256170" y="256170"/>
                  </a:lnTo>
                  <a:lnTo>
                    <a:pt x="221138" y="249091"/>
                  </a:lnTo>
                  <a:lnTo>
                    <a:pt x="192532" y="229791"/>
                  </a:lnTo>
                  <a:lnTo>
                    <a:pt x="173245" y="201173"/>
                  </a:lnTo>
                  <a:lnTo>
                    <a:pt x="166172" y="166141"/>
                  </a:lnTo>
                  <a:lnTo>
                    <a:pt x="173245" y="131117"/>
                  </a:lnTo>
                  <a:lnTo>
                    <a:pt x="192532" y="102517"/>
                  </a:lnTo>
                  <a:lnTo>
                    <a:pt x="221138" y="83235"/>
                  </a:lnTo>
                  <a:lnTo>
                    <a:pt x="256170" y="76165"/>
                  </a:lnTo>
                  <a:lnTo>
                    <a:pt x="437137" y="76165"/>
                  </a:lnTo>
                  <a:lnTo>
                    <a:pt x="421218" y="60246"/>
                  </a:lnTo>
                  <a:lnTo>
                    <a:pt x="385465" y="34973"/>
                  </a:lnTo>
                  <a:lnTo>
                    <a:pt x="345557" y="16026"/>
                  </a:lnTo>
                  <a:lnTo>
                    <a:pt x="302218" y="4127"/>
                  </a:lnTo>
                  <a:lnTo>
                    <a:pt x="256170" y="0"/>
                  </a:lnTo>
                  <a:close/>
                </a:path>
                <a:path w="512444" h="441325" extrusionOk="0">
                  <a:moveTo>
                    <a:pt x="508594" y="292169"/>
                  </a:moveTo>
                  <a:lnTo>
                    <a:pt x="256170" y="292169"/>
                  </a:lnTo>
                  <a:lnTo>
                    <a:pt x="307250" y="299531"/>
                  </a:lnTo>
                  <a:lnTo>
                    <a:pt x="352594" y="320207"/>
                  </a:lnTo>
                  <a:lnTo>
                    <a:pt x="390109" y="352081"/>
                  </a:lnTo>
                  <a:lnTo>
                    <a:pt x="417703" y="393038"/>
                  </a:lnTo>
                  <a:lnTo>
                    <a:pt x="433285" y="440960"/>
                  </a:lnTo>
                  <a:lnTo>
                    <a:pt x="466156" y="402636"/>
                  </a:lnTo>
                  <a:lnTo>
                    <a:pt x="491051" y="358334"/>
                  </a:lnTo>
                  <a:lnTo>
                    <a:pt x="506827" y="309147"/>
                  </a:lnTo>
                  <a:lnTo>
                    <a:pt x="508594" y="292169"/>
                  </a:lnTo>
                  <a:close/>
                </a:path>
                <a:path w="512444" h="441325" extrusionOk="0">
                  <a:moveTo>
                    <a:pt x="437137" y="76165"/>
                  </a:moveTo>
                  <a:lnTo>
                    <a:pt x="256170" y="76165"/>
                  </a:lnTo>
                  <a:lnTo>
                    <a:pt x="291201" y="83235"/>
                  </a:lnTo>
                  <a:lnTo>
                    <a:pt x="319808" y="102517"/>
                  </a:lnTo>
                  <a:lnTo>
                    <a:pt x="339095" y="131117"/>
                  </a:lnTo>
                  <a:lnTo>
                    <a:pt x="346167" y="166141"/>
                  </a:lnTo>
                  <a:lnTo>
                    <a:pt x="339095" y="201173"/>
                  </a:lnTo>
                  <a:lnTo>
                    <a:pt x="319808" y="229791"/>
                  </a:lnTo>
                  <a:lnTo>
                    <a:pt x="291201" y="249091"/>
                  </a:lnTo>
                  <a:lnTo>
                    <a:pt x="256170" y="256170"/>
                  </a:lnTo>
                  <a:lnTo>
                    <a:pt x="512340" y="256170"/>
                  </a:lnTo>
                  <a:lnTo>
                    <a:pt x="508213" y="210122"/>
                  </a:lnTo>
                  <a:lnTo>
                    <a:pt x="496314" y="166782"/>
                  </a:lnTo>
                  <a:lnTo>
                    <a:pt x="477366" y="126874"/>
                  </a:lnTo>
                  <a:lnTo>
                    <a:pt x="452093" y="91121"/>
                  </a:lnTo>
                  <a:lnTo>
                    <a:pt x="437137" y="76165"/>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14" name="Google Shape;1614;p79"/>
            <p:cNvSpPr txBox="1"/>
            <p:nvPr/>
          </p:nvSpPr>
          <p:spPr>
            <a:xfrm>
              <a:off x="1555217" y="3246300"/>
              <a:ext cx="1665300" cy="374700"/>
            </a:xfrm>
            <a:prstGeom prst="rect">
              <a:avLst/>
            </a:prstGeom>
            <a:noFill/>
            <a:ln>
              <a:noFill/>
            </a:ln>
          </p:spPr>
          <p:txBody>
            <a:bodyPr spcFirstLastPara="1" wrap="square" lIns="0" tIns="5200" rIns="0" bIns="0" anchor="t" anchorCtr="0">
              <a:spAutoFit/>
            </a:bodyPr>
            <a:lstStyle/>
            <a:p>
              <a:pPr marL="0" marR="0" lvl="0" indent="0" algn="l" rtl="0">
                <a:lnSpc>
                  <a:spcPct val="100000"/>
                </a:lnSpc>
                <a:spcBef>
                  <a:spcPts val="0"/>
                </a:spcBef>
                <a:spcAft>
                  <a:spcPts val="0"/>
                </a:spcAft>
                <a:buNone/>
              </a:pPr>
              <a:r>
                <a:rPr lang="en" sz="1200" b="1" u="sng">
                  <a:latin typeface="Proxima Nova"/>
                  <a:ea typeface="Proxima Nova"/>
                  <a:cs typeface="Proxima Nova"/>
                  <a:sym typeface="Proxima Nova"/>
                </a:rPr>
                <a:t>INDIVIDUAL ACTIVITY</a:t>
              </a:r>
              <a:r>
                <a:rPr lang="en" sz="1200" b="1">
                  <a:latin typeface="Proxima Nova"/>
                  <a:ea typeface="Proxima Nova"/>
                  <a:cs typeface="Proxima Nova"/>
                  <a:sym typeface="Proxima Nova"/>
                </a:rPr>
                <a:t>	</a:t>
              </a:r>
              <a:endParaRPr sz="1200" b="1">
                <a:latin typeface="Proxima Nova"/>
                <a:ea typeface="Proxima Nova"/>
                <a:cs typeface="Proxima Nova"/>
                <a:sym typeface="Proxima Nova"/>
              </a:endParaRPr>
            </a:p>
          </p:txBody>
        </p:sp>
      </p:grpSp>
      <p:sp>
        <p:nvSpPr>
          <p:cNvPr id="1615" name="Google Shape;1615;p79"/>
          <p:cNvSpPr txBox="1"/>
          <p:nvPr/>
        </p:nvSpPr>
        <p:spPr>
          <a:xfrm>
            <a:off x="3317250" y="3149754"/>
            <a:ext cx="300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Proxima Nova"/>
                <a:ea typeface="Proxima Nova"/>
                <a:cs typeface="Proxima Nova"/>
                <a:sym typeface="Proxima Nova"/>
              </a:rPr>
              <a:t>PAGES: 80–92	</a:t>
            </a:r>
            <a:endParaRPr sz="1200" b="1">
              <a:solidFill>
                <a:schemeClr val="dk1"/>
              </a:solidFill>
              <a:latin typeface="Proxima Nova"/>
              <a:ea typeface="Proxima Nova"/>
              <a:cs typeface="Proxima Nova"/>
              <a:sym typeface="Proxima Nova"/>
            </a:endParaRPr>
          </a:p>
        </p:txBody>
      </p:sp>
      <p:sp>
        <p:nvSpPr>
          <p:cNvPr id="1616" name="Google Shape;1616;p79"/>
          <p:cNvSpPr txBox="1"/>
          <p:nvPr/>
        </p:nvSpPr>
        <p:spPr>
          <a:xfrm>
            <a:off x="5892250" y="3143716"/>
            <a:ext cx="300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Proxima Nova"/>
                <a:ea typeface="Proxima Nova"/>
                <a:cs typeface="Proxima Nova"/>
                <a:sym typeface="Proxima Nova"/>
              </a:rPr>
              <a:t>15 MINUTES</a:t>
            </a:r>
            <a:endParaRPr sz="1200" b="1">
              <a:solidFill>
                <a:schemeClr val="dk1"/>
              </a:solidFill>
              <a:latin typeface="Proxima Nova"/>
              <a:ea typeface="Proxima Nova"/>
              <a:cs typeface="Proxima Nova"/>
              <a:sym typeface="Proxima Nova"/>
            </a:endParaRPr>
          </a:p>
        </p:txBody>
      </p:sp>
      <p:sp>
        <p:nvSpPr>
          <p:cNvPr id="1617" name="Google Shape;1617;p79"/>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55</a:t>
            </a:fld>
            <a:endParaRPr sz="700">
              <a:latin typeface="Proxima Nova Semibold"/>
              <a:ea typeface="Proxima Nova Semibold"/>
              <a:cs typeface="Proxima Nova Semibold"/>
              <a:sym typeface="Proxima Nova Semibold"/>
            </a:endParaRPr>
          </a:p>
        </p:txBody>
      </p:sp>
      <p:grpSp>
        <p:nvGrpSpPr>
          <p:cNvPr id="1618" name="Google Shape;1618;p79"/>
          <p:cNvGrpSpPr/>
          <p:nvPr/>
        </p:nvGrpSpPr>
        <p:grpSpPr>
          <a:xfrm>
            <a:off x="167531" y="4852630"/>
            <a:ext cx="1505034" cy="174536"/>
            <a:chOff x="442904" y="4166938"/>
            <a:chExt cx="4030621" cy="467300"/>
          </a:xfrm>
        </p:grpSpPr>
        <p:pic>
          <p:nvPicPr>
            <p:cNvPr id="1619" name="Google Shape;1619;p79"/>
            <p:cNvPicPr preferRelativeResize="0"/>
            <p:nvPr/>
          </p:nvPicPr>
          <p:blipFill rotWithShape="1">
            <a:blip r:embed="rId3">
              <a:alphaModFix/>
            </a:blip>
            <a:srcRect/>
            <a:stretch/>
          </p:blipFill>
          <p:spPr>
            <a:xfrm>
              <a:off x="1848476" y="4166938"/>
              <a:ext cx="2625049" cy="467300"/>
            </a:xfrm>
            <a:prstGeom prst="rect">
              <a:avLst/>
            </a:prstGeom>
            <a:noFill/>
            <a:ln>
              <a:noFill/>
            </a:ln>
          </p:spPr>
        </p:pic>
        <p:grpSp>
          <p:nvGrpSpPr>
            <p:cNvPr id="1620" name="Google Shape;1620;p79"/>
            <p:cNvGrpSpPr/>
            <p:nvPr/>
          </p:nvGrpSpPr>
          <p:grpSpPr>
            <a:xfrm>
              <a:off x="442904" y="4326529"/>
              <a:ext cx="1033452" cy="205673"/>
              <a:chOff x="7504804" y="565304"/>
              <a:chExt cx="1033452" cy="205673"/>
            </a:xfrm>
          </p:grpSpPr>
          <p:sp>
            <p:nvSpPr>
              <p:cNvPr id="1621" name="Google Shape;1621;p79"/>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22" name="Google Shape;1622;p79"/>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23" name="Google Shape;1623;p79"/>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24" name="Google Shape;1624;p79"/>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25" name="Google Shape;1625;p79"/>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26" name="Google Shape;1626;p79"/>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27" name="Google Shape;1627;p79"/>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1628" name="Google Shape;1628;p79"/>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rgbClr val="FDF3E9"/>
        </a:solidFill>
        <a:effectLst/>
      </p:bgPr>
    </p:bg>
    <p:spTree>
      <p:nvGrpSpPr>
        <p:cNvPr id="1" name="Shape 1632"/>
        <p:cNvGrpSpPr/>
        <p:nvPr/>
      </p:nvGrpSpPr>
      <p:grpSpPr>
        <a:xfrm>
          <a:off x="0" y="0"/>
          <a:ext cx="0" cy="0"/>
          <a:chOff x="0" y="0"/>
          <a:chExt cx="0" cy="0"/>
        </a:xfrm>
      </p:grpSpPr>
      <p:sp>
        <p:nvSpPr>
          <p:cNvPr id="1633" name="Google Shape;1633;p80"/>
          <p:cNvSpPr/>
          <p:nvPr/>
        </p:nvSpPr>
        <p:spPr>
          <a:xfrm>
            <a:off x="1485675" y="1212000"/>
            <a:ext cx="6514490" cy="602304"/>
          </a:xfrm>
          <a:custGeom>
            <a:avLst/>
            <a:gdLst/>
            <a:ahLst/>
            <a:cxnLst/>
            <a:rect l="l" t="t" r="r" b="b"/>
            <a:pathLst>
              <a:path w="13571855" h="1487170" extrusionOk="0">
                <a:moveTo>
                  <a:pt x="0" y="1486865"/>
                </a:moveTo>
                <a:lnTo>
                  <a:pt x="13571251" y="1486865"/>
                </a:lnTo>
                <a:lnTo>
                  <a:pt x="13571251" y="0"/>
                </a:lnTo>
                <a:lnTo>
                  <a:pt x="0" y="0"/>
                </a:lnTo>
                <a:lnTo>
                  <a:pt x="0" y="148686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34" name="Google Shape;1634;p80"/>
          <p:cNvSpPr txBox="1"/>
          <p:nvPr/>
        </p:nvSpPr>
        <p:spPr>
          <a:xfrm>
            <a:off x="1485676" y="1325324"/>
            <a:ext cx="6522600" cy="397200"/>
          </a:xfrm>
          <a:prstGeom prst="rect">
            <a:avLst/>
          </a:prstGeom>
          <a:noFill/>
          <a:ln>
            <a:noFill/>
          </a:ln>
        </p:spPr>
        <p:txBody>
          <a:bodyPr spcFirstLastPara="1" wrap="square" lIns="0" tIns="5475" rIns="0" bIns="0" anchor="t" anchorCtr="0">
            <a:spAutoFit/>
          </a:bodyPr>
          <a:lstStyle/>
          <a:p>
            <a:pPr marL="215900" marR="292100" lvl="0" indent="0" algn="l" rtl="0">
              <a:lnSpc>
                <a:spcPct val="112100"/>
              </a:lnSpc>
              <a:spcBef>
                <a:spcPts val="0"/>
              </a:spcBef>
              <a:spcAft>
                <a:spcPts val="0"/>
              </a:spcAft>
              <a:buNone/>
            </a:pPr>
            <a:r>
              <a:rPr lang="en" sz="1200" b="1">
                <a:latin typeface="Proxima Nova"/>
                <a:ea typeface="Proxima Nova"/>
                <a:cs typeface="Proxima Nova"/>
                <a:sym typeface="Proxima Nova"/>
              </a:rPr>
              <a:t>Goal:</a:t>
            </a:r>
            <a:r>
              <a:rPr lang="en" sz="1200" b="1">
                <a:latin typeface="Avenir"/>
                <a:ea typeface="Avenir"/>
                <a:cs typeface="Avenir"/>
                <a:sym typeface="Avenir"/>
              </a:rPr>
              <a:t> </a:t>
            </a:r>
            <a:r>
              <a:rPr lang="en" sz="1200">
                <a:latin typeface="Avenir"/>
                <a:ea typeface="Avenir"/>
                <a:cs typeface="Avenir"/>
                <a:sym typeface="Avenir"/>
              </a:rPr>
              <a:t>Learn specific allyship actions you can take based on your positional power—and  brainstorm how to apply them at your workplace</a:t>
            </a:r>
            <a:endParaRPr sz="1200">
              <a:latin typeface="Avenir"/>
              <a:ea typeface="Avenir"/>
              <a:cs typeface="Avenir"/>
              <a:sym typeface="Avenir"/>
            </a:endParaRPr>
          </a:p>
        </p:txBody>
      </p:sp>
      <p:sp>
        <p:nvSpPr>
          <p:cNvPr id="1635" name="Google Shape;1635;p80"/>
          <p:cNvSpPr/>
          <p:nvPr/>
        </p:nvSpPr>
        <p:spPr>
          <a:xfrm>
            <a:off x="1485677" y="1183425"/>
            <a:ext cx="6514490" cy="28603"/>
          </a:xfrm>
          <a:custGeom>
            <a:avLst/>
            <a:gdLst/>
            <a:ahLst/>
            <a:cxnLst/>
            <a:rect l="l" t="t" r="r" b="b"/>
            <a:pathLst>
              <a:path w="13571855" h="62864" extrusionOk="0">
                <a:moveTo>
                  <a:pt x="0" y="62825"/>
                </a:moveTo>
                <a:lnTo>
                  <a:pt x="13571251" y="62825"/>
                </a:lnTo>
                <a:lnTo>
                  <a:pt x="13571251" y="0"/>
                </a:lnTo>
                <a:lnTo>
                  <a:pt x="0" y="0"/>
                </a:lnTo>
                <a:lnTo>
                  <a:pt x="0" y="62825"/>
                </a:lnTo>
                <a:close/>
              </a:path>
            </a:pathLst>
          </a:custGeom>
          <a:solidFill>
            <a:srgbClr val="DE6E4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36" name="Google Shape;1636;p80"/>
          <p:cNvSpPr txBox="1">
            <a:spLocks noGrp="1"/>
          </p:cNvSpPr>
          <p:nvPr>
            <p:ph type="title"/>
          </p:nvPr>
        </p:nvSpPr>
        <p:spPr>
          <a:xfrm>
            <a:off x="1479900" y="594900"/>
            <a:ext cx="5602200" cy="438600"/>
          </a:xfrm>
          <a:prstGeom prst="rect">
            <a:avLst/>
          </a:prstGeom>
          <a:noFill/>
          <a:ln>
            <a:noFill/>
          </a:ln>
        </p:spPr>
        <p:txBody>
          <a:bodyPr spcFirstLastPara="1" wrap="square" lIns="0" tIns="7500" rIns="0" bIns="0" anchor="t" anchorCtr="0">
            <a:spAutoFit/>
          </a:bodyPr>
          <a:lstStyle/>
          <a:p>
            <a:pPr marL="0" lvl="0" indent="0" algn="l" rtl="0">
              <a:spcBef>
                <a:spcPts val="0"/>
              </a:spcBef>
              <a:spcAft>
                <a:spcPts val="0"/>
              </a:spcAft>
              <a:buNone/>
            </a:pPr>
            <a:r>
              <a:rPr lang="en" sz="2800" b="0">
                <a:solidFill>
                  <a:schemeClr val="dk1"/>
                </a:solidFill>
                <a:latin typeface="Oswald"/>
                <a:ea typeface="Oswald"/>
                <a:cs typeface="Oswald"/>
                <a:sym typeface="Oswald"/>
              </a:rPr>
              <a:t>Discussion about allyship strategies</a:t>
            </a:r>
            <a:endParaRPr sz="2800" b="0">
              <a:solidFill>
                <a:schemeClr val="dk1"/>
              </a:solidFill>
              <a:latin typeface="Oswald"/>
              <a:ea typeface="Oswald"/>
              <a:cs typeface="Oswald"/>
              <a:sym typeface="Oswald"/>
            </a:endParaRPr>
          </a:p>
        </p:txBody>
      </p:sp>
      <p:sp>
        <p:nvSpPr>
          <p:cNvPr id="1637" name="Google Shape;1637;p80"/>
          <p:cNvSpPr txBox="1"/>
          <p:nvPr/>
        </p:nvSpPr>
        <p:spPr>
          <a:xfrm>
            <a:off x="1485675" y="2960406"/>
            <a:ext cx="6522600" cy="1864200"/>
          </a:xfrm>
          <a:prstGeom prst="rect">
            <a:avLst/>
          </a:prstGeom>
          <a:solidFill>
            <a:srgbClr val="FFFFFF"/>
          </a:solidFill>
          <a:ln>
            <a:noFill/>
          </a:ln>
        </p:spPr>
        <p:txBody>
          <a:bodyPr spcFirstLastPara="1" wrap="square" lIns="0" tIns="141525" rIns="91425" bIns="182875" anchor="t" anchorCtr="0">
            <a:spAutoFit/>
          </a:bodyPr>
          <a:lstStyle/>
          <a:p>
            <a:pPr marL="215900" marR="0" lvl="0" indent="0" algn="l" rtl="0">
              <a:lnSpc>
                <a:spcPct val="100000"/>
              </a:lnSpc>
              <a:spcBef>
                <a:spcPts val="0"/>
              </a:spcBef>
              <a:spcAft>
                <a:spcPts val="0"/>
              </a:spcAft>
              <a:buNone/>
            </a:pPr>
            <a:r>
              <a:rPr lang="en" sz="1200" b="1">
                <a:latin typeface="Proxima Nova"/>
                <a:ea typeface="Proxima Nova"/>
                <a:cs typeface="Proxima Nova"/>
                <a:sym typeface="Proxima Nova"/>
              </a:rPr>
              <a:t>Discussion prompts</a:t>
            </a:r>
            <a:endParaRPr sz="1200" b="1">
              <a:latin typeface="Proxima Nova"/>
              <a:ea typeface="Proxima Nova"/>
              <a:cs typeface="Proxima Nova"/>
              <a:sym typeface="Proxima Nova"/>
            </a:endParaRPr>
          </a:p>
          <a:p>
            <a:pPr marL="228600" marR="0" lvl="0" indent="0" algn="l" rtl="0">
              <a:lnSpc>
                <a:spcPct val="100000"/>
              </a:lnSpc>
              <a:spcBef>
                <a:spcPts val="400"/>
              </a:spcBef>
              <a:spcAft>
                <a:spcPts val="0"/>
              </a:spcAft>
              <a:buNone/>
            </a:pPr>
            <a:r>
              <a:rPr lang="en" sz="1200">
                <a:latin typeface="Avenir"/>
                <a:ea typeface="Avenir"/>
                <a:cs typeface="Avenir"/>
                <a:sym typeface="Avenir"/>
              </a:rPr>
              <a:t>Talk about one individual, interpersonal, and structural action. For each action, discuss:</a:t>
            </a:r>
            <a:endParaRPr sz="1200">
              <a:latin typeface="Avenir"/>
              <a:ea typeface="Avenir"/>
              <a:cs typeface="Avenir"/>
              <a:sym typeface="Avenir"/>
            </a:endParaRPr>
          </a:p>
          <a:p>
            <a:pPr marL="546100" marR="0" lvl="0" indent="-165100" algn="l" rtl="0">
              <a:lnSpc>
                <a:spcPct val="100000"/>
              </a:lnSpc>
              <a:spcBef>
                <a:spcPts val="500"/>
              </a:spcBef>
              <a:spcAft>
                <a:spcPts val="0"/>
              </a:spcAft>
              <a:buSzPts val="1200"/>
              <a:buFont typeface="Avenir"/>
              <a:buChar char="•"/>
            </a:pPr>
            <a:r>
              <a:rPr lang="en" sz="1200">
                <a:latin typeface="Avenir"/>
                <a:ea typeface="Avenir"/>
                <a:cs typeface="Avenir"/>
                <a:sym typeface="Avenir"/>
              </a:rPr>
              <a:t>What would it look like for you to practice that action in your role at your organization? Whom would you talk to, what would you do, or how would you get started?</a:t>
            </a:r>
            <a:endParaRPr sz="1200">
              <a:latin typeface="Avenir"/>
              <a:ea typeface="Avenir"/>
              <a:cs typeface="Avenir"/>
              <a:sym typeface="Avenir"/>
            </a:endParaRPr>
          </a:p>
          <a:p>
            <a:pPr marL="546100" marR="0" lvl="0" indent="-165100" algn="l" rtl="0">
              <a:lnSpc>
                <a:spcPct val="100000"/>
              </a:lnSpc>
              <a:spcBef>
                <a:spcPts val="500"/>
              </a:spcBef>
              <a:spcAft>
                <a:spcPts val="0"/>
              </a:spcAft>
              <a:buSzPts val="1200"/>
              <a:buFont typeface="Avenir"/>
              <a:buChar char="•"/>
            </a:pPr>
            <a:r>
              <a:rPr lang="en" sz="1200">
                <a:latin typeface="Avenir"/>
                <a:ea typeface="Avenir"/>
                <a:cs typeface="Avenir"/>
                <a:sym typeface="Avenir"/>
              </a:rPr>
              <a:t>What inequity will that action address? What group will it advance or support?</a:t>
            </a:r>
            <a:endParaRPr sz="1200">
              <a:latin typeface="Avenir"/>
              <a:ea typeface="Avenir"/>
              <a:cs typeface="Avenir"/>
              <a:sym typeface="Avenir"/>
            </a:endParaRPr>
          </a:p>
          <a:p>
            <a:pPr marL="546100" marR="0" lvl="0" indent="-165100" algn="l" rtl="0">
              <a:lnSpc>
                <a:spcPct val="100000"/>
              </a:lnSpc>
              <a:spcBef>
                <a:spcPts val="500"/>
              </a:spcBef>
              <a:spcAft>
                <a:spcPts val="500"/>
              </a:spcAft>
              <a:buSzPts val="1200"/>
              <a:buFont typeface="Avenir"/>
              <a:buChar char="•"/>
            </a:pPr>
            <a:r>
              <a:rPr lang="en" sz="1200">
                <a:latin typeface="Avenir"/>
                <a:ea typeface="Avenir"/>
                <a:cs typeface="Avenir"/>
                <a:sym typeface="Avenir"/>
              </a:rPr>
              <a:t>What challenges might you face? How might you—individually or with others in your group—start to work through those?</a:t>
            </a:r>
            <a:endParaRPr sz="1000">
              <a:latin typeface="Avenir"/>
              <a:ea typeface="Avenir"/>
              <a:cs typeface="Avenir"/>
              <a:sym typeface="Avenir"/>
            </a:endParaRPr>
          </a:p>
        </p:txBody>
      </p:sp>
      <p:sp>
        <p:nvSpPr>
          <p:cNvPr id="1638" name="Google Shape;1638;p80"/>
          <p:cNvSpPr txBox="1"/>
          <p:nvPr/>
        </p:nvSpPr>
        <p:spPr>
          <a:xfrm>
            <a:off x="1485675" y="1854447"/>
            <a:ext cx="6522600" cy="1077300"/>
          </a:xfrm>
          <a:prstGeom prst="rect">
            <a:avLst/>
          </a:prstGeom>
          <a:solidFill>
            <a:srgbClr val="FFFFFF"/>
          </a:solidFill>
          <a:ln>
            <a:noFill/>
          </a:ln>
        </p:spPr>
        <p:txBody>
          <a:bodyPr spcFirstLastPara="1" wrap="square" lIns="0" tIns="157400" rIns="91425" bIns="182875" anchor="t" anchorCtr="0">
            <a:spAutoFit/>
          </a:bodyPr>
          <a:lstStyle/>
          <a:p>
            <a:pPr marL="203200" marR="0" lvl="0" indent="0" algn="l" rtl="0">
              <a:lnSpc>
                <a:spcPct val="100000"/>
              </a:lnSpc>
              <a:spcBef>
                <a:spcPts val="0"/>
              </a:spcBef>
              <a:spcAft>
                <a:spcPts val="0"/>
              </a:spcAft>
              <a:buNone/>
            </a:pPr>
            <a:r>
              <a:rPr lang="en" sz="1200" b="1">
                <a:latin typeface="Proxima Nova"/>
                <a:ea typeface="Proxima Nova"/>
                <a:cs typeface="Proxima Nova"/>
                <a:sym typeface="Proxima Nova"/>
              </a:rPr>
              <a:t>Tips for practicing allyship in this space</a:t>
            </a:r>
            <a:endParaRPr sz="1200" b="1">
              <a:latin typeface="Proxima Nova"/>
              <a:ea typeface="Proxima Nova"/>
              <a:cs typeface="Proxima Nova"/>
              <a:sym typeface="Proxima Nova"/>
            </a:endParaRPr>
          </a:p>
          <a:p>
            <a:pPr marL="533400" marR="0" lvl="0" indent="-165100" algn="l" rtl="0">
              <a:lnSpc>
                <a:spcPct val="100000"/>
              </a:lnSpc>
              <a:spcBef>
                <a:spcPts val="700"/>
              </a:spcBef>
              <a:spcAft>
                <a:spcPts val="0"/>
              </a:spcAft>
              <a:buSzPts val="1200"/>
              <a:buFont typeface="Avenir"/>
              <a:buChar char="•"/>
            </a:pPr>
            <a:r>
              <a:rPr lang="en" sz="1200">
                <a:latin typeface="Avenir"/>
                <a:ea typeface="Avenir"/>
                <a:cs typeface="Avenir"/>
                <a:sym typeface="Avenir"/>
              </a:rPr>
              <a:t>Remember to create space for everyone in your breakout group to share.</a:t>
            </a:r>
            <a:endParaRPr sz="1200">
              <a:latin typeface="Avenir"/>
              <a:ea typeface="Avenir"/>
              <a:cs typeface="Avenir"/>
              <a:sym typeface="Avenir"/>
            </a:endParaRPr>
          </a:p>
          <a:p>
            <a:pPr marL="533400" marR="0" lvl="0" indent="-165100" algn="l" rtl="0">
              <a:lnSpc>
                <a:spcPct val="100000"/>
              </a:lnSpc>
              <a:spcBef>
                <a:spcPts val="700"/>
              </a:spcBef>
              <a:spcAft>
                <a:spcPts val="0"/>
              </a:spcAft>
              <a:buSzPts val="1200"/>
              <a:buFont typeface="Avenir"/>
              <a:buChar char="•"/>
            </a:pPr>
            <a:r>
              <a:rPr lang="en" sz="1200">
                <a:latin typeface="Avenir"/>
                <a:ea typeface="Avenir"/>
                <a:cs typeface="Avenir"/>
                <a:sym typeface="Avenir"/>
              </a:rPr>
              <a:t>If someone shares a story, do not question or invalidate their experience.</a:t>
            </a:r>
            <a:endParaRPr sz="1000">
              <a:latin typeface="Avenir"/>
              <a:ea typeface="Avenir"/>
              <a:cs typeface="Avenir"/>
              <a:sym typeface="Avenir"/>
            </a:endParaRPr>
          </a:p>
        </p:txBody>
      </p:sp>
      <p:sp>
        <p:nvSpPr>
          <p:cNvPr id="1639" name="Google Shape;1639;p80"/>
          <p:cNvSpPr txBox="1"/>
          <p:nvPr/>
        </p:nvSpPr>
        <p:spPr>
          <a:xfrm>
            <a:off x="1777975" y="288855"/>
            <a:ext cx="1638600" cy="174600"/>
          </a:xfrm>
          <a:prstGeom prst="rect">
            <a:avLst/>
          </a:prstGeom>
          <a:noFill/>
          <a:ln>
            <a:noFill/>
          </a:ln>
        </p:spPr>
        <p:txBody>
          <a:bodyPr spcFirstLastPara="1" wrap="square" lIns="0" tIns="5200" rIns="0" bIns="0" anchor="t" anchorCtr="0">
            <a:spAutoFit/>
          </a:bodyPr>
          <a:lstStyle/>
          <a:p>
            <a:pPr marL="0" marR="0" lvl="0" indent="0" algn="l" rtl="0">
              <a:lnSpc>
                <a:spcPct val="100000"/>
              </a:lnSpc>
              <a:spcBef>
                <a:spcPts val="0"/>
              </a:spcBef>
              <a:spcAft>
                <a:spcPts val="0"/>
              </a:spcAft>
              <a:buNone/>
            </a:pPr>
            <a:r>
              <a:rPr lang="en" sz="1100" b="1" u="sng">
                <a:latin typeface="Proxima Nova"/>
                <a:ea typeface="Proxima Nova"/>
                <a:cs typeface="Proxima Nova"/>
                <a:sym typeface="Proxima Nova"/>
              </a:rPr>
              <a:t>BREAKOUT DISCUSSION</a:t>
            </a:r>
            <a:endParaRPr sz="1100" b="1">
              <a:latin typeface="Proxima Nova"/>
              <a:ea typeface="Proxima Nova"/>
              <a:cs typeface="Proxima Nova"/>
              <a:sym typeface="Proxima Nova"/>
            </a:endParaRPr>
          </a:p>
        </p:txBody>
      </p:sp>
      <p:sp>
        <p:nvSpPr>
          <p:cNvPr id="1640" name="Google Shape;1640;p80"/>
          <p:cNvSpPr/>
          <p:nvPr/>
        </p:nvSpPr>
        <p:spPr>
          <a:xfrm>
            <a:off x="1485685" y="281710"/>
            <a:ext cx="202263" cy="202263"/>
          </a:xfrm>
          <a:custGeom>
            <a:avLst/>
            <a:gdLst/>
            <a:ahLst/>
            <a:cxnLst/>
            <a:rect l="l" t="t" r="r" b="b"/>
            <a:pathLst>
              <a:path w="521969" h="521970" extrusionOk="0">
                <a:moveTo>
                  <a:pt x="260798" y="0"/>
                </a:moveTo>
                <a:lnTo>
                  <a:pt x="213918" y="4202"/>
                </a:lnTo>
                <a:lnTo>
                  <a:pt x="169796" y="16318"/>
                </a:lnTo>
                <a:lnTo>
                  <a:pt x="129167" y="35610"/>
                </a:lnTo>
                <a:lnTo>
                  <a:pt x="92768" y="61342"/>
                </a:lnTo>
                <a:lnTo>
                  <a:pt x="61335" y="92776"/>
                </a:lnTo>
                <a:lnTo>
                  <a:pt x="35606" y="129176"/>
                </a:lnTo>
                <a:lnTo>
                  <a:pt x="16315" y="169804"/>
                </a:lnTo>
                <a:lnTo>
                  <a:pt x="4201" y="213924"/>
                </a:lnTo>
                <a:lnTo>
                  <a:pt x="0" y="260798"/>
                </a:lnTo>
                <a:lnTo>
                  <a:pt x="4201" y="307671"/>
                </a:lnTo>
                <a:lnTo>
                  <a:pt x="16315" y="351790"/>
                </a:lnTo>
                <a:lnTo>
                  <a:pt x="35606" y="392417"/>
                </a:lnTo>
                <a:lnTo>
                  <a:pt x="61335" y="428815"/>
                </a:lnTo>
                <a:lnTo>
                  <a:pt x="92768" y="460248"/>
                </a:lnTo>
                <a:lnTo>
                  <a:pt x="129167" y="485978"/>
                </a:lnTo>
                <a:lnTo>
                  <a:pt x="169796" y="505269"/>
                </a:lnTo>
                <a:lnTo>
                  <a:pt x="213918" y="517384"/>
                </a:lnTo>
                <a:lnTo>
                  <a:pt x="260798" y="521586"/>
                </a:lnTo>
                <a:lnTo>
                  <a:pt x="307677" y="517384"/>
                </a:lnTo>
                <a:lnTo>
                  <a:pt x="351800" y="505269"/>
                </a:lnTo>
                <a:lnTo>
                  <a:pt x="392429" y="485978"/>
                </a:lnTo>
                <a:lnTo>
                  <a:pt x="428828" y="460248"/>
                </a:lnTo>
                <a:lnTo>
                  <a:pt x="460261" y="428815"/>
                </a:lnTo>
                <a:lnTo>
                  <a:pt x="485990" y="392417"/>
                </a:lnTo>
                <a:lnTo>
                  <a:pt x="505280" y="351790"/>
                </a:lnTo>
                <a:lnTo>
                  <a:pt x="517394" y="307671"/>
                </a:lnTo>
                <a:lnTo>
                  <a:pt x="521596" y="260798"/>
                </a:lnTo>
                <a:lnTo>
                  <a:pt x="517394" y="213924"/>
                </a:lnTo>
                <a:lnTo>
                  <a:pt x="505280" y="169804"/>
                </a:lnTo>
                <a:lnTo>
                  <a:pt x="485990" y="129176"/>
                </a:lnTo>
                <a:lnTo>
                  <a:pt x="460261" y="92776"/>
                </a:lnTo>
                <a:lnTo>
                  <a:pt x="428828" y="61342"/>
                </a:lnTo>
                <a:lnTo>
                  <a:pt x="392429" y="35610"/>
                </a:lnTo>
                <a:lnTo>
                  <a:pt x="351800" y="16318"/>
                </a:lnTo>
                <a:lnTo>
                  <a:pt x="307677" y="4202"/>
                </a:lnTo>
                <a:lnTo>
                  <a:pt x="260798"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pic>
        <p:nvPicPr>
          <p:cNvPr id="1641" name="Google Shape;1641;p80"/>
          <p:cNvPicPr preferRelativeResize="0"/>
          <p:nvPr/>
        </p:nvPicPr>
        <p:blipFill rotWithShape="1">
          <a:blip r:embed="rId3">
            <a:alphaModFix/>
          </a:blip>
          <a:srcRect/>
          <a:stretch/>
        </p:blipFill>
        <p:spPr>
          <a:xfrm>
            <a:off x="1559821" y="311690"/>
            <a:ext cx="53377" cy="53386"/>
          </a:xfrm>
          <a:prstGeom prst="rect">
            <a:avLst/>
          </a:prstGeom>
          <a:noFill/>
          <a:ln>
            <a:noFill/>
          </a:ln>
        </p:spPr>
      </p:pic>
      <p:pic>
        <p:nvPicPr>
          <p:cNvPr id="1642" name="Google Shape;1642;p80"/>
          <p:cNvPicPr preferRelativeResize="0"/>
          <p:nvPr/>
        </p:nvPicPr>
        <p:blipFill rotWithShape="1">
          <a:blip r:embed="rId3">
            <a:alphaModFix/>
          </a:blip>
          <a:srcRect/>
          <a:stretch/>
        </p:blipFill>
        <p:spPr>
          <a:xfrm>
            <a:off x="1517316" y="379242"/>
            <a:ext cx="53377" cy="53386"/>
          </a:xfrm>
          <a:prstGeom prst="rect">
            <a:avLst/>
          </a:prstGeom>
          <a:noFill/>
          <a:ln>
            <a:noFill/>
          </a:ln>
        </p:spPr>
      </p:pic>
      <p:pic>
        <p:nvPicPr>
          <p:cNvPr id="1643" name="Google Shape;1643;p80"/>
          <p:cNvPicPr preferRelativeResize="0"/>
          <p:nvPr/>
        </p:nvPicPr>
        <p:blipFill rotWithShape="1">
          <a:blip r:embed="rId3">
            <a:alphaModFix/>
          </a:blip>
          <a:srcRect/>
          <a:stretch/>
        </p:blipFill>
        <p:spPr>
          <a:xfrm>
            <a:off x="1602325" y="379242"/>
            <a:ext cx="53377" cy="53386"/>
          </a:xfrm>
          <a:prstGeom prst="rect">
            <a:avLst/>
          </a:prstGeom>
          <a:noFill/>
          <a:ln>
            <a:noFill/>
          </a:ln>
        </p:spPr>
      </p:pic>
      <p:sp>
        <p:nvSpPr>
          <p:cNvPr id="1644" name="Google Shape;1644;p80"/>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56</a:t>
            </a:fld>
            <a:endParaRPr sz="700">
              <a:latin typeface="Proxima Nova Semibold"/>
              <a:ea typeface="Proxima Nova Semibold"/>
              <a:cs typeface="Proxima Nova Semibold"/>
              <a:sym typeface="Proxima Nova Semibold"/>
            </a:endParaRPr>
          </a:p>
        </p:txBody>
      </p:sp>
      <p:grpSp>
        <p:nvGrpSpPr>
          <p:cNvPr id="1645" name="Google Shape;1645;p80"/>
          <p:cNvGrpSpPr/>
          <p:nvPr/>
        </p:nvGrpSpPr>
        <p:grpSpPr>
          <a:xfrm>
            <a:off x="167531" y="4852630"/>
            <a:ext cx="1505034" cy="174536"/>
            <a:chOff x="442904" y="4166938"/>
            <a:chExt cx="4030621" cy="467300"/>
          </a:xfrm>
        </p:grpSpPr>
        <p:pic>
          <p:nvPicPr>
            <p:cNvPr id="1646" name="Google Shape;1646;p80"/>
            <p:cNvPicPr preferRelativeResize="0"/>
            <p:nvPr/>
          </p:nvPicPr>
          <p:blipFill rotWithShape="1">
            <a:blip r:embed="rId4">
              <a:alphaModFix/>
            </a:blip>
            <a:srcRect/>
            <a:stretch/>
          </p:blipFill>
          <p:spPr>
            <a:xfrm>
              <a:off x="1848476" y="4166938"/>
              <a:ext cx="2625049" cy="467300"/>
            </a:xfrm>
            <a:prstGeom prst="rect">
              <a:avLst/>
            </a:prstGeom>
            <a:noFill/>
            <a:ln>
              <a:noFill/>
            </a:ln>
          </p:spPr>
        </p:pic>
        <p:grpSp>
          <p:nvGrpSpPr>
            <p:cNvPr id="1647" name="Google Shape;1647;p80"/>
            <p:cNvGrpSpPr/>
            <p:nvPr/>
          </p:nvGrpSpPr>
          <p:grpSpPr>
            <a:xfrm>
              <a:off x="442904" y="4326529"/>
              <a:ext cx="1033452" cy="205673"/>
              <a:chOff x="7504804" y="565304"/>
              <a:chExt cx="1033452" cy="205673"/>
            </a:xfrm>
          </p:grpSpPr>
          <p:sp>
            <p:nvSpPr>
              <p:cNvPr id="1648" name="Google Shape;1648;p80"/>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49" name="Google Shape;1649;p80"/>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50" name="Google Shape;1650;p80"/>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51" name="Google Shape;1651;p80"/>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52" name="Google Shape;1652;p80"/>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53" name="Google Shape;1653;p80"/>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54" name="Google Shape;1654;p80"/>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1655" name="Google Shape;1655;p80"/>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rgbClr val="F5BB9F"/>
        </a:solidFill>
        <a:effectLst/>
      </p:bgPr>
    </p:bg>
    <p:spTree>
      <p:nvGrpSpPr>
        <p:cNvPr id="1" name="Shape 1659"/>
        <p:cNvGrpSpPr/>
        <p:nvPr/>
      </p:nvGrpSpPr>
      <p:grpSpPr>
        <a:xfrm>
          <a:off x="0" y="0"/>
          <a:ext cx="0" cy="0"/>
          <a:chOff x="0" y="0"/>
          <a:chExt cx="0" cy="0"/>
        </a:xfrm>
      </p:grpSpPr>
      <p:sp>
        <p:nvSpPr>
          <p:cNvPr id="1660" name="Google Shape;1660;p81"/>
          <p:cNvSpPr/>
          <p:nvPr/>
        </p:nvSpPr>
        <p:spPr>
          <a:xfrm>
            <a:off x="870623" y="0"/>
            <a:ext cx="719423" cy="822858"/>
          </a:xfrm>
          <a:custGeom>
            <a:avLst/>
            <a:gdLst/>
            <a:ahLst/>
            <a:cxnLst/>
            <a:rect l="l" t="t" r="r" b="b"/>
            <a:pathLst>
              <a:path w="1581150" h="1808480" extrusionOk="0">
                <a:moveTo>
                  <a:pt x="1406021" y="0"/>
                </a:moveTo>
                <a:lnTo>
                  <a:pt x="0" y="0"/>
                </a:lnTo>
                <a:lnTo>
                  <a:pt x="190032" y="1808089"/>
                </a:lnTo>
                <a:lnTo>
                  <a:pt x="1580691" y="1661925"/>
                </a:lnTo>
                <a:lnTo>
                  <a:pt x="140602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61" name="Google Shape;1661;p81"/>
          <p:cNvSpPr/>
          <p:nvPr/>
        </p:nvSpPr>
        <p:spPr>
          <a:xfrm>
            <a:off x="852185" y="913027"/>
            <a:ext cx="955763" cy="700065"/>
          </a:xfrm>
          <a:custGeom>
            <a:avLst/>
            <a:gdLst/>
            <a:ahLst/>
            <a:cxnLst/>
            <a:rect l="l" t="t" r="r" b="b"/>
            <a:pathLst>
              <a:path w="2100579" h="1538604" extrusionOk="0">
                <a:moveTo>
                  <a:pt x="1960254" y="0"/>
                </a:moveTo>
                <a:lnTo>
                  <a:pt x="0" y="206035"/>
                </a:lnTo>
                <a:lnTo>
                  <a:pt x="140037" y="1538351"/>
                </a:lnTo>
                <a:lnTo>
                  <a:pt x="2100292" y="1332315"/>
                </a:lnTo>
                <a:lnTo>
                  <a:pt x="1960254"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62" name="Google Shape;1662;p81"/>
          <p:cNvSpPr/>
          <p:nvPr/>
        </p:nvSpPr>
        <p:spPr>
          <a:xfrm>
            <a:off x="1900949" y="692374"/>
            <a:ext cx="726646" cy="958653"/>
          </a:xfrm>
          <a:custGeom>
            <a:avLst/>
            <a:gdLst/>
            <a:ahLst/>
            <a:cxnLst/>
            <a:rect l="l" t="t" r="r" b="b"/>
            <a:pathLst>
              <a:path w="1597025" h="2106929" extrusionOk="0">
                <a:moveTo>
                  <a:pt x="1390659" y="0"/>
                </a:moveTo>
                <a:lnTo>
                  <a:pt x="0" y="146163"/>
                </a:lnTo>
                <a:lnTo>
                  <a:pt x="206035" y="2106407"/>
                </a:lnTo>
                <a:lnTo>
                  <a:pt x="1596684" y="1960243"/>
                </a:lnTo>
                <a:lnTo>
                  <a:pt x="1390659"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63" name="Google Shape;1663;p81"/>
          <p:cNvSpPr/>
          <p:nvPr/>
        </p:nvSpPr>
        <p:spPr>
          <a:xfrm>
            <a:off x="1683514" y="0"/>
            <a:ext cx="955186" cy="602120"/>
          </a:xfrm>
          <a:custGeom>
            <a:avLst/>
            <a:gdLst/>
            <a:ahLst/>
            <a:cxnLst/>
            <a:rect l="l" t="t" r="r" b="b"/>
            <a:pathLst>
              <a:path w="2099310" h="1323340" extrusionOk="0">
                <a:moveTo>
                  <a:pt x="1981898" y="0"/>
                </a:moveTo>
                <a:lnTo>
                  <a:pt x="0" y="0"/>
                </a:lnTo>
                <a:lnTo>
                  <a:pt x="139039" y="1322915"/>
                </a:lnTo>
                <a:lnTo>
                  <a:pt x="2099283" y="1116890"/>
                </a:lnTo>
                <a:lnTo>
                  <a:pt x="1981898"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64" name="Google Shape;1664;p81"/>
          <p:cNvSpPr/>
          <p:nvPr/>
        </p:nvSpPr>
        <p:spPr>
          <a:xfrm>
            <a:off x="2820967" y="2015989"/>
            <a:ext cx="1263469" cy="1281093"/>
          </a:xfrm>
          <a:custGeom>
            <a:avLst/>
            <a:gdLst/>
            <a:ahLst/>
            <a:cxnLst/>
            <a:rect l="l" t="t" r="r" b="b"/>
            <a:pathLst>
              <a:path w="2776854" h="2815590" extrusionOk="0">
                <a:moveTo>
                  <a:pt x="1258684" y="1534820"/>
                </a:moveTo>
                <a:lnTo>
                  <a:pt x="446836" y="877392"/>
                </a:lnTo>
                <a:lnTo>
                  <a:pt x="0" y="1429194"/>
                </a:lnTo>
                <a:lnTo>
                  <a:pt x="811847" y="2086597"/>
                </a:lnTo>
                <a:lnTo>
                  <a:pt x="1258684" y="1534820"/>
                </a:lnTo>
                <a:close/>
              </a:path>
              <a:path w="2776854" h="2815590" extrusionOk="0">
                <a:moveTo>
                  <a:pt x="1918576" y="466394"/>
                </a:moveTo>
                <a:lnTo>
                  <a:pt x="1342631" y="0"/>
                </a:lnTo>
                <a:lnTo>
                  <a:pt x="685203" y="811847"/>
                </a:lnTo>
                <a:lnTo>
                  <a:pt x="1261148" y="1278242"/>
                </a:lnTo>
                <a:lnTo>
                  <a:pt x="1918576" y="466394"/>
                </a:lnTo>
                <a:close/>
              </a:path>
              <a:path w="2776854" h="2815590" extrusionOk="0">
                <a:moveTo>
                  <a:pt x="2091194" y="2003666"/>
                </a:moveTo>
                <a:lnTo>
                  <a:pt x="1515237" y="1537271"/>
                </a:lnTo>
                <a:lnTo>
                  <a:pt x="857821" y="2349131"/>
                </a:lnTo>
                <a:lnTo>
                  <a:pt x="1433766" y="2815526"/>
                </a:lnTo>
                <a:lnTo>
                  <a:pt x="2091194" y="2003666"/>
                </a:lnTo>
                <a:close/>
              </a:path>
              <a:path w="2776854" h="2815590" extrusionOk="0">
                <a:moveTo>
                  <a:pt x="2776385" y="1386332"/>
                </a:moveTo>
                <a:lnTo>
                  <a:pt x="1964537" y="728916"/>
                </a:lnTo>
                <a:lnTo>
                  <a:pt x="1517713" y="1280706"/>
                </a:lnTo>
                <a:lnTo>
                  <a:pt x="2329561" y="1938134"/>
                </a:lnTo>
                <a:lnTo>
                  <a:pt x="2776385" y="1386332"/>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65" name="Google Shape;1665;p81"/>
          <p:cNvSpPr/>
          <p:nvPr/>
        </p:nvSpPr>
        <p:spPr>
          <a:xfrm>
            <a:off x="35998" y="2180681"/>
            <a:ext cx="392649" cy="513131"/>
          </a:xfrm>
          <a:custGeom>
            <a:avLst/>
            <a:gdLst/>
            <a:ahLst/>
            <a:cxnLst/>
            <a:rect l="l" t="t" r="r" b="b"/>
            <a:pathLst>
              <a:path w="862965" h="1127760" extrusionOk="0">
                <a:moveTo>
                  <a:pt x="127305" y="0"/>
                </a:moveTo>
                <a:lnTo>
                  <a:pt x="0" y="1036868"/>
                </a:lnTo>
                <a:lnTo>
                  <a:pt x="735579" y="1127190"/>
                </a:lnTo>
                <a:lnTo>
                  <a:pt x="862884" y="90321"/>
                </a:lnTo>
                <a:lnTo>
                  <a:pt x="12730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66" name="Google Shape;1666;p81"/>
          <p:cNvSpPr/>
          <p:nvPr/>
        </p:nvSpPr>
        <p:spPr>
          <a:xfrm>
            <a:off x="0" y="2739908"/>
            <a:ext cx="431654" cy="373869"/>
          </a:xfrm>
          <a:custGeom>
            <a:avLst/>
            <a:gdLst/>
            <a:ahLst/>
            <a:cxnLst/>
            <a:rect l="l" t="t" r="r" b="b"/>
            <a:pathLst>
              <a:path w="948690" h="821690" extrusionOk="0">
                <a:moveTo>
                  <a:pt x="0" y="0"/>
                </a:moveTo>
                <a:lnTo>
                  <a:pt x="0" y="715355"/>
                </a:lnTo>
                <a:lnTo>
                  <a:pt x="862065" y="821198"/>
                </a:lnTo>
                <a:lnTo>
                  <a:pt x="948597" y="116476"/>
                </a:lnTo>
                <a:lnTo>
                  <a:pt x="0"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67" name="Google Shape;1667;p81"/>
          <p:cNvSpPr/>
          <p:nvPr/>
        </p:nvSpPr>
        <p:spPr>
          <a:xfrm>
            <a:off x="473097" y="2731998"/>
            <a:ext cx="392649" cy="513130"/>
          </a:xfrm>
          <a:custGeom>
            <a:avLst/>
            <a:gdLst/>
            <a:ahLst/>
            <a:cxnLst/>
            <a:rect l="l" t="t" r="r" b="b"/>
            <a:pathLst>
              <a:path w="862964" h="1127759" extrusionOk="0">
                <a:moveTo>
                  <a:pt x="127315" y="0"/>
                </a:moveTo>
                <a:lnTo>
                  <a:pt x="0" y="1036868"/>
                </a:lnTo>
                <a:lnTo>
                  <a:pt x="735590" y="1127190"/>
                </a:lnTo>
                <a:lnTo>
                  <a:pt x="862895" y="90321"/>
                </a:lnTo>
                <a:lnTo>
                  <a:pt x="12731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68" name="Google Shape;1668;p81"/>
          <p:cNvSpPr/>
          <p:nvPr/>
        </p:nvSpPr>
        <p:spPr>
          <a:xfrm>
            <a:off x="470118" y="2311936"/>
            <a:ext cx="511397" cy="378781"/>
          </a:xfrm>
          <a:custGeom>
            <a:avLst/>
            <a:gdLst/>
            <a:ahLst/>
            <a:cxnLst/>
            <a:rect l="l" t="t" r="r" b="b"/>
            <a:pathLst>
              <a:path w="1123950" h="832485" extrusionOk="0">
                <a:moveTo>
                  <a:pt x="86531" y="0"/>
                </a:moveTo>
                <a:lnTo>
                  <a:pt x="0" y="704721"/>
                </a:lnTo>
                <a:lnTo>
                  <a:pt x="1036868" y="832037"/>
                </a:lnTo>
                <a:lnTo>
                  <a:pt x="1123400" y="127305"/>
                </a:lnTo>
                <a:lnTo>
                  <a:pt x="8653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69" name="Google Shape;1669;p81"/>
          <p:cNvSpPr/>
          <p:nvPr/>
        </p:nvSpPr>
        <p:spPr>
          <a:xfrm>
            <a:off x="6505658" y="270450"/>
            <a:ext cx="1134608" cy="1160323"/>
          </a:xfrm>
          <a:custGeom>
            <a:avLst/>
            <a:gdLst/>
            <a:ahLst/>
            <a:cxnLst/>
            <a:rect l="l" t="t" r="r" b="b"/>
            <a:pathLst>
              <a:path w="2493644" h="2550160" extrusionOk="0">
                <a:moveTo>
                  <a:pt x="1073543" y="1329423"/>
                </a:moveTo>
                <a:lnTo>
                  <a:pt x="648639" y="375081"/>
                </a:lnTo>
                <a:lnTo>
                  <a:pt x="0" y="663879"/>
                </a:lnTo>
                <a:lnTo>
                  <a:pt x="424903" y="1618221"/>
                </a:lnTo>
                <a:lnTo>
                  <a:pt x="1073543" y="1329423"/>
                </a:lnTo>
                <a:close/>
              </a:path>
              <a:path w="2493644" h="2550160" extrusionOk="0">
                <a:moveTo>
                  <a:pt x="1602460" y="2125116"/>
                </a:moveTo>
                <a:lnTo>
                  <a:pt x="1301013" y="1448079"/>
                </a:lnTo>
                <a:lnTo>
                  <a:pt x="346671" y="1872996"/>
                </a:lnTo>
                <a:lnTo>
                  <a:pt x="648119" y="2550033"/>
                </a:lnTo>
                <a:lnTo>
                  <a:pt x="1602460" y="2125116"/>
                </a:lnTo>
                <a:close/>
              </a:path>
              <a:path w="2493644" h="2550160" extrusionOk="0">
                <a:moveTo>
                  <a:pt x="2146566" y="677037"/>
                </a:moveTo>
                <a:lnTo>
                  <a:pt x="1845119" y="0"/>
                </a:lnTo>
                <a:lnTo>
                  <a:pt x="890790" y="424891"/>
                </a:lnTo>
                <a:lnTo>
                  <a:pt x="1192225" y="1101928"/>
                </a:lnTo>
                <a:lnTo>
                  <a:pt x="2146566" y="677037"/>
                </a:lnTo>
                <a:close/>
              </a:path>
              <a:path w="2493644" h="2550160" extrusionOk="0">
                <a:moveTo>
                  <a:pt x="2493238" y="1886153"/>
                </a:moveTo>
                <a:lnTo>
                  <a:pt x="2068334" y="931811"/>
                </a:lnTo>
                <a:lnTo>
                  <a:pt x="1419707" y="1220609"/>
                </a:lnTo>
                <a:lnTo>
                  <a:pt x="1844598" y="2174938"/>
                </a:lnTo>
                <a:lnTo>
                  <a:pt x="2493238" y="1886153"/>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70" name="Google Shape;1670;p81"/>
          <p:cNvSpPr/>
          <p:nvPr/>
        </p:nvSpPr>
        <p:spPr>
          <a:xfrm>
            <a:off x="5954353" y="3379780"/>
            <a:ext cx="949119" cy="712200"/>
          </a:xfrm>
          <a:custGeom>
            <a:avLst/>
            <a:gdLst/>
            <a:ahLst/>
            <a:cxnLst/>
            <a:rect l="l" t="t" r="r" b="b"/>
            <a:pathLst>
              <a:path w="2085975" h="1565275" extrusionOk="0">
                <a:moveTo>
                  <a:pt x="121870" y="0"/>
                </a:moveTo>
                <a:lnTo>
                  <a:pt x="0" y="1392994"/>
                </a:lnTo>
                <a:lnTo>
                  <a:pt x="1963542" y="1564779"/>
                </a:lnTo>
                <a:lnTo>
                  <a:pt x="2085423" y="171785"/>
                </a:lnTo>
                <a:lnTo>
                  <a:pt x="121870"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71" name="Google Shape;1671;p81"/>
          <p:cNvSpPr/>
          <p:nvPr/>
        </p:nvSpPr>
        <p:spPr>
          <a:xfrm>
            <a:off x="5163622" y="3188552"/>
            <a:ext cx="685619" cy="946807"/>
          </a:xfrm>
          <a:custGeom>
            <a:avLst/>
            <a:gdLst/>
            <a:ahLst/>
            <a:cxnLst/>
            <a:rect l="l" t="t" r="r" b="b"/>
            <a:pathLst>
              <a:path w="1506854" h="2080895" extrusionOk="0">
                <a:moveTo>
                  <a:pt x="171785" y="0"/>
                </a:moveTo>
                <a:lnTo>
                  <a:pt x="0" y="1963552"/>
                </a:lnTo>
                <a:lnTo>
                  <a:pt x="1334556" y="2080303"/>
                </a:lnTo>
                <a:lnTo>
                  <a:pt x="1506341" y="116760"/>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72" name="Google Shape;1672;p81"/>
          <p:cNvSpPr/>
          <p:nvPr/>
        </p:nvSpPr>
        <p:spPr>
          <a:xfrm>
            <a:off x="4943473" y="4240245"/>
            <a:ext cx="949119" cy="712200"/>
          </a:xfrm>
          <a:custGeom>
            <a:avLst/>
            <a:gdLst/>
            <a:ahLst/>
            <a:cxnLst/>
            <a:rect l="l" t="t" r="r" b="b"/>
            <a:pathLst>
              <a:path w="2085975" h="1565275" extrusionOk="0">
                <a:moveTo>
                  <a:pt x="121881" y="0"/>
                </a:moveTo>
                <a:lnTo>
                  <a:pt x="0" y="1393004"/>
                </a:lnTo>
                <a:lnTo>
                  <a:pt x="1963552" y="1564790"/>
                </a:lnTo>
                <a:lnTo>
                  <a:pt x="2085423" y="171785"/>
                </a:lnTo>
                <a:lnTo>
                  <a:pt x="12188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73" name="Google Shape;1673;p81"/>
          <p:cNvSpPr/>
          <p:nvPr/>
        </p:nvSpPr>
        <p:spPr>
          <a:xfrm>
            <a:off x="5997586" y="4197016"/>
            <a:ext cx="685619" cy="946807"/>
          </a:xfrm>
          <a:custGeom>
            <a:avLst/>
            <a:gdLst/>
            <a:ahLst/>
            <a:cxnLst/>
            <a:rect l="l" t="t" r="r" b="b"/>
            <a:pathLst>
              <a:path w="1506855" h="2080895" extrusionOk="0">
                <a:moveTo>
                  <a:pt x="171785" y="0"/>
                </a:moveTo>
                <a:lnTo>
                  <a:pt x="0" y="1963542"/>
                </a:lnTo>
                <a:lnTo>
                  <a:pt x="1334556" y="2080303"/>
                </a:lnTo>
                <a:lnTo>
                  <a:pt x="1506341" y="116750"/>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74" name="Google Shape;1674;p81"/>
          <p:cNvSpPr/>
          <p:nvPr/>
        </p:nvSpPr>
        <p:spPr>
          <a:xfrm>
            <a:off x="8797565" y="892879"/>
            <a:ext cx="346710" cy="664238"/>
          </a:xfrm>
          <a:custGeom>
            <a:avLst/>
            <a:gdLst/>
            <a:ahLst/>
            <a:cxnLst/>
            <a:rect l="l" t="t" r="r" b="b"/>
            <a:pathLst>
              <a:path w="762000" h="1459864" extrusionOk="0">
                <a:moveTo>
                  <a:pt x="121870" y="0"/>
                </a:moveTo>
                <a:lnTo>
                  <a:pt x="0" y="1392994"/>
                </a:lnTo>
                <a:lnTo>
                  <a:pt x="761676" y="1459631"/>
                </a:lnTo>
                <a:lnTo>
                  <a:pt x="761676" y="55974"/>
                </a:lnTo>
                <a:lnTo>
                  <a:pt x="121870"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75" name="Google Shape;1675;p81"/>
          <p:cNvSpPr/>
          <p:nvPr/>
        </p:nvSpPr>
        <p:spPr>
          <a:xfrm>
            <a:off x="8006835" y="701651"/>
            <a:ext cx="685619" cy="946807"/>
          </a:xfrm>
          <a:custGeom>
            <a:avLst/>
            <a:gdLst/>
            <a:ahLst/>
            <a:cxnLst/>
            <a:rect l="l" t="t" r="r" b="b"/>
            <a:pathLst>
              <a:path w="1506855" h="2080895" extrusionOk="0">
                <a:moveTo>
                  <a:pt x="171785" y="0"/>
                </a:moveTo>
                <a:lnTo>
                  <a:pt x="0" y="1963552"/>
                </a:lnTo>
                <a:lnTo>
                  <a:pt x="1334556" y="2080303"/>
                </a:lnTo>
                <a:lnTo>
                  <a:pt x="1506341" y="116760"/>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76" name="Google Shape;1676;p81"/>
          <p:cNvSpPr/>
          <p:nvPr/>
        </p:nvSpPr>
        <p:spPr>
          <a:xfrm>
            <a:off x="7786686" y="1753343"/>
            <a:ext cx="949119" cy="712200"/>
          </a:xfrm>
          <a:custGeom>
            <a:avLst/>
            <a:gdLst/>
            <a:ahLst/>
            <a:cxnLst/>
            <a:rect l="l" t="t" r="r" b="b"/>
            <a:pathLst>
              <a:path w="2085975" h="1565275" extrusionOk="0">
                <a:moveTo>
                  <a:pt x="121881" y="0"/>
                </a:moveTo>
                <a:lnTo>
                  <a:pt x="0" y="1393004"/>
                </a:lnTo>
                <a:lnTo>
                  <a:pt x="1963552" y="1564790"/>
                </a:lnTo>
                <a:lnTo>
                  <a:pt x="2085423" y="171785"/>
                </a:lnTo>
                <a:lnTo>
                  <a:pt x="12188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77" name="Google Shape;1677;p81"/>
          <p:cNvSpPr/>
          <p:nvPr/>
        </p:nvSpPr>
        <p:spPr>
          <a:xfrm>
            <a:off x="8840799" y="1710115"/>
            <a:ext cx="303371" cy="920226"/>
          </a:xfrm>
          <a:custGeom>
            <a:avLst/>
            <a:gdLst/>
            <a:ahLst/>
            <a:cxnLst/>
            <a:rect l="l" t="t" r="r" b="b"/>
            <a:pathLst>
              <a:path w="666750" h="2022475" extrusionOk="0">
                <a:moveTo>
                  <a:pt x="171785" y="0"/>
                </a:moveTo>
                <a:lnTo>
                  <a:pt x="0" y="1963542"/>
                </a:lnTo>
                <a:lnTo>
                  <a:pt x="666622" y="2021865"/>
                </a:lnTo>
                <a:lnTo>
                  <a:pt x="666622" y="43289"/>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78" name="Google Shape;1678;p81"/>
          <p:cNvSpPr txBox="1">
            <a:spLocks noGrp="1"/>
          </p:cNvSpPr>
          <p:nvPr>
            <p:ph type="title"/>
          </p:nvPr>
        </p:nvSpPr>
        <p:spPr>
          <a:xfrm>
            <a:off x="1168527" y="1804860"/>
            <a:ext cx="6807300" cy="1156500"/>
          </a:xfrm>
          <a:prstGeom prst="rect">
            <a:avLst/>
          </a:prstGeom>
          <a:solidFill>
            <a:srgbClr val="FDF3E9"/>
          </a:solidFill>
          <a:ln w="62825" cap="flat" cmpd="sng">
            <a:solidFill>
              <a:srgbClr val="DE6E4A"/>
            </a:solidFill>
            <a:prstDash val="solid"/>
            <a:round/>
            <a:headEnd type="none" w="sm" len="sm"/>
            <a:tailEnd type="none" w="sm" len="sm"/>
          </a:ln>
        </p:spPr>
        <p:txBody>
          <a:bodyPr spcFirstLastPara="1" wrap="square" lIns="0" tIns="2025" rIns="0" bIns="0" anchor="t" anchorCtr="0">
            <a:spAutoFit/>
          </a:bodyPr>
          <a:lstStyle/>
          <a:p>
            <a:pPr marL="0" lvl="0" indent="0" algn="l" rtl="0">
              <a:lnSpc>
                <a:spcPct val="100000"/>
              </a:lnSpc>
              <a:spcBef>
                <a:spcPts val="0"/>
              </a:spcBef>
              <a:spcAft>
                <a:spcPts val="0"/>
              </a:spcAft>
              <a:buNone/>
            </a:pPr>
            <a:endParaRPr sz="3100">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en" sz="2200" b="0">
                <a:solidFill>
                  <a:srgbClr val="000000"/>
                </a:solidFill>
                <a:latin typeface="Avenir"/>
                <a:ea typeface="Avenir"/>
                <a:cs typeface="Avenir"/>
                <a:sym typeface="Avenir"/>
              </a:rPr>
              <a:t>Turn to </a:t>
            </a:r>
            <a:r>
              <a:rPr lang="en" sz="2200">
                <a:solidFill>
                  <a:srgbClr val="000000"/>
                </a:solidFill>
                <a:latin typeface="Proxima Nova"/>
                <a:ea typeface="Proxima Nova"/>
                <a:cs typeface="Proxima Nova"/>
                <a:sym typeface="Proxima Nova"/>
              </a:rPr>
              <a:t>page 93</a:t>
            </a:r>
            <a:r>
              <a:rPr lang="en" sz="2200">
                <a:solidFill>
                  <a:srgbClr val="000000"/>
                </a:solidFill>
              </a:rPr>
              <a:t> </a:t>
            </a:r>
            <a:r>
              <a:rPr lang="en" sz="2200" b="0">
                <a:solidFill>
                  <a:srgbClr val="000000"/>
                </a:solidFill>
                <a:latin typeface="Avenir"/>
                <a:ea typeface="Avenir"/>
                <a:cs typeface="Avenir"/>
                <a:sym typeface="Avenir"/>
              </a:rPr>
              <a:t>and discuss the prompts</a:t>
            </a:r>
            <a:endParaRPr sz="2200" b="0">
              <a:solidFill>
                <a:srgbClr val="000000"/>
              </a:solidFill>
              <a:latin typeface="Avenir"/>
              <a:ea typeface="Avenir"/>
              <a:cs typeface="Avenir"/>
              <a:sym typeface="Avenir"/>
            </a:endParaRPr>
          </a:p>
          <a:p>
            <a:pPr marL="0" lvl="0" indent="0" algn="ctr" rtl="0">
              <a:lnSpc>
                <a:spcPct val="100000"/>
              </a:lnSpc>
              <a:spcBef>
                <a:spcPts val="0"/>
              </a:spcBef>
              <a:spcAft>
                <a:spcPts val="0"/>
              </a:spcAft>
              <a:buNone/>
            </a:pPr>
            <a:endParaRPr sz="2200" b="0">
              <a:solidFill>
                <a:srgbClr val="000000"/>
              </a:solidFill>
            </a:endParaRPr>
          </a:p>
        </p:txBody>
      </p:sp>
      <p:sp>
        <p:nvSpPr>
          <p:cNvPr id="1679" name="Google Shape;1679;p81"/>
          <p:cNvSpPr txBox="1"/>
          <p:nvPr/>
        </p:nvSpPr>
        <p:spPr>
          <a:xfrm>
            <a:off x="1555226" y="3216247"/>
            <a:ext cx="1927800" cy="189900"/>
          </a:xfrm>
          <a:prstGeom prst="rect">
            <a:avLst/>
          </a:prstGeom>
          <a:noFill/>
          <a:ln>
            <a:noFill/>
          </a:ln>
        </p:spPr>
        <p:txBody>
          <a:bodyPr spcFirstLastPara="1" wrap="square" lIns="0" tIns="5200" rIns="0" bIns="0" anchor="t" anchorCtr="0">
            <a:spAutoFit/>
          </a:bodyPr>
          <a:lstStyle/>
          <a:p>
            <a:pPr marL="0" marR="0" lvl="0" indent="0" algn="l" rtl="0">
              <a:lnSpc>
                <a:spcPct val="100000"/>
              </a:lnSpc>
              <a:spcBef>
                <a:spcPts val="0"/>
              </a:spcBef>
              <a:spcAft>
                <a:spcPts val="0"/>
              </a:spcAft>
              <a:buNone/>
            </a:pPr>
            <a:r>
              <a:rPr lang="en" sz="1200" b="1" u="sng">
                <a:latin typeface="Proxima Nova"/>
                <a:ea typeface="Proxima Nova"/>
                <a:cs typeface="Proxima Nova"/>
                <a:sym typeface="Proxima Nova"/>
              </a:rPr>
              <a:t>BREAKOUT DISCUSSION</a:t>
            </a:r>
            <a:endParaRPr sz="1200" b="1">
              <a:latin typeface="Proxima Nova"/>
              <a:ea typeface="Proxima Nova"/>
              <a:cs typeface="Proxima Nova"/>
              <a:sym typeface="Proxima Nova"/>
            </a:endParaRPr>
          </a:p>
        </p:txBody>
      </p:sp>
      <p:sp>
        <p:nvSpPr>
          <p:cNvPr id="1680" name="Google Shape;1680;p81"/>
          <p:cNvSpPr txBox="1"/>
          <p:nvPr/>
        </p:nvSpPr>
        <p:spPr>
          <a:xfrm>
            <a:off x="3317250" y="3132572"/>
            <a:ext cx="300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Proxima Nova"/>
                <a:ea typeface="Proxima Nova"/>
                <a:cs typeface="Proxima Nova"/>
                <a:sym typeface="Proxima Nova"/>
              </a:rPr>
              <a:t>PAGE: 93	</a:t>
            </a:r>
            <a:endParaRPr sz="1200" b="1">
              <a:solidFill>
                <a:schemeClr val="dk1"/>
              </a:solidFill>
              <a:latin typeface="Proxima Nova"/>
              <a:ea typeface="Proxima Nova"/>
              <a:cs typeface="Proxima Nova"/>
              <a:sym typeface="Proxima Nova"/>
            </a:endParaRPr>
          </a:p>
        </p:txBody>
      </p:sp>
      <p:sp>
        <p:nvSpPr>
          <p:cNvPr id="1681" name="Google Shape;1681;p81"/>
          <p:cNvSpPr txBox="1"/>
          <p:nvPr/>
        </p:nvSpPr>
        <p:spPr>
          <a:xfrm>
            <a:off x="5892250" y="3126535"/>
            <a:ext cx="300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Proxima Nova"/>
                <a:ea typeface="Proxima Nova"/>
                <a:cs typeface="Proxima Nova"/>
                <a:sym typeface="Proxima Nova"/>
              </a:rPr>
              <a:t>15 MINUTES</a:t>
            </a:r>
            <a:endParaRPr sz="1200" b="1">
              <a:solidFill>
                <a:schemeClr val="dk1"/>
              </a:solidFill>
              <a:latin typeface="Proxima Nova"/>
              <a:ea typeface="Proxima Nova"/>
              <a:cs typeface="Proxima Nova"/>
              <a:sym typeface="Proxima Nova"/>
            </a:endParaRPr>
          </a:p>
        </p:txBody>
      </p:sp>
      <p:grpSp>
        <p:nvGrpSpPr>
          <p:cNvPr id="1682" name="Google Shape;1682;p81"/>
          <p:cNvGrpSpPr/>
          <p:nvPr/>
        </p:nvGrpSpPr>
        <p:grpSpPr>
          <a:xfrm>
            <a:off x="1211361" y="3207946"/>
            <a:ext cx="237392" cy="237392"/>
            <a:chOff x="2680544" y="7234559"/>
            <a:chExt cx="521969" cy="521970"/>
          </a:xfrm>
        </p:grpSpPr>
        <p:sp>
          <p:nvSpPr>
            <p:cNvPr id="1683" name="Google Shape;1683;p81"/>
            <p:cNvSpPr/>
            <p:nvPr/>
          </p:nvSpPr>
          <p:spPr>
            <a:xfrm>
              <a:off x="2680544" y="7234559"/>
              <a:ext cx="521969" cy="521970"/>
            </a:xfrm>
            <a:custGeom>
              <a:avLst/>
              <a:gdLst/>
              <a:ahLst/>
              <a:cxnLst/>
              <a:rect l="l" t="t" r="r" b="b"/>
              <a:pathLst>
                <a:path w="521969" h="521970" extrusionOk="0">
                  <a:moveTo>
                    <a:pt x="260798" y="0"/>
                  </a:moveTo>
                  <a:lnTo>
                    <a:pt x="213918" y="4202"/>
                  </a:lnTo>
                  <a:lnTo>
                    <a:pt x="169796" y="16318"/>
                  </a:lnTo>
                  <a:lnTo>
                    <a:pt x="129167" y="35610"/>
                  </a:lnTo>
                  <a:lnTo>
                    <a:pt x="92768" y="61342"/>
                  </a:lnTo>
                  <a:lnTo>
                    <a:pt x="61335" y="92776"/>
                  </a:lnTo>
                  <a:lnTo>
                    <a:pt x="35606" y="129176"/>
                  </a:lnTo>
                  <a:lnTo>
                    <a:pt x="16315" y="169804"/>
                  </a:lnTo>
                  <a:lnTo>
                    <a:pt x="4201" y="213924"/>
                  </a:lnTo>
                  <a:lnTo>
                    <a:pt x="0" y="260798"/>
                  </a:lnTo>
                  <a:lnTo>
                    <a:pt x="4201" y="307671"/>
                  </a:lnTo>
                  <a:lnTo>
                    <a:pt x="16315" y="351790"/>
                  </a:lnTo>
                  <a:lnTo>
                    <a:pt x="35606" y="392417"/>
                  </a:lnTo>
                  <a:lnTo>
                    <a:pt x="61335" y="428815"/>
                  </a:lnTo>
                  <a:lnTo>
                    <a:pt x="92768" y="460248"/>
                  </a:lnTo>
                  <a:lnTo>
                    <a:pt x="129167" y="485978"/>
                  </a:lnTo>
                  <a:lnTo>
                    <a:pt x="169796" y="505269"/>
                  </a:lnTo>
                  <a:lnTo>
                    <a:pt x="213918" y="517384"/>
                  </a:lnTo>
                  <a:lnTo>
                    <a:pt x="260798" y="521586"/>
                  </a:lnTo>
                  <a:lnTo>
                    <a:pt x="307677" y="517384"/>
                  </a:lnTo>
                  <a:lnTo>
                    <a:pt x="351800" y="505269"/>
                  </a:lnTo>
                  <a:lnTo>
                    <a:pt x="392429" y="485978"/>
                  </a:lnTo>
                  <a:lnTo>
                    <a:pt x="428828" y="460248"/>
                  </a:lnTo>
                  <a:lnTo>
                    <a:pt x="460261" y="428815"/>
                  </a:lnTo>
                  <a:lnTo>
                    <a:pt x="485990" y="392417"/>
                  </a:lnTo>
                  <a:lnTo>
                    <a:pt x="505280" y="351790"/>
                  </a:lnTo>
                  <a:lnTo>
                    <a:pt x="517394" y="307671"/>
                  </a:lnTo>
                  <a:lnTo>
                    <a:pt x="521596" y="260798"/>
                  </a:lnTo>
                  <a:lnTo>
                    <a:pt x="517394" y="213924"/>
                  </a:lnTo>
                  <a:lnTo>
                    <a:pt x="505280" y="169804"/>
                  </a:lnTo>
                  <a:lnTo>
                    <a:pt x="485990" y="129176"/>
                  </a:lnTo>
                  <a:lnTo>
                    <a:pt x="460261" y="92776"/>
                  </a:lnTo>
                  <a:lnTo>
                    <a:pt x="428828" y="61342"/>
                  </a:lnTo>
                  <a:lnTo>
                    <a:pt x="392429" y="35610"/>
                  </a:lnTo>
                  <a:lnTo>
                    <a:pt x="351800" y="16318"/>
                  </a:lnTo>
                  <a:lnTo>
                    <a:pt x="307677" y="4202"/>
                  </a:lnTo>
                  <a:lnTo>
                    <a:pt x="260798"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pic>
          <p:nvPicPr>
            <p:cNvPr id="1684" name="Google Shape;1684;p81"/>
            <p:cNvPicPr preferRelativeResize="0"/>
            <p:nvPr/>
          </p:nvPicPr>
          <p:blipFill rotWithShape="1">
            <a:blip r:embed="rId3">
              <a:alphaModFix/>
            </a:blip>
            <a:srcRect/>
            <a:stretch/>
          </p:blipFill>
          <p:spPr>
            <a:xfrm>
              <a:off x="2872308" y="7312108"/>
              <a:ext cx="138069" cy="138090"/>
            </a:xfrm>
            <a:prstGeom prst="rect">
              <a:avLst/>
            </a:prstGeom>
            <a:noFill/>
            <a:ln>
              <a:noFill/>
            </a:ln>
          </p:spPr>
        </p:pic>
        <p:pic>
          <p:nvPicPr>
            <p:cNvPr id="1685" name="Google Shape;1685;p81"/>
            <p:cNvPicPr preferRelativeResize="0"/>
            <p:nvPr/>
          </p:nvPicPr>
          <p:blipFill rotWithShape="1">
            <a:blip r:embed="rId3">
              <a:alphaModFix/>
            </a:blip>
            <a:srcRect/>
            <a:stretch/>
          </p:blipFill>
          <p:spPr>
            <a:xfrm>
              <a:off x="2762364" y="7486841"/>
              <a:ext cx="138069" cy="138090"/>
            </a:xfrm>
            <a:prstGeom prst="rect">
              <a:avLst/>
            </a:prstGeom>
            <a:noFill/>
            <a:ln>
              <a:noFill/>
            </a:ln>
          </p:spPr>
        </p:pic>
        <p:pic>
          <p:nvPicPr>
            <p:cNvPr id="1686" name="Google Shape;1686;p81"/>
            <p:cNvPicPr preferRelativeResize="0"/>
            <p:nvPr/>
          </p:nvPicPr>
          <p:blipFill rotWithShape="1">
            <a:blip r:embed="rId3">
              <a:alphaModFix/>
            </a:blip>
            <a:srcRect/>
            <a:stretch/>
          </p:blipFill>
          <p:spPr>
            <a:xfrm>
              <a:off x="2982252" y="7486841"/>
              <a:ext cx="138069" cy="138090"/>
            </a:xfrm>
            <a:prstGeom prst="rect">
              <a:avLst/>
            </a:prstGeom>
            <a:noFill/>
            <a:ln>
              <a:noFill/>
            </a:ln>
          </p:spPr>
        </p:pic>
      </p:grpSp>
      <p:sp>
        <p:nvSpPr>
          <p:cNvPr id="1687" name="Google Shape;1687;p81"/>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57</a:t>
            </a:fld>
            <a:endParaRPr sz="700">
              <a:latin typeface="Proxima Nova Semibold"/>
              <a:ea typeface="Proxima Nova Semibold"/>
              <a:cs typeface="Proxima Nova Semibold"/>
              <a:sym typeface="Proxima Nova Semibold"/>
            </a:endParaRPr>
          </a:p>
        </p:txBody>
      </p:sp>
      <p:grpSp>
        <p:nvGrpSpPr>
          <p:cNvPr id="1688" name="Google Shape;1688;p81"/>
          <p:cNvGrpSpPr/>
          <p:nvPr/>
        </p:nvGrpSpPr>
        <p:grpSpPr>
          <a:xfrm>
            <a:off x="167531" y="4852630"/>
            <a:ext cx="1505034" cy="174536"/>
            <a:chOff x="442904" y="4166938"/>
            <a:chExt cx="4030621" cy="467300"/>
          </a:xfrm>
        </p:grpSpPr>
        <p:pic>
          <p:nvPicPr>
            <p:cNvPr id="1689" name="Google Shape;1689;p81"/>
            <p:cNvPicPr preferRelativeResize="0"/>
            <p:nvPr/>
          </p:nvPicPr>
          <p:blipFill rotWithShape="1">
            <a:blip r:embed="rId4">
              <a:alphaModFix/>
            </a:blip>
            <a:srcRect/>
            <a:stretch/>
          </p:blipFill>
          <p:spPr>
            <a:xfrm>
              <a:off x="1848476" y="4166938"/>
              <a:ext cx="2625049" cy="467300"/>
            </a:xfrm>
            <a:prstGeom prst="rect">
              <a:avLst/>
            </a:prstGeom>
            <a:noFill/>
            <a:ln>
              <a:noFill/>
            </a:ln>
          </p:spPr>
        </p:pic>
        <p:grpSp>
          <p:nvGrpSpPr>
            <p:cNvPr id="1690" name="Google Shape;1690;p81"/>
            <p:cNvGrpSpPr/>
            <p:nvPr/>
          </p:nvGrpSpPr>
          <p:grpSpPr>
            <a:xfrm>
              <a:off x="442904" y="4326529"/>
              <a:ext cx="1033452" cy="205673"/>
              <a:chOff x="7504804" y="565304"/>
              <a:chExt cx="1033452" cy="205673"/>
            </a:xfrm>
          </p:grpSpPr>
          <p:sp>
            <p:nvSpPr>
              <p:cNvPr id="1691" name="Google Shape;1691;p81"/>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92" name="Google Shape;1692;p81"/>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93" name="Google Shape;1693;p81"/>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94" name="Google Shape;1694;p81"/>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95" name="Google Shape;1695;p81"/>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96" name="Google Shape;1696;p81"/>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697" name="Google Shape;1697;p81"/>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1698" name="Google Shape;1698;p81"/>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rgbClr val="332C57"/>
        </a:solidFill>
        <a:effectLst/>
      </p:bgPr>
    </p:bg>
    <p:spTree>
      <p:nvGrpSpPr>
        <p:cNvPr id="1" name="Shape 1702"/>
        <p:cNvGrpSpPr/>
        <p:nvPr/>
      </p:nvGrpSpPr>
      <p:grpSpPr>
        <a:xfrm>
          <a:off x="0" y="0"/>
          <a:ext cx="0" cy="0"/>
          <a:chOff x="0" y="0"/>
          <a:chExt cx="0" cy="0"/>
        </a:xfrm>
      </p:grpSpPr>
      <p:sp>
        <p:nvSpPr>
          <p:cNvPr id="1703" name="Google Shape;1703;p82"/>
          <p:cNvSpPr/>
          <p:nvPr/>
        </p:nvSpPr>
        <p:spPr>
          <a:xfrm>
            <a:off x="5137169" y="0"/>
            <a:ext cx="1763309" cy="1623470"/>
          </a:xfrm>
          <a:custGeom>
            <a:avLst/>
            <a:gdLst/>
            <a:ahLst/>
            <a:cxnLst/>
            <a:rect l="l" t="t" r="r" b="b"/>
            <a:pathLst>
              <a:path w="3875405" h="3568065" extrusionOk="0">
                <a:moveTo>
                  <a:pt x="3392769" y="0"/>
                </a:moveTo>
                <a:lnTo>
                  <a:pt x="0" y="0"/>
                </a:lnTo>
                <a:lnTo>
                  <a:pt x="565090" y="3567796"/>
                </a:lnTo>
                <a:lnTo>
                  <a:pt x="3874832" y="3043592"/>
                </a:lnTo>
                <a:lnTo>
                  <a:pt x="3392769" y="0"/>
                </a:lnTo>
                <a:close/>
              </a:path>
            </a:pathLst>
          </a:custGeom>
          <a:solidFill>
            <a:srgbClr val="5E549B">
              <a:alpha val="517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04" name="Google Shape;1704;p82"/>
          <p:cNvSpPr/>
          <p:nvPr/>
        </p:nvSpPr>
        <p:spPr>
          <a:xfrm>
            <a:off x="5166334" y="1741051"/>
            <a:ext cx="2351272" cy="1779200"/>
          </a:xfrm>
          <a:custGeom>
            <a:avLst/>
            <a:gdLst/>
            <a:ahLst/>
            <a:cxnLst/>
            <a:rect l="l" t="t" r="r" b="b"/>
            <a:pathLst>
              <a:path w="5167630" h="3910329" extrusionOk="0">
                <a:moveTo>
                  <a:pt x="4665376" y="0"/>
                </a:moveTo>
                <a:lnTo>
                  <a:pt x="0" y="738930"/>
                </a:lnTo>
                <a:lnTo>
                  <a:pt x="502215" y="3909828"/>
                </a:lnTo>
                <a:lnTo>
                  <a:pt x="5167591" y="3170898"/>
                </a:lnTo>
                <a:lnTo>
                  <a:pt x="4665376" y="0"/>
                </a:lnTo>
                <a:close/>
              </a:path>
            </a:pathLst>
          </a:custGeom>
          <a:solidFill>
            <a:srgbClr val="5E549B">
              <a:alpha val="517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05" name="Google Shape;1705;p82"/>
          <p:cNvSpPr/>
          <p:nvPr/>
        </p:nvSpPr>
        <p:spPr>
          <a:xfrm>
            <a:off x="7645106" y="1114980"/>
            <a:ext cx="1499521" cy="2360228"/>
          </a:xfrm>
          <a:custGeom>
            <a:avLst/>
            <a:gdLst/>
            <a:ahLst/>
            <a:cxnLst/>
            <a:rect l="l" t="t" r="r" b="b"/>
            <a:pathLst>
              <a:path w="3295650" h="5187315" extrusionOk="0">
                <a:moveTo>
                  <a:pt x="3295484" y="0"/>
                </a:moveTo>
                <a:lnTo>
                  <a:pt x="0" y="521952"/>
                </a:lnTo>
                <a:lnTo>
                  <a:pt x="738909" y="5187318"/>
                </a:lnTo>
                <a:lnTo>
                  <a:pt x="3295484" y="4782397"/>
                </a:lnTo>
                <a:lnTo>
                  <a:pt x="3295484" y="0"/>
                </a:lnTo>
                <a:close/>
              </a:path>
            </a:pathLst>
          </a:custGeom>
          <a:solidFill>
            <a:srgbClr val="5E549B">
              <a:alpha val="517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06" name="Google Shape;1706;p82"/>
          <p:cNvSpPr/>
          <p:nvPr/>
        </p:nvSpPr>
        <p:spPr>
          <a:xfrm>
            <a:off x="7098692" y="0"/>
            <a:ext cx="2046166" cy="996213"/>
          </a:xfrm>
          <a:custGeom>
            <a:avLst/>
            <a:gdLst/>
            <a:ahLst/>
            <a:cxnLst/>
            <a:rect l="l" t="t" r="r" b="b"/>
            <a:pathLst>
              <a:path w="4497069" h="2189480" extrusionOk="0">
                <a:moveTo>
                  <a:pt x="4496835" y="0"/>
                </a:moveTo>
                <a:lnTo>
                  <a:pt x="0" y="0"/>
                </a:lnTo>
                <a:lnTo>
                  <a:pt x="346704" y="2188941"/>
                </a:lnTo>
                <a:lnTo>
                  <a:pt x="4496835" y="1531627"/>
                </a:lnTo>
                <a:lnTo>
                  <a:pt x="4496835" y="0"/>
                </a:lnTo>
                <a:close/>
              </a:path>
            </a:pathLst>
          </a:custGeom>
          <a:solidFill>
            <a:srgbClr val="5E549B">
              <a:alpha val="517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07" name="Google Shape;1707;p82"/>
          <p:cNvSpPr txBox="1"/>
          <p:nvPr/>
        </p:nvSpPr>
        <p:spPr>
          <a:xfrm>
            <a:off x="1971675" y="2314396"/>
            <a:ext cx="5200800" cy="953100"/>
          </a:xfrm>
          <a:prstGeom prst="rect">
            <a:avLst/>
          </a:prstGeom>
          <a:noFill/>
          <a:ln w="62825" cap="flat" cmpd="sng">
            <a:solidFill>
              <a:srgbClr val="FFFFFF"/>
            </a:solidFill>
            <a:prstDash val="solid"/>
            <a:round/>
            <a:headEnd type="none" w="sm" len="sm"/>
            <a:tailEnd type="none" w="sm" len="sm"/>
          </a:ln>
        </p:spPr>
        <p:txBody>
          <a:bodyPr spcFirstLastPara="1" wrap="square" lIns="0" tIns="273200" rIns="0" bIns="0" anchor="t" anchorCtr="0">
            <a:spAutoFit/>
          </a:bodyPr>
          <a:lstStyle/>
          <a:p>
            <a:pPr marL="0" marR="0" lvl="0" indent="0" algn="ctr" rtl="0">
              <a:lnSpc>
                <a:spcPct val="100000"/>
              </a:lnSpc>
              <a:spcBef>
                <a:spcPts val="0"/>
              </a:spcBef>
              <a:spcAft>
                <a:spcPts val="0"/>
              </a:spcAft>
              <a:buNone/>
            </a:pPr>
            <a:r>
              <a:rPr lang="en" sz="2200">
                <a:solidFill>
                  <a:srgbClr val="FFFFFF"/>
                </a:solidFill>
                <a:latin typeface="Avenir"/>
                <a:ea typeface="Avenir"/>
                <a:cs typeface="Avenir"/>
                <a:sym typeface="Avenir"/>
              </a:rPr>
              <a:t>Join us back here in 10 minutes</a:t>
            </a:r>
            <a:endParaRPr sz="2200">
              <a:solidFill>
                <a:srgbClr val="FFFFFF"/>
              </a:solidFill>
              <a:latin typeface="Avenir"/>
              <a:ea typeface="Avenir"/>
              <a:cs typeface="Avenir"/>
              <a:sym typeface="Avenir"/>
            </a:endParaRPr>
          </a:p>
          <a:p>
            <a:pPr marL="0" marR="0" lvl="0" indent="0" algn="ctr" rtl="0">
              <a:lnSpc>
                <a:spcPct val="100000"/>
              </a:lnSpc>
              <a:spcBef>
                <a:spcPts val="0"/>
              </a:spcBef>
              <a:spcAft>
                <a:spcPts val="0"/>
              </a:spcAft>
              <a:buNone/>
            </a:pPr>
            <a:endParaRPr sz="2200">
              <a:solidFill>
                <a:srgbClr val="FFFFFF"/>
              </a:solidFill>
              <a:latin typeface="Avenir"/>
              <a:ea typeface="Avenir"/>
              <a:cs typeface="Avenir"/>
              <a:sym typeface="Avenir"/>
            </a:endParaRPr>
          </a:p>
        </p:txBody>
      </p:sp>
      <p:sp>
        <p:nvSpPr>
          <p:cNvPr id="1708" name="Google Shape;1708;p82"/>
          <p:cNvSpPr txBox="1">
            <a:spLocks noGrp="1"/>
          </p:cNvSpPr>
          <p:nvPr>
            <p:ph type="ctrTitle" idx="4294967295"/>
          </p:nvPr>
        </p:nvSpPr>
        <p:spPr>
          <a:xfrm>
            <a:off x="1665699" y="1451838"/>
            <a:ext cx="5939400" cy="406500"/>
          </a:xfrm>
          <a:prstGeom prst="rect">
            <a:avLst/>
          </a:prstGeom>
          <a:noFill/>
          <a:ln>
            <a:noFill/>
          </a:ln>
        </p:spPr>
        <p:txBody>
          <a:bodyPr spcFirstLastPara="1" wrap="square" lIns="0" tIns="6350" rIns="0" bIns="0" anchor="t" anchorCtr="0">
            <a:spAutoFit/>
          </a:bodyPr>
          <a:lstStyle/>
          <a:p>
            <a:pPr marL="12700" lvl="0" indent="0" algn="ctr" rtl="0">
              <a:lnSpc>
                <a:spcPct val="100000"/>
              </a:lnSpc>
              <a:spcBef>
                <a:spcPts val="0"/>
              </a:spcBef>
              <a:spcAft>
                <a:spcPts val="0"/>
              </a:spcAft>
              <a:buNone/>
            </a:pPr>
            <a:r>
              <a:rPr lang="en" sz="2600">
                <a:solidFill>
                  <a:srgbClr val="FFFFFF"/>
                </a:solidFill>
                <a:latin typeface="Proxima Nova"/>
                <a:ea typeface="Proxima Nova"/>
                <a:cs typeface="Proxima Nova"/>
                <a:sym typeface="Proxima Nova"/>
              </a:rPr>
              <a:t>BREAK</a:t>
            </a:r>
            <a:endParaRPr sz="2600">
              <a:solidFill>
                <a:srgbClr val="FFFFFF"/>
              </a:solidFill>
              <a:latin typeface="Proxima Nova"/>
              <a:ea typeface="Proxima Nova"/>
              <a:cs typeface="Proxima Nova"/>
              <a:sym typeface="Proxima Nova"/>
            </a:endParaRPr>
          </a:p>
        </p:txBody>
      </p:sp>
      <p:sp>
        <p:nvSpPr>
          <p:cNvPr id="1709" name="Google Shape;1709;p82"/>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solidFill>
                  <a:srgbClr val="FFFFFF"/>
                </a:solidFill>
                <a:latin typeface="Proxima Nova Semibold"/>
                <a:ea typeface="Proxima Nova Semibold"/>
                <a:cs typeface="Proxima Nova Semibold"/>
                <a:sym typeface="Proxima Nova Semibold"/>
              </a:rPr>
              <a:t> </a:t>
            </a:r>
            <a:r>
              <a:rPr lang="en" sz="700">
                <a:solidFill>
                  <a:srgbClr val="FFFFFF"/>
                </a:solidFill>
                <a:latin typeface="Avenir"/>
                <a:ea typeface="Avenir"/>
                <a:cs typeface="Avenir"/>
                <a:sym typeface="Avenir"/>
              </a:rPr>
              <a:t> ©2021 LeanIn.Org, LLC</a:t>
            </a:r>
            <a:r>
              <a:rPr lang="en" sz="700">
                <a:solidFill>
                  <a:srgbClr val="FFFFFF"/>
                </a:solidFill>
                <a:latin typeface="Proxima Nova Semibold"/>
                <a:ea typeface="Proxima Nova Semibold"/>
                <a:cs typeface="Proxima Nova Semibold"/>
                <a:sym typeface="Proxima Nova Semibold"/>
              </a:rPr>
              <a:t>   </a:t>
            </a:r>
            <a:fld id="{00000000-1234-1234-1234-123412341234}" type="slidenum">
              <a:rPr lang="en" sz="700">
                <a:solidFill>
                  <a:srgbClr val="FFFFFF"/>
                </a:solidFill>
                <a:latin typeface="Proxima Nova Semibold"/>
                <a:ea typeface="Proxima Nova Semibold"/>
                <a:cs typeface="Proxima Nova Semibold"/>
                <a:sym typeface="Proxima Nova Semibold"/>
              </a:rPr>
              <a:t>58</a:t>
            </a:fld>
            <a:endParaRPr sz="700">
              <a:solidFill>
                <a:srgbClr val="FFFFFF"/>
              </a:solidFill>
              <a:latin typeface="Proxima Nova Semibold"/>
              <a:ea typeface="Proxima Nova Semibold"/>
              <a:cs typeface="Proxima Nova Semibold"/>
              <a:sym typeface="Proxima Nova Semibold"/>
            </a:endParaRPr>
          </a:p>
        </p:txBody>
      </p:sp>
      <p:pic>
        <p:nvPicPr>
          <p:cNvPr id="1710" name="Google Shape;1710;p82"/>
          <p:cNvPicPr preferRelativeResize="0"/>
          <p:nvPr/>
        </p:nvPicPr>
        <p:blipFill rotWithShape="1">
          <a:blip r:embed="rId3">
            <a:alphaModFix/>
          </a:blip>
          <a:srcRect/>
          <a:stretch/>
        </p:blipFill>
        <p:spPr>
          <a:xfrm>
            <a:off x="692372" y="4852630"/>
            <a:ext cx="980193" cy="174536"/>
          </a:xfrm>
          <a:prstGeom prst="rect">
            <a:avLst/>
          </a:prstGeom>
          <a:noFill/>
          <a:ln>
            <a:noFill/>
          </a:ln>
        </p:spPr>
      </p:pic>
      <p:grpSp>
        <p:nvGrpSpPr>
          <p:cNvPr id="1711" name="Google Shape;1711;p82"/>
          <p:cNvGrpSpPr/>
          <p:nvPr/>
        </p:nvGrpSpPr>
        <p:grpSpPr>
          <a:xfrm>
            <a:off x="167531" y="4912238"/>
            <a:ext cx="385891" cy="76819"/>
            <a:chOff x="7504804" y="565304"/>
            <a:chExt cx="1033452" cy="205673"/>
          </a:xfrm>
        </p:grpSpPr>
        <p:sp>
          <p:nvSpPr>
            <p:cNvPr id="1712" name="Google Shape;1712;p82"/>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13" name="Google Shape;1713;p82"/>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14" name="Google Shape;1714;p82"/>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15" name="Google Shape;1715;p82"/>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16" name="Google Shape;1716;p82"/>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17" name="Google Shape;1717;p82"/>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18" name="Google Shape;1718;p82"/>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1719" name="Google Shape;1719;p82"/>
          <p:cNvCxnSpPr/>
          <p:nvPr/>
        </p:nvCxnSpPr>
        <p:spPr>
          <a:xfrm>
            <a:off x="655710" y="4894224"/>
            <a:ext cx="0" cy="107700"/>
          </a:xfrm>
          <a:prstGeom prst="straightConnector1">
            <a:avLst/>
          </a:prstGeom>
          <a:noFill/>
          <a:ln w="9525" cap="flat" cmpd="sng">
            <a:solidFill>
              <a:srgbClr val="FFFFFF"/>
            </a:solidFill>
            <a:prstDash val="solid"/>
            <a:round/>
            <a:headEnd type="none" w="med" len="med"/>
            <a:tailEnd type="none" w="med" len="med"/>
          </a:ln>
        </p:spPr>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rgbClr val="FDF3E9"/>
        </a:solidFill>
        <a:effectLst/>
      </p:bgPr>
    </p:bg>
    <p:spTree>
      <p:nvGrpSpPr>
        <p:cNvPr id="1" name="Shape 1723"/>
        <p:cNvGrpSpPr/>
        <p:nvPr/>
      </p:nvGrpSpPr>
      <p:grpSpPr>
        <a:xfrm>
          <a:off x="0" y="0"/>
          <a:ext cx="0" cy="0"/>
          <a:chOff x="0" y="0"/>
          <a:chExt cx="0" cy="0"/>
        </a:xfrm>
      </p:grpSpPr>
      <p:sp>
        <p:nvSpPr>
          <p:cNvPr id="1724" name="Google Shape;1724;p83"/>
          <p:cNvSpPr txBox="1">
            <a:spLocks noGrp="1"/>
          </p:cNvSpPr>
          <p:nvPr>
            <p:ph type="title"/>
          </p:nvPr>
        </p:nvSpPr>
        <p:spPr>
          <a:xfrm>
            <a:off x="708600" y="1690500"/>
            <a:ext cx="7836900" cy="530400"/>
          </a:xfrm>
          <a:prstGeom prst="rect">
            <a:avLst/>
          </a:prstGeom>
          <a:noFill/>
          <a:ln>
            <a:noFill/>
          </a:ln>
        </p:spPr>
        <p:txBody>
          <a:bodyPr spcFirstLastPara="1" wrap="square" lIns="0" tIns="6925" rIns="0" bIns="0" anchor="t" anchorCtr="0">
            <a:spAutoFit/>
          </a:bodyPr>
          <a:lstStyle/>
          <a:p>
            <a:pPr marL="0" lvl="0" indent="0" algn="l" rtl="0">
              <a:lnSpc>
                <a:spcPct val="100000"/>
              </a:lnSpc>
              <a:spcBef>
                <a:spcPts val="0"/>
              </a:spcBef>
              <a:spcAft>
                <a:spcPts val="0"/>
              </a:spcAft>
              <a:buNone/>
            </a:pPr>
            <a:r>
              <a:rPr lang="en" sz="3400" b="0">
                <a:solidFill>
                  <a:srgbClr val="000000"/>
                </a:solidFill>
                <a:latin typeface="Oswald"/>
                <a:ea typeface="Oswald"/>
                <a:cs typeface="Oswald"/>
                <a:sym typeface="Oswald"/>
              </a:rPr>
              <a:t>Prioritize inclusion in your work product</a:t>
            </a:r>
            <a:endParaRPr sz="3400">
              <a:latin typeface="Oswald"/>
              <a:ea typeface="Oswald"/>
              <a:cs typeface="Oswald"/>
              <a:sym typeface="Oswald"/>
            </a:endParaRPr>
          </a:p>
        </p:txBody>
      </p:sp>
      <p:sp>
        <p:nvSpPr>
          <p:cNvPr id="1725" name="Google Shape;1725;p83"/>
          <p:cNvSpPr txBox="1"/>
          <p:nvPr/>
        </p:nvSpPr>
        <p:spPr>
          <a:xfrm>
            <a:off x="708600" y="2778450"/>
            <a:ext cx="7607100" cy="1298400"/>
          </a:xfrm>
          <a:prstGeom prst="rect">
            <a:avLst/>
          </a:prstGeom>
          <a:noFill/>
          <a:ln>
            <a:noFill/>
          </a:ln>
        </p:spPr>
        <p:txBody>
          <a:bodyPr spcFirstLastPara="1" wrap="square" lIns="0" tIns="5475" rIns="0" bIns="0" anchor="t" anchorCtr="0">
            <a:spAutoFit/>
          </a:bodyPr>
          <a:lstStyle/>
          <a:p>
            <a:pPr marL="0" lvl="0" indent="0" algn="l" rtl="0">
              <a:lnSpc>
                <a:spcPct val="115000"/>
              </a:lnSpc>
              <a:spcBef>
                <a:spcPts val="0"/>
              </a:spcBef>
              <a:spcAft>
                <a:spcPts val="0"/>
              </a:spcAft>
              <a:buSzPts val="1100"/>
              <a:buNone/>
            </a:pPr>
            <a:r>
              <a:rPr lang="en" sz="1500">
                <a:latin typeface="Avenir"/>
                <a:ea typeface="Avenir"/>
                <a:cs typeface="Avenir"/>
                <a:sym typeface="Avenir"/>
              </a:rPr>
              <a:t>Most of us have an opportunity to make the work that we produce on a day-to-day basis more inclusive. Whether  it’s the language we use in internal and external communications, the way we build web pages, or the imagery we  select for marketing materials, our choices impact whom our work resonates with and who can use it. Learn how to  make intentional choices as part of your daily work.</a:t>
            </a:r>
            <a:endParaRPr sz="1500">
              <a:latin typeface="Avenir"/>
              <a:ea typeface="Avenir"/>
              <a:cs typeface="Avenir"/>
              <a:sym typeface="Avenir"/>
            </a:endParaRPr>
          </a:p>
        </p:txBody>
      </p:sp>
      <p:sp>
        <p:nvSpPr>
          <p:cNvPr id="1726" name="Google Shape;1726;p83"/>
          <p:cNvSpPr/>
          <p:nvPr/>
        </p:nvSpPr>
        <p:spPr>
          <a:xfrm>
            <a:off x="714375" y="2462010"/>
            <a:ext cx="495506" cy="0"/>
          </a:xfrm>
          <a:custGeom>
            <a:avLst/>
            <a:gdLst/>
            <a:ahLst/>
            <a:cxnLst/>
            <a:rect l="l" t="t" r="r" b="b"/>
            <a:pathLst>
              <a:path w="1089025" h="120000" extrusionOk="0">
                <a:moveTo>
                  <a:pt x="0" y="0"/>
                </a:moveTo>
                <a:lnTo>
                  <a:pt x="1088972" y="0"/>
                </a:lnTo>
              </a:path>
            </a:pathLst>
          </a:custGeom>
          <a:noFill/>
          <a:ln w="62825" cap="flat" cmpd="sng">
            <a:solidFill>
              <a:srgbClr val="DE6E4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27" name="Google Shape;1727;p83"/>
          <p:cNvSpPr txBox="1"/>
          <p:nvPr/>
        </p:nvSpPr>
        <p:spPr>
          <a:xfrm>
            <a:off x="697052" y="628675"/>
            <a:ext cx="3226200" cy="220800"/>
          </a:xfrm>
          <a:prstGeom prst="rect">
            <a:avLst/>
          </a:prstGeom>
          <a:noFill/>
          <a:ln>
            <a:noFill/>
          </a:ln>
        </p:spPr>
        <p:txBody>
          <a:bodyPr spcFirstLastPara="1" wrap="square" lIns="0" tIns="5200" rIns="0" bIns="0" anchor="t" anchorCtr="0">
            <a:spAutoFit/>
          </a:bodyPr>
          <a:lstStyle/>
          <a:p>
            <a:pPr marL="0" lvl="0" indent="0" algn="l" rtl="0">
              <a:spcBef>
                <a:spcPts val="0"/>
              </a:spcBef>
              <a:spcAft>
                <a:spcPts val="0"/>
              </a:spcAft>
              <a:buNone/>
            </a:pPr>
            <a:r>
              <a:rPr lang="en" b="1">
                <a:latin typeface="Proxima Nova"/>
                <a:ea typeface="Proxima Nova"/>
                <a:cs typeface="Proxima Nova"/>
                <a:sym typeface="Proxima Nova"/>
              </a:rPr>
              <a:t>ALLYSHIP STRATEGIES — 2</a:t>
            </a:r>
            <a:endParaRPr b="1">
              <a:latin typeface="Proxima Nova"/>
              <a:ea typeface="Proxima Nova"/>
              <a:cs typeface="Proxima Nova"/>
              <a:sym typeface="Proxima Nova"/>
            </a:endParaRPr>
          </a:p>
        </p:txBody>
      </p:sp>
      <p:sp>
        <p:nvSpPr>
          <p:cNvPr id="1728" name="Google Shape;1728;p83"/>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59</a:t>
            </a:fld>
            <a:endParaRPr sz="700">
              <a:latin typeface="Proxima Nova Semibold"/>
              <a:ea typeface="Proxima Nova Semibold"/>
              <a:cs typeface="Proxima Nova Semibold"/>
              <a:sym typeface="Proxima Nova Semibold"/>
            </a:endParaRPr>
          </a:p>
        </p:txBody>
      </p:sp>
      <p:grpSp>
        <p:nvGrpSpPr>
          <p:cNvPr id="1729" name="Google Shape;1729;p83"/>
          <p:cNvGrpSpPr/>
          <p:nvPr/>
        </p:nvGrpSpPr>
        <p:grpSpPr>
          <a:xfrm>
            <a:off x="167531" y="4852630"/>
            <a:ext cx="1505034" cy="174536"/>
            <a:chOff x="442904" y="4166938"/>
            <a:chExt cx="4030621" cy="467300"/>
          </a:xfrm>
        </p:grpSpPr>
        <p:pic>
          <p:nvPicPr>
            <p:cNvPr id="1730" name="Google Shape;1730;p83"/>
            <p:cNvPicPr preferRelativeResize="0"/>
            <p:nvPr/>
          </p:nvPicPr>
          <p:blipFill rotWithShape="1">
            <a:blip r:embed="rId3">
              <a:alphaModFix/>
            </a:blip>
            <a:srcRect/>
            <a:stretch/>
          </p:blipFill>
          <p:spPr>
            <a:xfrm>
              <a:off x="1848476" y="4166938"/>
              <a:ext cx="2625049" cy="467300"/>
            </a:xfrm>
            <a:prstGeom prst="rect">
              <a:avLst/>
            </a:prstGeom>
            <a:noFill/>
            <a:ln>
              <a:noFill/>
            </a:ln>
          </p:spPr>
        </p:pic>
        <p:grpSp>
          <p:nvGrpSpPr>
            <p:cNvPr id="1731" name="Google Shape;1731;p83"/>
            <p:cNvGrpSpPr/>
            <p:nvPr/>
          </p:nvGrpSpPr>
          <p:grpSpPr>
            <a:xfrm>
              <a:off x="442904" y="4326529"/>
              <a:ext cx="1033452" cy="205673"/>
              <a:chOff x="7504804" y="565304"/>
              <a:chExt cx="1033452" cy="205673"/>
            </a:xfrm>
          </p:grpSpPr>
          <p:sp>
            <p:nvSpPr>
              <p:cNvPr id="1732" name="Google Shape;1732;p83"/>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33" name="Google Shape;1733;p83"/>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34" name="Google Shape;1734;p83"/>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35" name="Google Shape;1735;p83"/>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36" name="Google Shape;1736;p83"/>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37" name="Google Shape;1737;p83"/>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38" name="Google Shape;1738;p83"/>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1739" name="Google Shape;1739;p83"/>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C5E4E0">
            <a:alpha val="49800"/>
          </a:srgbClr>
        </a:solidFill>
        <a:effectLst/>
      </p:bgPr>
    </p:bg>
    <p:spTree>
      <p:nvGrpSpPr>
        <p:cNvPr id="1" name="Shape 237"/>
        <p:cNvGrpSpPr/>
        <p:nvPr/>
      </p:nvGrpSpPr>
      <p:grpSpPr>
        <a:xfrm>
          <a:off x="0" y="0"/>
          <a:ext cx="0" cy="0"/>
          <a:chOff x="0" y="0"/>
          <a:chExt cx="0" cy="0"/>
        </a:xfrm>
      </p:grpSpPr>
      <p:pic>
        <p:nvPicPr>
          <p:cNvPr id="238" name="Google Shape;238;p30"/>
          <p:cNvPicPr preferRelativeResize="0"/>
          <p:nvPr/>
        </p:nvPicPr>
        <p:blipFill rotWithShape="1">
          <a:blip r:embed="rId3">
            <a:alphaModFix/>
          </a:blip>
          <a:srcRect/>
          <a:stretch/>
        </p:blipFill>
        <p:spPr>
          <a:xfrm>
            <a:off x="1188491" y="1330572"/>
            <a:ext cx="7783510" cy="3195664"/>
          </a:xfrm>
          <a:prstGeom prst="rect">
            <a:avLst/>
          </a:prstGeom>
          <a:noFill/>
          <a:ln>
            <a:noFill/>
          </a:ln>
        </p:spPr>
      </p:pic>
      <p:sp>
        <p:nvSpPr>
          <p:cNvPr id="239" name="Google Shape;239;p30"/>
          <p:cNvSpPr txBox="1">
            <a:spLocks noGrp="1"/>
          </p:cNvSpPr>
          <p:nvPr>
            <p:ph type="ctrTitle" idx="4294967295"/>
          </p:nvPr>
        </p:nvSpPr>
        <p:spPr>
          <a:xfrm>
            <a:off x="2686351" y="667925"/>
            <a:ext cx="3771300" cy="406500"/>
          </a:xfrm>
          <a:prstGeom prst="rect">
            <a:avLst/>
          </a:prstGeom>
          <a:noFill/>
          <a:ln>
            <a:noFill/>
          </a:ln>
        </p:spPr>
        <p:txBody>
          <a:bodyPr spcFirstLastPara="1" wrap="square" lIns="0" tIns="6350" rIns="0" bIns="0" anchor="t" anchorCtr="0">
            <a:spAutoFit/>
          </a:bodyPr>
          <a:lstStyle/>
          <a:p>
            <a:pPr marL="12700" lvl="0" indent="0" algn="ctr" rtl="0">
              <a:lnSpc>
                <a:spcPct val="100000"/>
              </a:lnSpc>
              <a:spcBef>
                <a:spcPts val="0"/>
              </a:spcBef>
              <a:spcAft>
                <a:spcPts val="0"/>
              </a:spcAft>
              <a:buNone/>
            </a:pPr>
            <a:r>
              <a:rPr lang="en" sz="2600">
                <a:solidFill>
                  <a:srgbClr val="000000"/>
                </a:solidFill>
                <a:latin typeface="Proxima Nova"/>
                <a:ea typeface="Proxima Nova"/>
                <a:cs typeface="Proxima Nova"/>
                <a:sym typeface="Proxima Nova"/>
              </a:rPr>
              <a:t>WHY I’M HERE</a:t>
            </a:r>
            <a:endParaRPr sz="2600">
              <a:solidFill>
                <a:srgbClr val="000000"/>
              </a:solidFill>
              <a:latin typeface="Proxima Nova"/>
              <a:ea typeface="Proxima Nova"/>
              <a:cs typeface="Proxima Nova"/>
              <a:sym typeface="Proxima Nova"/>
            </a:endParaRPr>
          </a:p>
        </p:txBody>
      </p:sp>
      <p:sp>
        <p:nvSpPr>
          <p:cNvPr id="240" name="Google Shape;240;p30"/>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6</a:t>
            </a:fld>
            <a:endParaRPr sz="700">
              <a:latin typeface="Proxima Nova Semibold"/>
              <a:ea typeface="Proxima Nova Semibold"/>
              <a:cs typeface="Proxima Nova Semibold"/>
              <a:sym typeface="Proxima Nova Semibold"/>
            </a:endParaRPr>
          </a:p>
        </p:txBody>
      </p:sp>
      <p:grpSp>
        <p:nvGrpSpPr>
          <p:cNvPr id="241" name="Google Shape;241;p30"/>
          <p:cNvGrpSpPr/>
          <p:nvPr/>
        </p:nvGrpSpPr>
        <p:grpSpPr>
          <a:xfrm>
            <a:off x="167531" y="4852630"/>
            <a:ext cx="1505034" cy="174536"/>
            <a:chOff x="442904" y="4166938"/>
            <a:chExt cx="4030621" cy="467300"/>
          </a:xfrm>
        </p:grpSpPr>
        <p:pic>
          <p:nvPicPr>
            <p:cNvPr id="242" name="Google Shape;242;p30"/>
            <p:cNvPicPr preferRelativeResize="0"/>
            <p:nvPr/>
          </p:nvPicPr>
          <p:blipFill rotWithShape="1">
            <a:blip r:embed="rId4">
              <a:alphaModFix/>
            </a:blip>
            <a:srcRect/>
            <a:stretch/>
          </p:blipFill>
          <p:spPr>
            <a:xfrm>
              <a:off x="1848476" y="4166938"/>
              <a:ext cx="2625049" cy="467300"/>
            </a:xfrm>
            <a:prstGeom prst="rect">
              <a:avLst/>
            </a:prstGeom>
            <a:noFill/>
            <a:ln>
              <a:noFill/>
            </a:ln>
          </p:spPr>
        </p:pic>
        <p:grpSp>
          <p:nvGrpSpPr>
            <p:cNvPr id="243" name="Google Shape;243;p30"/>
            <p:cNvGrpSpPr/>
            <p:nvPr/>
          </p:nvGrpSpPr>
          <p:grpSpPr>
            <a:xfrm>
              <a:off x="442904" y="4326529"/>
              <a:ext cx="1033452" cy="205673"/>
              <a:chOff x="7504804" y="565304"/>
              <a:chExt cx="1033452" cy="205673"/>
            </a:xfrm>
          </p:grpSpPr>
          <p:sp>
            <p:nvSpPr>
              <p:cNvPr id="244" name="Google Shape;244;p30"/>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5" name="Google Shape;245;p30"/>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6" name="Google Shape;246;p30"/>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7" name="Google Shape;247;p30"/>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8" name="Google Shape;248;p30"/>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9" name="Google Shape;249;p30"/>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50" name="Google Shape;250;p30"/>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251" name="Google Shape;251;p30"/>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rgbClr val="FDF3E9"/>
        </a:solidFill>
        <a:effectLst/>
      </p:bgPr>
    </p:bg>
    <p:spTree>
      <p:nvGrpSpPr>
        <p:cNvPr id="1" name="Shape 1743"/>
        <p:cNvGrpSpPr/>
        <p:nvPr/>
      </p:nvGrpSpPr>
      <p:grpSpPr>
        <a:xfrm>
          <a:off x="0" y="0"/>
          <a:ext cx="0" cy="0"/>
          <a:chOff x="0" y="0"/>
          <a:chExt cx="0" cy="0"/>
        </a:xfrm>
      </p:grpSpPr>
      <p:sp>
        <p:nvSpPr>
          <p:cNvPr id="1744" name="Google Shape;1744;p84"/>
          <p:cNvSpPr txBox="1"/>
          <p:nvPr/>
        </p:nvSpPr>
        <p:spPr>
          <a:xfrm>
            <a:off x="648876" y="2498563"/>
            <a:ext cx="2110200" cy="2260200"/>
          </a:xfrm>
          <a:prstGeom prst="rect">
            <a:avLst/>
          </a:prstGeom>
          <a:noFill/>
          <a:ln>
            <a:noFill/>
          </a:ln>
        </p:spPr>
        <p:txBody>
          <a:bodyPr spcFirstLastPara="1" wrap="square" lIns="0" tIns="7800" rIns="0" bIns="0" anchor="t" anchorCtr="0">
            <a:spAutoFit/>
          </a:bodyPr>
          <a:lstStyle/>
          <a:p>
            <a:pPr marL="0" lvl="0" indent="0" algn="ctr" rtl="0">
              <a:spcBef>
                <a:spcPts val="0"/>
              </a:spcBef>
              <a:spcAft>
                <a:spcPts val="0"/>
              </a:spcAft>
              <a:buNone/>
            </a:pPr>
            <a:r>
              <a:rPr lang="en" sz="1500" b="1">
                <a:solidFill>
                  <a:schemeClr val="dk1"/>
                </a:solidFill>
                <a:latin typeface="Proxima Nova"/>
                <a:ea typeface="Proxima Nova"/>
                <a:cs typeface="Proxima Nova"/>
                <a:sym typeface="Proxima Nova"/>
              </a:rPr>
              <a:t>Individual</a:t>
            </a:r>
            <a:endParaRPr sz="1500" b="1">
              <a:solidFill>
                <a:schemeClr val="dk1"/>
              </a:solidFill>
              <a:latin typeface="Proxima Nova"/>
              <a:ea typeface="Proxima Nova"/>
              <a:cs typeface="Proxima Nova"/>
              <a:sym typeface="Proxima Nova"/>
            </a:endParaRPr>
          </a:p>
          <a:p>
            <a:pPr marL="274320" lvl="0" indent="-134620" algn="l" rtl="0">
              <a:spcBef>
                <a:spcPts val="1000"/>
              </a:spcBef>
              <a:spcAft>
                <a:spcPts val="0"/>
              </a:spcAft>
              <a:buSzPts val="1400"/>
              <a:buFont typeface="Avenir"/>
              <a:buChar char="➔"/>
            </a:pPr>
            <a:r>
              <a:rPr lang="en">
                <a:latin typeface="Avenir"/>
                <a:ea typeface="Avenir"/>
                <a:cs typeface="Avenir"/>
                <a:sym typeface="Avenir"/>
              </a:rPr>
              <a:t>Reflect on how bias shows up in your work</a:t>
            </a:r>
            <a:endParaRPr>
              <a:latin typeface="Avenir"/>
              <a:ea typeface="Avenir"/>
              <a:cs typeface="Avenir"/>
              <a:sym typeface="Avenir"/>
            </a:endParaRPr>
          </a:p>
          <a:p>
            <a:pPr marL="274320" lvl="0" indent="-134620" algn="l" rtl="0">
              <a:spcBef>
                <a:spcPts val="1000"/>
              </a:spcBef>
              <a:spcAft>
                <a:spcPts val="0"/>
              </a:spcAft>
              <a:buSzPts val="1400"/>
              <a:buFont typeface="Avenir"/>
              <a:buChar char="➔"/>
            </a:pPr>
            <a:r>
              <a:rPr lang="en">
                <a:latin typeface="Avenir"/>
                <a:ea typeface="Avenir"/>
                <a:cs typeface="Avenir"/>
                <a:sym typeface="Avenir"/>
              </a:rPr>
              <a:t>Showcase a wide range of identities</a:t>
            </a:r>
            <a:endParaRPr>
              <a:latin typeface="Avenir"/>
              <a:ea typeface="Avenir"/>
              <a:cs typeface="Avenir"/>
              <a:sym typeface="Avenir"/>
            </a:endParaRPr>
          </a:p>
          <a:p>
            <a:pPr marL="274320" lvl="0" indent="-134620" algn="l" rtl="0">
              <a:spcBef>
                <a:spcPts val="1000"/>
              </a:spcBef>
              <a:spcAft>
                <a:spcPts val="0"/>
              </a:spcAft>
              <a:buSzPts val="1400"/>
              <a:buFont typeface="Avenir"/>
              <a:buChar char="➔"/>
            </a:pPr>
            <a:r>
              <a:rPr lang="en">
                <a:latin typeface="Avenir"/>
                <a:ea typeface="Avenir"/>
                <a:cs typeface="Avenir"/>
                <a:sym typeface="Avenir"/>
              </a:rPr>
              <a:t>Use inclusive language</a:t>
            </a:r>
            <a:endParaRPr>
              <a:latin typeface="Avenir"/>
              <a:ea typeface="Avenir"/>
              <a:cs typeface="Avenir"/>
              <a:sym typeface="Avenir"/>
            </a:endParaRPr>
          </a:p>
          <a:p>
            <a:pPr marL="274320" lvl="0" indent="-134620" algn="l" rtl="0">
              <a:spcBef>
                <a:spcPts val="1000"/>
              </a:spcBef>
              <a:spcAft>
                <a:spcPts val="1000"/>
              </a:spcAft>
              <a:buSzPts val="1400"/>
              <a:buFont typeface="Avenir"/>
              <a:buChar char="➔"/>
            </a:pPr>
            <a:r>
              <a:rPr lang="en">
                <a:latin typeface="Avenir"/>
                <a:ea typeface="Avenir"/>
                <a:cs typeface="Avenir"/>
                <a:sym typeface="Avenir"/>
              </a:rPr>
              <a:t>Seek out best accessibility practices</a:t>
            </a:r>
            <a:endParaRPr>
              <a:latin typeface="Avenir"/>
              <a:ea typeface="Avenir"/>
              <a:cs typeface="Avenir"/>
              <a:sym typeface="Avenir"/>
            </a:endParaRPr>
          </a:p>
        </p:txBody>
      </p:sp>
      <p:sp>
        <p:nvSpPr>
          <p:cNvPr id="1745" name="Google Shape;1745;p84"/>
          <p:cNvSpPr txBox="1"/>
          <p:nvPr/>
        </p:nvSpPr>
        <p:spPr>
          <a:xfrm>
            <a:off x="3740601" y="2498563"/>
            <a:ext cx="1854300" cy="1701000"/>
          </a:xfrm>
          <a:prstGeom prst="rect">
            <a:avLst/>
          </a:prstGeom>
          <a:noFill/>
          <a:ln>
            <a:noFill/>
          </a:ln>
        </p:spPr>
        <p:txBody>
          <a:bodyPr spcFirstLastPara="1" wrap="square" lIns="0" tIns="7800" rIns="0" bIns="0" anchor="t" anchorCtr="0">
            <a:spAutoFit/>
          </a:bodyPr>
          <a:lstStyle/>
          <a:p>
            <a:pPr marL="0" lvl="0" indent="0" algn="ctr" rtl="0">
              <a:spcBef>
                <a:spcPts val="0"/>
              </a:spcBef>
              <a:spcAft>
                <a:spcPts val="0"/>
              </a:spcAft>
              <a:buNone/>
            </a:pPr>
            <a:r>
              <a:rPr lang="en" sz="1500" b="1">
                <a:solidFill>
                  <a:schemeClr val="dk1"/>
                </a:solidFill>
                <a:latin typeface="Proxima Nova"/>
                <a:ea typeface="Proxima Nova"/>
                <a:cs typeface="Proxima Nova"/>
                <a:sym typeface="Proxima Nova"/>
              </a:rPr>
              <a:t>Interpersonal</a:t>
            </a:r>
            <a:endParaRPr sz="1500" b="1">
              <a:solidFill>
                <a:schemeClr val="dk1"/>
              </a:solidFill>
              <a:latin typeface="Proxima Nova"/>
              <a:ea typeface="Proxima Nova"/>
              <a:cs typeface="Proxima Nova"/>
              <a:sym typeface="Proxima Nova"/>
            </a:endParaRPr>
          </a:p>
          <a:p>
            <a:pPr marL="274320" lvl="0" indent="-134620" algn="l" rtl="0">
              <a:spcBef>
                <a:spcPts val="1000"/>
              </a:spcBef>
              <a:spcAft>
                <a:spcPts val="0"/>
              </a:spcAft>
              <a:buClr>
                <a:schemeClr val="dk1"/>
              </a:buClr>
              <a:buSzPts val="1400"/>
              <a:buFont typeface="Avenir"/>
              <a:buChar char="➔"/>
            </a:pPr>
            <a:r>
              <a:rPr lang="en">
                <a:solidFill>
                  <a:schemeClr val="dk1"/>
                </a:solidFill>
                <a:latin typeface="Avenir"/>
                <a:ea typeface="Avenir"/>
                <a:cs typeface="Avenir"/>
                <a:sym typeface="Avenir"/>
              </a:rPr>
              <a:t> Ask for input</a:t>
            </a:r>
            <a:endParaRPr>
              <a:solidFill>
                <a:schemeClr val="dk1"/>
              </a:solidFill>
              <a:latin typeface="Avenir"/>
              <a:ea typeface="Avenir"/>
              <a:cs typeface="Avenir"/>
              <a:sym typeface="Avenir"/>
            </a:endParaRPr>
          </a:p>
          <a:p>
            <a:pPr marL="274320" lvl="0" indent="-134620" algn="l" rtl="0">
              <a:spcBef>
                <a:spcPts val="1000"/>
              </a:spcBef>
              <a:spcAft>
                <a:spcPts val="0"/>
              </a:spcAft>
              <a:buClr>
                <a:schemeClr val="dk1"/>
              </a:buClr>
              <a:buSzPts val="1400"/>
              <a:buFont typeface="Avenir"/>
              <a:buChar char="➔"/>
            </a:pPr>
            <a:r>
              <a:rPr lang="en">
                <a:solidFill>
                  <a:schemeClr val="dk1"/>
                </a:solidFill>
                <a:latin typeface="Avenir"/>
                <a:ea typeface="Avenir"/>
                <a:cs typeface="Avenir"/>
                <a:sym typeface="Avenir"/>
              </a:rPr>
              <a:t>Communicate your values</a:t>
            </a:r>
            <a:endParaRPr>
              <a:solidFill>
                <a:schemeClr val="dk1"/>
              </a:solidFill>
              <a:latin typeface="Avenir"/>
              <a:ea typeface="Avenir"/>
              <a:cs typeface="Avenir"/>
              <a:sym typeface="Avenir"/>
            </a:endParaRPr>
          </a:p>
          <a:p>
            <a:pPr marL="274320" lvl="0" indent="-134620" algn="l" rtl="0">
              <a:spcBef>
                <a:spcPts val="1000"/>
              </a:spcBef>
              <a:spcAft>
                <a:spcPts val="1000"/>
              </a:spcAft>
              <a:buClr>
                <a:schemeClr val="dk1"/>
              </a:buClr>
              <a:buSzPts val="1400"/>
              <a:buFont typeface="Avenir"/>
              <a:buChar char="➔"/>
            </a:pPr>
            <a:r>
              <a:rPr lang="en">
                <a:solidFill>
                  <a:schemeClr val="dk1"/>
                </a:solidFill>
                <a:latin typeface="Avenir"/>
                <a:ea typeface="Avenir"/>
                <a:cs typeface="Avenir"/>
                <a:sym typeface="Avenir"/>
              </a:rPr>
              <a:t>Share ideas with colleagues</a:t>
            </a:r>
            <a:endParaRPr>
              <a:solidFill>
                <a:schemeClr val="dk1"/>
              </a:solidFill>
              <a:latin typeface="Avenir"/>
              <a:ea typeface="Avenir"/>
              <a:cs typeface="Avenir"/>
              <a:sym typeface="Avenir"/>
            </a:endParaRPr>
          </a:p>
        </p:txBody>
      </p:sp>
      <p:sp>
        <p:nvSpPr>
          <p:cNvPr id="1746" name="Google Shape;1746;p84"/>
          <p:cNvSpPr txBox="1"/>
          <p:nvPr/>
        </p:nvSpPr>
        <p:spPr>
          <a:xfrm>
            <a:off x="6265500" y="2498563"/>
            <a:ext cx="2510400" cy="2132100"/>
          </a:xfrm>
          <a:prstGeom prst="rect">
            <a:avLst/>
          </a:prstGeom>
          <a:noFill/>
          <a:ln>
            <a:noFill/>
          </a:ln>
        </p:spPr>
        <p:txBody>
          <a:bodyPr spcFirstLastPara="1" wrap="square" lIns="0" tIns="7800" rIns="0" bIns="0" anchor="t" anchorCtr="0">
            <a:spAutoFit/>
          </a:bodyPr>
          <a:lstStyle/>
          <a:p>
            <a:pPr marL="0" lvl="0" indent="0" algn="ctr" rtl="0">
              <a:spcBef>
                <a:spcPts val="0"/>
              </a:spcBef>
              <a:spcAft>
                <a:spcPts val="0"/>
              </a:spcAft>
              <a:buNone/>
            </a:pPr>
            <a:r>
              <a:rPr lang="en" sz="1500" b="1">
                <a:solidFill>
                  <a:schemeClr val="dk1"/>
                </a:solidFill>
                <a:latin typeface="Proxima Nova"/>
                <a:ea typeface="Proxima Nova"/>
                <a:cs typeface="Proxima Nova"/>
                <a:sym typeface="Proxima Nova"/>
              </a:rPr>
              <a:t>Structural</a:t>
            </a:r>
            <a:endParaRPr sz="1500" b="1">
              <a:solidFill>
                <a:schemeClr val="dk1"/>
              </a:solidFill>
              <a:latin typeface="Proxima Nova"/>
              <a:ea typeface="Proxima Nova"/>
              <a:cs typeface="Proxima Nova"/>
              <a:sym typeface="Proxima Nova"/>
            </a:endParaRPr>
          </a:p>
          <a:p>
            <a:pPr marL="274320" lvl="0" indent="-134620" algn="l" rtl="0">
              <a:spcBef>
                <a:spcPts val="1000"/>
              </a:spcBef>
              <a:spcAft>
                <a:spcPts val="0"/>
              </a:spcAft>
              <a:buClr>
                <a:schemeClr val="dk1"/>
              </a:buClr>
              <a:buSzPts val="1400"/>
              <a:buFont typeface="Avenir"/>
              <a:buChar char="➔"/>
            </a:pPr>
            <a:r>
              <a:rPr lang="en">
                <a:solidFill>
                  <a:schemeClr val="dk1"/>
                </a:solidFill>
                <a:latin typeface="Avenir"/>
                <a:ea typeface="Avenir"/>
                <a:cs typeface="Avenir"/>
                <a:sym typeface="Avenir"/>
              </a:rPr>
              <a:t>Set diversity, equity, and  inclusion requirements for  partners, vendors, and suppliers</a:t>
            </a:r>
            <a:endParaRPr>
              <a:solidFill>
                <a:schemeClr val="dk1"/>
              </a:solidFill>
              <a:latin typeface="Avenir"/>
              <a:ea typeface="Avenir"/>
              <a:cs typeface="Avenir"/>
              <a:sym typeface="Avenir"/>
            </a:endParaRPr>
          </a:p>
          <a:p>
            <a:pPr marL="274320" lvl="0" indent="-134620" algn="l" rtl="0">
              <a:spcBef>
                <a:spcPts val="1000"/>
              </a:spcBef>
              <a:spcAft>
                <a:spcPts val="0"/>
              </a:spcAft>
              <a:buClr>
                <a:schemeClr val="dk1"/>
              </a:buClr>
              <a:buSzPts val="1400"/>
              <a:buFont typeface="Avenir"/>
              <a:buChar char="➔"/>
            </a:pPr>
            <a:r>
              <a:rPr lang="en">
                <a:solidFill>
                  <a:schemeClr val="dk1"/>
                </a:solidFill>
                <a:latin typeface="Avenir"/>
                <a:ea typeface="Avenir"/>
                <a:cs typeface="Avenir"/>
                <a:sym typeface="Avenir"/>
              </a:rPr>
              <a:t>Include equity in your definition of success</a:t>
            </a:r>
            <a:endParaRPr>
              <a:solidFill>
                <a:schemeClr val="dk1"/>
              </a:solidFill>
              <a:latin typeface="Avenir"/>
              <a:ea typeface="Avenir"/>
              <a:cs typeface="Avenir"/>
              <a:sym typeface="Avenir"/>
            </a:endParaRPr>
          </a:p>
          <a:p>
            <a:pPr marL="0" lvl="0" indent="0" algn="l" rtl="0">
              <a:spcBef>
                <a:spcPts val="1000"/>
              </a:spcBef>
              <a:spcAft>
                <a:spcPts val="1000"/>
              </a:spcAft>
              <a:buNone/>
            </a:pPr>
            <a:endParaRPr>
              <a:solidFill>
                <a:schemeClr val="dk1"/>
              </a:solidFill>
              <a:latin typeface="Avenir"/>
              <a:ea typeface="Avenir"/>
              <a:cs typeface="Avenir"/>
              <a:sym typeface="Avenir"/>
            </a:endParaRPr>
          </a:p>
        </p:txBody>
      </p:sp>
      <p:sp>
        <p:nvSpPr>
          <p:cNvPr id="1747" name="Google Shape;1747;p84"/>
          <p:cNvSpPr txBox="1"/>
          <p:nvPr/>
        </p:nvSpPr>
        <p:spPr>
          <a:xfrm>
            <a:off x="3135022" y="370575"/>
            <a:ext cx="2462400" cy="390000"/>
          </a:xfrm>
          <a:prstGeom prst="rect">
            <a:avLst/>
          </a:prstGeom>
          <a:noFill/>
          <a:ln>
            <a:noFill/>
          </a:ln>
        </p:spPr>
        <p:txBody>
          <a:bodyPr spcFirstLastPara="1" wrap="square" lIns="0" tIns="5200" rIns="0" bIns="0" anchor="t" anchorCtr="0">
            <a:spAutoFit/>
          </a:bodyPr>
          <a:lstStyle/>
          <a:p>
            <a:pPr marL="0" lvl="0" indent="0" algn="ctr" rtl="0">
              <a:spcBef>
                <a:spcPts val="0"/>
              </a:spcBef>
              <a:spcAft>
                <a:spcPts val="0"/>
              </a:spcAft>
              <a:buNone/>
            </a:pPr>
            <a:r>
              <a:rPr lang="en" b="1">
                <a:solidFill>
                  <a:schemeClr val="dk1"/>
                </a:solidFill>
                <a:latin typeface="Proxima Nova"/>
                <a:ea typeface="Proxima Nova"/>
                <a:cs typeface="Proxima Nova"/>
                <a:sym typeface="Proxima Nova"/>
              </a:rPr>
              <a:t>ALLYSHIP STRATEGIES — 2</a:t>
            </a:r>
            <a:endParaRPr b="1">
              <a:solidFill>
                <a:schemeClr val="dk1"/>
              </a:solidFill>
              <a:latin typeface="Proxima Nova"/>
              <a:ea typeface="Proxima Nova"/>
              <a:cs typeface="Proxima Nova"/>
              <a:sym typeface="Proxima Nova"/>
            </a:endParaRPr>
          </a:p>
          <a:p>
            <a:pPr marL="12700" marR="0" lvl="0" indent="0" algn="l" rtl="0">
              <a:lnSpc>
                <a:spcPct val="100000"/>
              </a:lnSpc>
              <a:spcBef>
                <a:spcPts val="0"/>
              </a:spcBef>
              <a:spcAft>
                <a:spcPts val="0"/>
              </a:spcAft>
              <a:buNone/>
            </a:pPr>
            <a:endParaRPr sz="1100" b="1">
              <a:latin typeface="Avenir"/>
              <a:ea typeface="Avenir"/>
              <a:cs typeface="Avenir"/>
              <a:sym typeface="Avenir"/>
            </a:endParaRPr>
          </a:p>
        </p:txBody>
      </p:sp>
      <p:sp>
        <p:nvSpPr>
          <p:cNvPr id="1748" name="Google Shape;1748;p84"/>
          <p:cNvSpPr txBox="1">
            <a:spLocks noGrp="1"/>
          </p:cNvSpPr>
          <p:nvPr>
            <p:ph type="title"/>
          </p:nvPr>
        </p:nvSpPr>
        <p:spPr>
          <a:xfrm>
            <a:off x="1711200" y="760575"/>
            <a:ext cx="5721600" cy="375000"/>
          </a:xfrm>
          <a:prstGeom prst="rect">
            <a:avLst/>
          </a:prstGeom>
          <a:noFill/>
          <a:ln>
            <a:noFill/>
          </a:ln>
        </p:spPr>
        <p:txBody>
          <a:bodyPr spcFirstLastPara="1" wrap="square" lIns="0" tIns="5475" rIns="0" bIns="0" anchor="t" anchorCtr="0">
            <a:spAutoFit/>
          </a:bodyPr>
          <a:lstStyle/>
          <a:p>
            <a:pPr marL="0" lvl="0" indent="0" algn="ctr" rtl="0">
              <a:spcBef>
                <a:spcPts val="0"/>
              </a:spcBef>
              <a:spcAft>
                <a:spcPts val="0"/>
              </a:spcAft>
              <a:buNone/>
            </a:pPr>
            <a:r>
              <a:rPr lang="en" sz="2400" b="0">
                <a:solidFill>
                  <a:schemeClr val="dk1"/>
                </a:solidFill>
                <a:latin typeface="Oswald"/>
                <a:ea typeface="Oswald"/>
                <a:cs typeface="Oswald"/>
                <a:sym typeface="Oswald"/>
              </a:rPr>
              <a:t>Prioritize inclusion in your work product</a:t>
            </a:r>
            <a:endParaRPr sz="2400" b="0">
              <a:solidFill>
                <a:schemeClr val="dk1"/>
              </a:solidFill>
              <a:latin typeface="Oswald"/>
              <a:ea typeface="Oswald"/>
              <a:cs typeface="Oswald"/>
              <a:sym typeface="Oswald"/>
            </a:endParaRPr>
          </a:p>
        </p:txBody>
      </p:sp>
      <p:grpSp>
        <p:nvGrpSpPr>
          <p:cNvPr id="1749" name="Google Shape;1749;p84"/>
          <p:cNvGrpSpPr/>
          <p:nvPr/>
        </p:nvGrpSpPr>
        <p:grpSpPr>
          <a:xfrm>
            <a:off x="1409599" y="1239259"/>
            <a:ext cx="843730" cy="1131483"/>
            <a:chOff x="3099382" y="3020193"/>
            <a:chExt cx="1855167" cy="2487869"/>
          </a:xfrm>
        </p:grpSpPr>
        <p:pic>
          <p:nvPicPr>
            <p:cNvPr id="1750" name="Google Shape;1750;p84"/>
            <p:cNvPicPr preferRelativeResize="0"/>
            <p:nvPr/>
          </p:nvPicPr>
          <p:blipFill rotWithShape="1">
            <a:blip r:embed="rId3">
              <a:alphaModFix/>
            </a:blip>
            <a:srcRect/>
            <a:stretch/>
          </p:blipFill>
          <p:spPr>
            <a:xfrm>
              <a:off x="3099382" y="3586058"/>
              <a:ext cx="1277154" cy="1922004"/>
            </a:xfrm>
            <a:prstGeom prst="rect">
              <a:avLst/>
            </a:prstGeom>
            <a:noFill/>
            <a:ln>
              <a:noFill/>
            </a:ln>
          </p:spPr>
        </p:pic>
        <p:sp>
          <p:nvSpPr>
            <p:cNvPr id="1751" name="Google Shape;1751;p84"/>
            <p:cNvSpPr/>
            <p:nvPr/>
          </p:nvSpPr>
          <p:spPr>
            <a:xfrm>
              <a:off x="4018089" y="3020193"/>
              <a:ext cx="874395" cy="592454"/>
            </a:xfrm>
            <a:custGeom>
              <a:avLst/>
              <a:gdLst/>
              <a:ahLst/>
              <a:cxnLst/>
              <a:rect l="l" t="t" r="r" b="b"/>
              <a:pathLst>
                <a:path w="874395" h="592454" extrusionOk="0">
                  <a:moveTo>
                    <a:pt x="874026" y="465645"/>
                  </a:moveTo>
                  <a:lnTo>
                    <a:pt x="844715" y="401739"/>
                  </a:lnTo>
                  <a:lnTo>
                    <a:pt x="811136" y="376123"/>
                  </a:lnTo>
                  <a:lnTo>
                    <a:pt x="767676" y="356323"/>
                  </a:lnTo>
                  <a:lnTo>
                    <a:pt x="764590" y="355561"/>
                  </a:lnTo>
                  <a:lnTo>
                    <a:pt x="770255" y="344258"/>
                  </a:lnTo>
                  <a:lnTo>
                    <a:pt x="782002" y="304012"/>
                  </a:lnTo>
                  <a:lnTo>
                    <a:pt x="786066" y="261581"/>
                  </a:lnTo>
                  <a:lnTo>
                    <a:pt x="782002" y="219151"/>
                  </a:lnTo>
                  <a:lnTo>
                    <a:pt x="770255" y="178892"/>
                  </a:lnTo>
                  <a:lnTo>
                    <a:pt x="751459" y="141363"/>
                  </a:lnTo>
                  <a:lnTo>
                    <a:pt x="726249" y="107099"/>
                  </a:lnTo>
                  <a:lnTo>
                    <a:pt x="695248" y="76619"/>
                  </a:lnTo>
                  <a:lnTo>
                    <a:pt x="659130" y="50469"/>
                  </a:lnTo>
                  <a:lnTo>
                    <a:pt x="618502" y="29197"/>
                  </a:lnTo>
                  <a:lnTo>
                    <a:pt x="574014" y="13335"/>
                  </a:lnTo>
                  <a:lnTo>
                    <a:pt x="526313" y="3429"/>
                  </a:lnTo>
                  <a:lnTo>
                    <a:pt x="476021" y="0"/>
                  </a:lnTo>
                  <a:lnTo>
                    <a:pt x="425729" y="3429"/>
                  </a:lnTo>
                  <a:lnTo>
                    <a:pt x="378028" y="13335"/>
                  </a:lnTo>
                  <a:lnTo>
                    <a:pt x="333552" y="29197"/>
                  </a:lnTo>
                  <a:lnTo>
                    <a:pt x="321030" y="35750"/>
                  </a:lnTo>
                  <a:lnTo>
                    <a:pt x="304304" y="26682"/>
                  </a:lnTo>
                  <a:lnTo>
                    <a:pt x="259816" y="13131"/>
                  </a:lnTo>
                  <a:lnTo>
                    <a:pt x="211353" y="8369"/>
                  </a:lnTo>
                  <a:lnTo>
                    <a:pt x="162890" y="13131"/>
                  </a:lnTo>
                  <a:lnTo>
                    <a:pt x="118402" y="26682"/>
                  </a:lnTo>
                  <a:lnTo>
                    <a:pt x="79159" y="47942"/>
                  </a:lnTo>
                  <a:lnTo>
                    <a:pt x="46431" y="75844"/>
                  </a:lnTo>
                  <a:lnTo>
                    <a:pt x="21488" y="109283"/>
                  </a:lnTo>
                  <a:lnTo>
                    <a:pt x="5588" y="147205"/>
                  </a:lnTo>
                  <a:lnTo>
                    <a:pt x="0" y="188506"/>
                  </a:lnTo>
                  <a:lnTo>
                    <a:pt x="5588" y="229806"/>
                  </a:lnTo>
                  <a:lnTo>
                    <a:pt x="21488" y="267728"/>
                  </a:lnTo>
                  <a:lnTo>
                    <a:pt x="46431" y="301167"/>
                  </a:lnTo>
                  <a:lnTo>
                    <a:pt x="79159" y="329069"/>
                  </a:lnTo>
                  <a:lnTo>
                    <a:pt x="118402" y="350329"/>
                  </a:lnTo>
                  <a:lnTo>
                    <a:pt x="162890" y="363880"/>
                  </a:lnTo>
                  <a:lnTo>
                    <a:pt x="193103" y="366852"/>
                  </a:lnTo>
                  <a:lnTo>
                    <a:pt x="200596" y="381787"/>
                  </a:lnTo>
                  <a:lnTo>
                    <a:pt x="225806" y="416064"/>
                  </a:lnTo>
                  <a:lnTo>
                    <a:pt x="256794" y="446544"/>
                  </a:lnTo>
                  <a:lnTo>
                    <a:pt x="292925" y="472681"/>
                  </a:lnTo>
                  <a:lnTo>
                    <a:pt x="333552" y="493953"/>
                  </a:lnTo>
                  <a:lnTo>
                    <a:pt x="378028" y="509816"/>
                  </a:lnTo>
                  <a:lnTo>
                    <a:pt x="425729" y="519722"/>
                  </a:lnTo>
                  <a:lnTo>
                    <a:pt x="468960" y="522681"/>
                  </a:lnTo>
                  <a:lnTo>
                    <a:pt x="473887" y="529539"/>
                  </a:lnTo>
                  <a:lnTo>
                    <a:pt x="507466" y="555167"/>
                  </a:lnTo>
                  <a:lnTo>
                    <a:pt x="550926" y="574967"/>
                  </a:lnTo>
                  <a:lnTo>
                    <a:pt x="602221" y="587730"/>
                  </a:lnTo>
                  <a:lnTo>
                    <a:pt x="659307" y="592251"/>
                  </a:lnTo>
                  <a:lnTo>
                    <a:pt x="716394" y="587730"/>
                  </a:lnTo>
                  <a:lnTo>
                    <a:pt x="767676" y="574967"/>
                  </a:lnTo>
                  <a:lnTo>
                    <a:pt x="811136" y="555167"/>
                  </a:lnTo>
                  <a:lnTo>
                    <a:pt x="844715" y="529539"/>
                  </a:lnTo>
                  <a:lnTo>
                    <a:pt x="866355" y="499300"/>
                  </a:lnTo>
                  <a:lnTo>
                    <a:pt x="874026" y="465645"/>
                  </a:lnTo>
                  <a:close/>
                </a:path>
              </a:pathLst>
            </a:custGeom>
            <a:solidFill>
              <a:srgbClr val="C4E5E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pic>
          <p:nvPicPr>
            <p:cNvPr id="1752" name="Google Shape;1752;p84"/>
            <p:cNvPicPr preferRelativeResize="0"/>
            <p:nvPr/>
          </p:nvPicPr>
          <p:blipFill rotWithShape="1">
            <a:blip r:embed="rId4">
              <a:alphaModFix/>
            </a:blip>
            <a:srcRect/>
            <a:stretch/>
          </p:blipFill>
          <p:spPr>
            <a:xfrm>
              <a:off x="3996879" y="3683982"/>
              <a:ext cx="207551" cy="203822"/>
            </a:xfrm>
            <a:prstGeom prst="rect">
              <a:avLst/>
            </a:prstGeom>
            <a:noFill/>
            <a:ln>
              <a:noFill/>
            </a:ln>
          </p:spPr>
        </p:pic>
        <p:sp>
          <p:nvSpPr>
            <p:cNvPr id="1753" name="Google Shape;1753;p84"/>
            <p:cNvSpPr/>
            <p:nvPr/>
          </p:nvSpPr>
          <p:spPr>
            <a:xfrm>
              <a:off x="3798849" y="3076250"/>
              <a:ext cx="1155700" cy="565785"/>
            </a:xfrm>
            <a:custGeom>
              <a:avLst/>
              <a:gdLst/>
              <a:ahLst/>
              <a:cxnLst/>
              <a:rect l="l" t="t" r="r" b="b"/>
              <a:pathLst>
                <a:path w="1155700" h="565785" extrusionOk="0">
                  <a:moveTo>
                    <a:pt x="780630" y="439153"/>
                  </a:moveTo>
                  <a:lnTo>
                    <a:pt x="755281" y="383463"/>
                  </a:lnTo>
                  <a:lnTo>
                    <a:pt x="687209" y="340360"/>
                  </a:lnTo>
                  <a:lnTo>
                    <a:pt x="640892" y="325412"/>
                  </a:lnTo>
                  <a:lnTo>
                    <a:pt x="588403" y="315887"/>
                  </a:lnTo>
                  <a:lnTo>
                    <a:pt x="531202" y="312547"/>
                  </a:lnTo>
                  <a:lnTo>
                    <a:pt x="511924" y="313677"/>
                  </a:lnTo>
                  <a:lnTo>
                    <a:pt x="515937" y="282981"/>
                  </a:lnTo>
                  <a:lnTo>
                    <a:pt x="510692" y="242811"/>
                  </a:lnTo>
                  <a:lnTo>
                    <a:pt x="495668" y="205397"/>
                  </a:lnTo>
                  <a:lnTo>
                    <a:pt x="471881" y="171526"/>
                  </a:lnTo>
                  <a:lnTo>
                    <a:pt x="440385" y="142024"/>
                  </a:lnTo>
                  <a:lnTo>
                    <a:pt x="402209" y="117678"/>
                  </a:lnTo>
                  <a:lnTo>
                    <a:pt x="358381" y="99301"/>
                  </a:lnTo>
                  <a:lnTo>
                    <a:pt x="309956" y="87680"/>
                  </a:lnTo>
                  <a:lnTo>
                    <a:pt x="257962" y="83629"/>
                  </a:lnTo>
                  <a:lnTo>
                    <a:pt x="205981" y="87680"/>
                  </a:lnTo>
                  <a:lnTo>
                    <a:pt x="157556" y="99301"/>
                  </a:lnTo>
                  <a:lnTo>
                    <a:pt x="113728" y="117678"/>
                  </a:lnTo>
                  <a:lnTo>
                    <a:pt x="75552" y="142024"/>
                  </a:lnTo>
                  <a:lnTo>
                    <a:pt x="44056" y="171526"/>
                  </a:lnTo>
                  <a:lnTo>
                    <a:pt x="20269" y="205397"/>
                  </a:lnTo>
                  <a:lnTo>
                    <a:pt x="5232" y="242811"/>
                  </a:lnTo>
                  <a:lnTo>
                    <a:pt x="0" y="282981"/>
                  </a:lnTo>
                  <a:lnTo>
                    <a:pt x="5232" y="323164"/>
                  </a:lnTo>
                  <a:lnTo>
                    <a:pt x="20269" y="360578"/>
                  </a:lnTo>
                  <a:lnTo>
                    <a:pt x="44056" y="394449"/>
                  </a:lnTo>
                  <a:lnTo>
                    <a:pt x="75552" y="423951"/>
                  </a:lnTo>
                  <a:lnTo>
                    <a:pt x="113728" y="448297"/>
                  </a:lnTo>
                  <a:lnTo>
                    <a:pt x="157556" y="466674"/>
                  </a:lnTo>
                  <a:lnTo>
                    <a:pt x="205981" y="478294"/>
                  </a:lnTo>
                  <a:lnTo>
                    <a:pt x="257962" y="482346"/>
                  </a:lnTo>
                  <a:lnTo>
                    <a:pt x="296240" y="479374"/>
                  </a:lnTo>
                  <a:lnTo>
                    <a:pt x="307136" y="494817"/>
                  </a:lnTo>
                  <a:lnTo>
                    <a:pt x="375196" y="537933"/>
                  </a:lnTo>
                  <a:lnTo>
                    <a:pt x="421513" y="552881"/>
                  </a:lnTo>
                  <a:lnTo>
                    <a:pt x="474014" y="562406"/>
                  </a:lnTo>
                  <a:lnTo>
                    <a:pt x="531202" y="565746"/>
                  </a:lnTo>
                  <a:lnTo>
                    <a:pt x="588403" y="562406"/>
                  </a:lnTo>
                  <a:lnTo>
                    <a:pt x="640892" y="552881"/>
                  </a:lnTo>
                  <a:lnTo>
                    <a:pt x="687209" y="537933"/>
                  </a:lnTo>
                  <a:lnTo>
                    <a:pt x="725843" y="518325"/>
                  </a:lnTo>
                  <a:lnTo>
                    <a:pt x="774039" y="468172"/>
                  </a:lnTo>
                  <a:lnTo>
                    <a:pt x="780630" y="439153"/>
                  </a:lnTo>
                  <a:close/>
                </a:path>
                <a:path w="1155700" h="565785" extrusionOk="0">
                  <a:moveTo>
                    <a:pt x="1155357" y="168414"/>
                  </a:moveTo>
                  <a:lnTo>
                    <a:pt x="1148867" y="129806"/>
                  </a:lnTo>
                  <a:lnTo>
                    <a:pt x="1130376" y="94348"/>
                  </a:lnTo>
                  <a:lnTo>
                    <a:pt x="1101369" y="63080"/>
                  </a:lnTo>
                  <a:lnTo>
                    <a:pt x="1063307" y="36995"/>
                  </a:lnTo>
                  <a:lnTo>
                    <a:pt x="1017676" y="17119"/>
                  </a:lnTo>
                  <a:lnTo>
                    <a:pt x="965936" y="4445"/>
                  </a:lnTo>
                  <a:lnTo>
                    <a:pt x="909586" y="0"/>
                  </a:lnTo>
                  <a:lnTo>
                    <a:pt x="853236" y="4445"/>
                  </a:lnTo>
                  <a:lnTo>
                    <a:pt x="801497" y="17119"/>
                  </a:lnTo>
                  <a:lnTo>
                    <a:pt x="755865" y="36995"/>
                  </a:lnTo>
                  <a:lnTo>
                    <a:pt x="717804" y="63080"/>
                  </a:lnTo>
                  <a:lnTo>
                    <a:pt x="688797" y="94348"/>
                  </a:lnTo>
                  <a:lnTo>
                    <a:pt x="670306" y="129806"/>
                  </a:lnTo>
                  <a:lnTo>
                    <a:pt x="663816" y="168414"/>
                  </a:lnTo>
                  <a:lnTo>
                    <a:pt x="670306" y="207035"/>
                  </a:lnTo>
                  <a:lnTo>
                    <a:pt x="688797" y="242481"/>
                  </a:lnTo>
                  <a:lnTo>
                    <a:pt x="717804" y="273761"/>
                  </a:lnTo>
                  <a:lnTo>
                    <a:pt x="755865" y="299834"/>
                  </a:lnTo>
                  <a:lnTo>
                    <a:pt x="801497" y="319722"/>
                  </a:lnTo>
                  <a:lnTo>
                    <a:pt x="853236" y="332384"/>
                  </a:lnTo>
                  <a:lnTo>
                    <a:pt x="909586" y="336829"/>
                  </a:lnTo>
                  <a:lnTo>
                    <a:pt x="965936" y="332384"/>
                  </a:lnTo>
                  <a:lnTo>
                    <a:pt x="1017676" y="319722"/>
                  </a:lnTo>
                  <a:lnTo>
                    <a:pt x="1063307" y="299834"/>
                  </a:lnTo>
                  <a:lnTo>
                    <a:pt x="1101369" y="273761"/>
                  </a:lnTo>
                  <a:lnTo>
                    <a:pt x="1130376" y="242481"/>
                  </a:lnTo>
                  <a:lnTo>
                    <a:pt x="1148867" y="207035"/>
                  </a:lnTo>
                  <a:lnTo>
                    <a:pt x="1155357" y="168414"/>
                  </a:lnTo>
                  <a:close/>
                </a:path>
              </a:pathLst>
            </a:custGeom>
            <a:solidFill>
              <a:srgbClr val="C4E5E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pic>
        <p:nvPicPr>
          <p:cNvPr id="1754" name="Google Shape;1754;p84"/>
          <p:cNvPicPr preferRelativeResize="0"/>
          <p:nvPr/>
        </p:nvPicPr>
        <p:blipFill rotWithShape="1">
          <a:blip r:embed="rId5">
            <a:alphaModFix/>
          </a:blip>
          <a:srcRect/>
          <a:stretch/>
        </p:blipFill>
        <p:spPr>
          <a:xfrm>
            <a:off x="3729062" y="1433322"/>
            <a:ext cx="1943137" cy="875514"/>
          </a:xfrm>
          <a:prstGeom prst="rect">
            <a:avLst/>
          </a:prstGeom>
          <a:noFill/>
          <a:ln>
            <a:noFill/>
          </a:ln>
        </p:spPr>
      </p:pic>
      <p:pic>
        <p:nvPicPr>
          <p:cNvPr id="1755" name="Google Shape;1755;p84"/>
          <p:cNvPicPr preferRelativeResize="0"/>
          <p:nvPr/>
        </p:nvPicPr>
        <p:blipFill rotWithShape="1">
          <a:blip r:embed="rId6">
            <a:alphaModFix/>
          </a:blip>
          <a:srcRect/>
          <a:stretch/>
        </p:blipFill>
        <p:spPr>
          <a:xfrm>
            <a:off x="6906057" y="1382122"/>
            <a:ext cx="1152529" cy="1116450"/>
          </a:xfrm>
          <a:prstGeom prst="rect">
            <a:avLst/>
          </a:prstGeom>
          <a:noFill/>
          <a:ln>
            <a:noFill/>
          </a:ln>
        </p:spPr>
      </p:pic>
      <p:sp>
        <p:nvSpPr>
          <p:cNvPr id="1756" name="Google Shape;1756;p84"/>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60</a:t>
            </a:fld>
            <a:endParaRPr sz="700">
              <a:latin typeface="Proxima Nova Semibold"/>
              <a:ea typeface="Proxima Nova Semibold"/>
              <a:cs typeface="Proxima Nova Semibold"/>
              <a:sym typeface="Proxima Nova Semibold"/>
            </a:endParaRPr>
          </a:p>
        </p:txBody>
      </p:sp>
      <p:grpSp>
        <p:nvGrpSpPr>
          <p:cNvPr id="1757" name="Google Shape;1757;p84"/>
          <p:cNvGrpSpPr/>
          <p:nvPr/>
        </p:nvGrpSpPr>
        <p:grpSpPr>
          <a:xfrm>
            <a:off x="167531" y="4852630"/>
            <a:ext cx="1505034" cy="174536"/>
            <a:chOff x="442904" y="4166938"/>
            <a:chExt cx="4030621" cy="467300"/>
          </a:xfrm>
        </p:grpSpPr>
        <p:pic>
          <p:nvPicPr>
            <p:cNvPr id="1758" name="Google Shape;1758;p84"/>
            <p:cNvPicPr preferRelativeResize="0"/>
            <p:nvPr/>
          </p:nvPicPr>
          <p:blipFill rotWithShape="1">
            <a:blip r:embed="rId7">
              <a:alphaModFix/>
            </a:blip>
            <a:srcRect/>
            <a:stretch/>
          </p:blipFill>
          <p:spPr>
            <a:xfrm>
              <a:off x="1848476" y="4166938"/>
              <a:ext cx="2625049" cy="467300"/>
            </a:xfrm>
            <a:prstGeom prst="rect">
              <a:avLst/>
            </a:prstGeom>
            <a:noFill/>
            <a:ln>
              <a:noFill/>
            </a:ln>
          </p:spPr>
        </p:pic>
        <p:grpSp>
          <p:nvGrpSpPr>
            <p:cNvPr id="1759" name="Google Shape;1759;p84"/>
            <p:cNvGrpSpPr/>
            <p:nvPr/>
          </p:nvGrpSpPr>
          <p:grpSpPr>
            <a:xfrm>
              <a:off x="442904" y="4326529"/>
              <a:ext cx="1033452" cy="205673"/>
              <a:chOff x="7504804" y="565304"/>
              <a:chExt cx="1033452" cy="205673"/>
            </a:xfrm>
          </p:grpSpPr>
          <p:sp>
            <p:nvSpPr>
              <p:cNvPr id="1760" name="Google Shape;1760;p84"/>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61" name="Google Shape;1761;p84"/>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62" name="Google Shape;1762;p84"/>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63" name="Google Shape;1763;p84"/>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64" name="Google Shape;1764;p84"/>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65" name="Google Shape;1765;p84"/>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66" name="Google Shape;1766;p84"/>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1767" name="Google Shape;1767;p84"/>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rgbClr val="F5BB9F"/>
        </a:solidFill>
        <a:effectLst/>
      </p:bgPr>
    </p:bg>
    <p:spTree>
      <p:nvGrpSpPr>
        <p:cNvPr id="1" name="Shape 1771"/>
        <p:cNvGrpSpPr/>
        <p:nvPr/>
      </p:nvGrpSpPr>
      <p:grpSpPr>
        <a:xfrm>
          <a:off x="0" y="0"/>
          <a:ext cx="0" cy="0"/>
          <a:chOff x="0" y="0"/>
          <a:chExt cx="0" cy="0"/>
        </a:xfrm>
      </p:grpSpPr>
      <p:sp>
        <p:nvSpPr>
          <p:cNvPr id="1772" name="Google Shape;1772;p85"/>
          <p:cNvSpPr/>
          <p:nvPr/>
        </p:nvSpPr>
        <p:spPr>
          <a:xfrm>
            <a:off x="870623" y="0"/>
            <a:ext cx="719423" cy="822858"/>
          </a:xfrm>
          <a:custGeom>
            <a:avLst/>
            <a:gdLst/>
            <a:ahLst/>
            <a:cxnLst/>
            <a:rect l="l" t="t" r="r" b="b"/>
            <a:pathLst>
              <a:path w="1581150" h="1808480" extrusionOk="0">
                <a:moveTo>
                  <a:pt x="1406021" y="0"/>
                </a:moveTo>
                <a:lnTo>
                  <a:pt x="0" y="0"/>
                </a:lnTo>
                <a:lnTo>
                  <a:pt x="190032" y="1808089"/>
                </a:lnTo>
                <a:lnTo>
                  <a:pt x="1580691" y="1661925"/>
                </a:lnTo>
                <a:lnTo>
                  <a:pt x="140602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73" name="Google Shape;1773;p85"/>
          <p:cNvSpPr/>
          <p:nvPr/>
        </p:nvSpPr>
        <p:spPr>
          <a:xfrm>
            <a:off x="852185" y="913027"/>
            <a:ext cx="955763" cy="700065"/>
          </a:xfrm>
          <a:custGeom>
            <a:avLst/>
            <a:gdLst/>
            <a:ahLst/>
            <a:cxnLst/>
            <a:rect l="l" t="t" r="r" b="b"/>
            <a:pathLst>
              <a:path w="2100579" h="1538604" extrusionOk="0">
                <a:moveTo>
                  <a:pt x="1960254" y="0"/>
                </a:moveTo>
                <a:lnTo>
                  <a:pt x="0" y="206035"/>
                </a:lnTo>
                <a:lnTo>
                  <a:pt x="140037" y="1538351"/>
                </a:lnTo>
                <a:lnTo>
                  <a:pt x="2100292" y="1332315"/>
                </a:lnTo>
                <a:lnTo>
                  <a:pt x="1960254"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74" name="Google Shape;1774;p85"/>
          <p:cNvSpPr/>
          <p:nvPr/>
        </p:nvSpPr>
        <p:spPr>
          <a:xfrm>
            <a:off x="1900949" y="692374"/>
            <a:ext cx="726646" cy="958653"/>
          </a:xfrm>
          <a:custGeom>
            <a:avLst/>
            <a:gdLst/>
            <a:ahLst/>
            <a:cxnLst/>
            <a:rect l="l" t="t" r="r" b="b"/>
            <a:pathLst>
              <a:path w="1597025" h="2106929" extrusionOk="0">
                <a:moveTo>
                  <a:pt x="1390659" y="0"/>
                </a:moveTo>
                <a:lnTo>
                  <a:pt x="0" y="146163"/>
                </a:lnTo>
                <a:lnTo>
                  <a:pt x="206035" y="2106407"/>
                </a:lnTo>
                <a:lnTo>
                  <a:pt x="1596684" y="1960243"/>
                </a:lnTo>
                <a:lnTo>
                  <a:pt x="1390659"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75" name="Google Shape;1775;p85"/>
          <p:cNvSpPr/>
          <p:nvPr/>
        </p:nvSpPr>
        <p:spPr>
          <a:xfrm>
            <a:off x="1683514" y="0"/>
            <a:ext cx="955186" cy="602120"/>
          </a:xfrm>
          <a:custGeom>
            <a:avLst/>
            <a:gdLst/>
            <a:ahLst/>
            <a:cxnLst/>
            <a:rect l="l" t="t" r="r" b="b"/>
            <a:pathLst>
              <a:path w="2099310" h="1323340" extrusionOk="0">
                <a:moveTo>
                  <a:pt x="1981898" y="0"/>
                </a:moveTo>
                <a:lnTo>
                  <a:pt x="0" y="0"/>
                </a:lnTo>
                <a:lnTo>
                  <a:pt x="139039" y="1322915"/>
                </a:lnTo>
                <a:lnTo>
                  <a:pt x="2099283" y="1116890"/>
                </a:lnTo>
                <a:lnTo>
                  <a:pt x="1981898"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76" name="Google Shape;1776;p85"/>
          <p:cNvSpPr/>
          <p:nvPr/>
        </p:nvSpPr>
        <p:spPr>
          <a:xfrm>
            <a:off x="2820967" y="2015989"/>
            <a:ext cx="1263469" cy="1281093"/>
          </a:xfrm>
          <a:custGeom>
            <a:avLst/>
            <a:gdLst/>
            <a:ahLst/>
            <a:cxnLst/>
            <a:rect l="l" t="t" r="r" b="b"/>
            <a:pathLst>
              <a:path w="2776854" h="2815590" extrusionOk="0">
                <a:moveTo>
                  <a:pt x="1258684" y="1534820"/>
                </a:moveTo>
                <a:lnTo>
                  <a:pt x="446836" y="877392"/>
                </a:lnTo>
                <a:lnTo>
                  <a:pt x="0" y="1429194"/>
                </a:lnTo>
                <a:lnTo>
                  <a:pt x="811847" y="2086597"/>
                </a:lnTo>
                <a:lnTo>
                  <a:pt x="1258684" y="1534820"/>
                </a:lnTo>
                <a:close/>
              </a:path>
              <a:path w="2776854" h="2815590" extrusionOk="0">
                <a:moveTo>
                  <a:pt x="1918576" y="466394"/>
                </a:moveTo>
                <a:lnTo>
                  <a:pt x="1342631" y="0"/>
                </a:lnTo>
                <a:lnTo>
                  <a:pt x="685203" y="811847"/>
                </a:lnTo>
                <a:lnTo>
                  <a:pt x="1261148" y="1278242"/>
                </a:lnTo>
                <a:lnTo>
                  <a:pt x="1918576" y="466394"/>
                </a:lnTo>
                <a:close/>
              </a:path>
              <a:path w="2776854" h="2815590" extrusionOk="0">
                <a:moveTo>
                  <a:pt x="2091194" y="2003666"/>
                </a:moveTo>
                <a:lnTo>
                  <a:pt x="1515237" y="1537271"/>
                </a:lnTo>
                <a:lnTo>
                  <a:pt x="857821" y="2349131"/>
                </a:lnTo>
                <a:lnTo>
                  <a:pt x="1433766" y="2815526"/>
                </a:lnTo>
                <a:lnTo>
                  <a:pt x="2091194" y="2003666"/>
                </a:lnTo>
                <a:close/>
              </a:path>
              <a:path w="2776854" h="2815590" extrusionOk="0">
                <a:moveTo>
                  <a:pt x="2776385" y="1386332"/>
                </a:moveTo>
                <a:lnTo>
                  <a:pt x="1964537" y="728916"/>
                </a:lnTo>
                <a:lnTo>
                  <a:pt x="1517713" y="1280706"/>
                </a:lnTo>
                <a:lnTo>
                  <a:pt x="2329561" y="1938134"/>
                </a:lnTo>
                <a:lnTo>
                  <a:pt x="2776385" y="1386332"/>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77" name="Google Shape;1777;p85"/>
          <p:cNvSpPr/>
          <p:nvPr/>
        </p:nvSpPr>
        <p:spPr>
          <a:xfrm>
            <a:off x="35998" y="2180681"/>
            <a:ext cx="392649" cy="513131"/>
          </a:xfrm>
          <a:custGeom>
            <a:avLst/>
            <a:gdLst/>
            <a:ahLst/>
            <a:cxnLst/>
            <a:rect l="l" t="t" r="r" b="b"/>
            <a:pathLst>
              <a:path w="862965" h="1127760" extrusionOk="0">
                <a:moveTo>
                  <a:pt x="127305" y="0"/>
                </a:moveTo>
                <a:lnTo>
                  <a:pt x="0" y="1036868"/>
                </a:lnTo>
                <a:lnTo>
                  <a:pt x="735579" y="1127190"/>
                </a:lnTo>
                <a:lnTo>
                  <a:pt x="862884" y="90321"/>
                </a:lnTo>
                <a:lnTo>
                  <a:pt x="12730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78" name="Google Shape;1778;p85"/>
          <p:cNvSpPr/>
          <p:nvPr/>
        </p:nvSpPr>
        <p:spPr>
          <a:xfrm>
            <a:off x="0" y="2739908"/>
            <a:ext cx="431654" cy="373869"/>
          </a:xfrm>
          <a:custGeom>
            <a:avLst/>
            <a:gdLst/>
            <a:ahLst/>
            <a:cxnLst/>
            <a:rect l="l" t="t" r="r" b="b"/>
            <a:pathLst>
              <a:path w="948690" h="821690" extrusionOk="0">
                <a:moveTo>
                  <a:pt x="0" y="0"/>
                </a:moveTo>
                <a:lnTo>
                  <a:pt x="0" y="715355"/>
                </a:lnTo>
                <a:lnTo>
                  <a:pt x="862065" y="821198"/>
                </a:lnTo>
                <a:lnTo>
                  <a:pt x="948597" y="116476"/>
                </a:lnTo>
                <a:lnTo>
                  <a:pt x="0"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79" name="Google Shape;1779;p85"/>
          <p:cNvSpPr/>
          <p:nvPr/>
        </p:nvSpPr>
        <p:spPr>
          <a:xfrm>
            <a:off x="473097" y="2731998"/>
            <a:ext cx="392649" cy="513130"/>
          </a:xfrm>
          <a:custGeom>
            <a:avLst/>
            <a:gdLst/>
            <a:ahLst/>
            <a:cxnLst/>
            <a:rect l="l" t="t" r="r" b="b"/>
            <a:pathLst>
              <a:path w="862964" h="1127759" extrusionOk="0">
                <a:moveTo>
                  <a:pt x="127315" y="0"/>
                </a:moveTo>
                <a:lnTo>
                  <a:pt x="0" y="1036868"/>
                </a:lnTo>
                <a:lnTo>
                  <a:pt x="735590" y="1127190"/>
                </a:lnTo>
                <a:lnTo>
                  <a:pt x="862895" y="90321"/>
                </a:lnTo>
                <a:lnTo>
                  <a:pt x="12731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80" name="Google Shape;1780;p85"/>
          <p:cNvSpPr/>
          <p:nvPr/>
        </p:nvSpPr>
        <p:spPr>
          <a:xfrm>
            <a:off x="470118" y="2311936"/>
            <a:ext cx="511397" cy="378781"/>
          </a:xfrm>
          <a:custGeom>
            <a:avLst/>
            <a:gdLst/>
            <a:ahLst/>
            <a:cxnLst/>
            <a:rect l="l" t="t" r="r" b="b"/>
            <a:pathLst>
              <a:path w="1123950" h="832485" extrusionOk="0">
                <a:moveTo>
                  <a:pt x="86531" y="0"/>
                </a:moveTo>
                <a:lnTo>
                  <a:pt x="0" y="704721"/>
                </a:lnTo>
                <a:lnTo>
                  <a:pt x="1036868" y="832037"/>
                </a:lnTo>
                <a:lnTo>
                  <a:pt x="1123400" y="127305"/>
                </a:lnTo>
                <a:lnTo>
                  <a:pt x="8653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81" name="Google Shape;1781;p85"/>
          <p:cNvSpPr/>
          <p:nvPr/>
        </p:nvSpPr>
        <p:spPr>
          <a:xfrm>
            <a:off x="6505658" y="270450"/>
            <a:ext cx="1134608" cy="1160323"/>
          </a:xfrm>
          <a:custGeom>
            <a:avLst/>
            <a:gdLst/>
            <a:ahLst/>
            <a:cxnLst/>
            <a:rect l="l" t="t" r="r" b="b"/>
            <a:pathLst>
              <a:path w="2493644" h="2550160" extrusionOk="0">
                <a:moveTo>
                  <a:pt x="1073543" y="1329423"/>
                </a:moveTo>
                <a:lnTo>
                  <a:pt x="648639" y="375081"/>
                </a:lnTo>
                <a:lnTo>
                  <a:pt x="0" y="663879"/>
                </a:lnTo>
                <a:lnTo>
                  <a:pt x="424903" y="1618221"/>
                </a:lnTo>
                <a:lnTo>
                  <a:pt x="1073543" y="1329423"/>
                </a:lnTo>
                <a:close/>
              </a:path>
              <a:path w="2493644" h="2550160" extrusionOk="0">
                <a:moveTo>
                  <a:pt x="1602460" y="2125116"/>
                </a:moveTo>
                <a:lnTo>
                  <a:pt x="1301013" y="1448079"/>
                </a:lnTo>
                <a:lnTo>
                  <a:pt x="346671" y="1872996"/>
                </a:lnTo>
                <a:lnTo>
                  <a:pt x="648119" y="2550033"/>
                </a:lnTo>
                <a:lnTo>
                  <a:pt x="1602460" y="2125116"/>
                </a:lnTo>
                <a:close/>
              </a:path>
              <a:path w="2493644" h="2550160" extrusionOk="0">
                <a:moveTo>
                  <a:pt x="2146566" y="677037"/>
                </a:moveTo>
                <a:lnTo>
                  <a:pt x="1845119" y="0"/>
                </a:lnTo>
                <a:lnTo>
                  <a:pt x="890790" y="424891"/>
                </a:lnTo>
                <a:lnTo>
                  <a:pt x="1192225" y="1101928"/>
                </a:lnTo>
                <a:lnTo>
                  <a:pt x="2146566" y="677037"/>
                </a:lnTo>
                <a:close/>
              </a:path>
              <a:path w="2493644" h="2550160" extrusionOk="0">
                <a:moveTo>
                  <a:pt x="2493238" y="1886153"/>
                </a:moveTo>
                <a:lnTo>
                  <a:pt x="2068334" y="931811"/>
                </a:lnTo>
                <a:lnTo>
                  <a:pt x="1419707" y="1220609"/>
                </a:lnTo>
                <a:lnTo>
                  <a:pt x="1844598" y="2174938"/>
                </a:lnTo>
                <a:lnTo>
                  <a:pt x="2493238" y="1886153"/>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82" name="Google Shape;1782;p85"/>
          <p:cNvSpPr/>
          <p:nvPr/>
        </p:nvSpPr>
        <p:spPr>
          <a:xfrm>
            <a:off x="5954353" y="3379780"/>
            <a:ext cx="949119" cy="712200"/>
          </a:xfrm>
          <a:custGeom>
            <a:avLst/>
            <a:gdLst/>
            <a:ahLst/>
            <a:cxnLst/>
            <a:rect l="l" t="t" r="r" b="b"/>
            <a:pathLst>
              <a:path w="2085975" h="1565275" extrusionOk="0">
                <a:moveTo>
                  <a:pt x="121870" y="0"/>
                </a:moveTo>
                <a:lnTo>
                  <a:pt x="0" y="1392994"/>
                </a:lnTo>
                <a:lnTo>
                  <a:pt x="1963542" y="1564779"/>
                </a:lnTo>
                <a:lnTo>
                  <a:pt x="2085423" y="171785"/>
                </a:lnTo>
                <a:lnTo>
                  <a:pt x="121870"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83" name="Google Shape;1783;p85"/>
          <p:cNvSpPr/>
          <p:nvPr/>
        </p:nvSpPr>
        <p:spPr>
          <a:xfrm>
            <a:off x="5163622" y="3188552"/>
            <a:ext cx="685619" cy="946807"/>
          </a:xfrm>
          <a:custGeom>
            <a:avLst/>
            <a:gdLst/>
            <a:ahLst/>
            <a:cxnLst/>
            <a:rect l="l" t="t" r="r" b="b"/>
            <a:pathLst>
              <a:path w="1506854" h="2080895" extrusionOk="0">
                <a:moveTo>
                  <a:pt x="171785" y="0"/>
                </a:moveTo>
                <a:lnTo>
                  <a:pt x="0" y="1963552"/>
                </a:lnTo>
                <a:lnTo>
                  <a:pt x="1334556" y="2080303"/>
                </a:lnTo>
                <a:lnTo>
                  <a:pt x="1506341" y="116760"/>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84" name="Google Shape;1784;p85"/>
          <p:cNvSpPr/>
          <p:nvPr/>
        </p:nvSpPr>
        <p:spPr>
          <a:xfrm>
            <a:off x="4943473" y="4240245"/>
            <a:ext cx="949119" cy="712200"/>
          </a:xfrm>
          <a:custGeom>
            <a:avLst/>
            <a:gdLst/>
            <a:ahLst/>
            <a:cxnLst/>
            <a:rect l="l" t="t" r="r" b="b"/>
            <a:pathLst>
              <a:path w="2085975" h="1565275" extrusionOk="0">
                <a:moveTo>
                  <a:pt x="121881" y="0"/>
                </a:moveTo>
                <a:lnTo>
                  <a:pt x="0" y="1393004"/>
                </a:lnTo>
                <a:lnTo>
                  <a:pt x="1963552" y="1564790"/>
                </a:lnTo>
                <a:lnTo>
                  <a:pt x="2085423" y="171785"/>
                </a:lnTo>
                <a:lnTo>
                  <a:pt x="12188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85" name="Google Shape;1785;p85"/>
          <p:cNvSpPr/>
          <p:nvPr/>
        </p:nvSpPr>
        <p:spPr>
          <a:xfrm>
            <a:off x="5997586" y="4197016"/>
            <a:ext cx="685619" cy="946807"/>
          </a:xfrm>
          <a:custGeom>
            <a:avLst/>
            <a:gdLst/>
            <a:ahLst/>
            <a:cxnLst/>
            <a:rect l="l" t="t" r="r" b="b"/>
            <a:pathLst>
              <a:path w="1506855" h="2080895" extrusionOk="0">
                <a:moveTo>
                  <a:pt x="171785" y="0"/>
                </a:moveTo>
                <a:lnTo>
                  <a:pt x="0" y="1963542"/>
                </a:lnTo>
                <a:lnTo>
                  <a:pt x="1334556" y="2080303"/>
                </a:lnTo>
                <a:lnTo>
                  <a:pt x="1506341" y="116750"/>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86" name="Google Shape;1786;p85"/>
          <p:cNvSpPr/>
          <p:nvPr/>
        </p:nvSpPr>
        <p:spPr>
          <a:xfrm>
            <a:off x="8797565" y="892879"/>
            <a:ext cx="346710" cy="664238"/>
          </a:xfrm>
          <a:custGeom>
            <a:avLst/>
            <a:gdLst/>
            <a:ahLst/>
            <a:cxnLst/>
            <a:rect l="l" t="t" r="r" b="b"/>
            <a:pathLst>
              <a:path w="762000" h="1459864" extrusionOk="0">
                <a:moveTo>
                  <a:pt x="121870" y="0"/>
                </a:moveTo>
                <a:lnTo>
                  <a:pt x="0" y="1392994"/>
                </a:lnTo>
                <a:lnTo>
                  <a:pt x="761676" y="1459631"/>
                </a:lnTo>
                <a:lnTo>
                  <a:pt x="761676" y="55974"/>
                </a:lnTo>
                <a:lnTo>
                  <a:pt x="121870"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87" name="Google Shape;1787;p85"/>
          <p:cNvSpPr/>
          <p:nvPr/>
        </p:nvSpPr>
        <p:spPr>
          <a:xfrm>
            <a:off x="8006835" y="701651"/>
            <a:ext cx="685619" cy="946807"/>
          </a:xfrm>
          <a:custGeom>
            <a:avLst/>
            <a:gdLst/>
            <a:ahLst/>
            <a:cxnLst/>
            <a:rect l="l" t="t" r="r" b="b"/>
            <a:pathLst>
              <a:path w="1506855" h="2080895" extrusionOk="0">
                <a:moveTo>
                  <a:pt x="171785" y="0"/>
                </a:moveTo>
                <a:lnTo>
                  <a:pt x="0" y="1963552"/>
                </a:lnTo>
                <a:lnTo>
                  <a:pt x="1334556" y="2080303"/>
                </a:lnTo>
                <a:lnTo>
                  <a:pt x="1506341" y="116760"/>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88" name="Google Shape;1788;p85"/>
          <p:cNvSpPr/>
          <p:nvPr/>
        </p:nvSpPr>
        <p:spPr>
          <a:xfrm>
            <a:off x="7786686" y="1753343"/>
            <a:ext cx="949119" cy="712200"/>
          </a:xfrm>
          <a:custGeom>
            <a:avLst/>
            <a:gdLst/>
            <a:ahLst/>
            <a:cxnLst/>
            <a:rect l="l" t="t" r="r" b="b"/>
            <a:pathLst>
              <a:path w="2085975" h="1565275" extrusionOk="0">
                <a:moveTo>
                  <a:pt x="121881" y="0"/>
                </a:moveTo>
                <a:lnTo>
                  <a:pt x="0" y="1393004"/>
                </a:lnTo>
                <a:lnTo>
                  <a:pt x="1963552" y="1564790"/>
                </a:lnTo>
                <a:lnTo>
                  <a:pt x="2085423" y="171785"/>
                </a:lnTo>
                <a:lnTo>
                  <a:pt x="12188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89" name="Google Shape;1789;p85"/>
          <p:cNvSpPr/>
          <p:nvPr/>
        </p:nvSpPr>
        <p:spPr>
          <a:xfrm>
            <a:off x="8840799" y="1710115"/>
            <a:ext cx="303371" cy="920226"/>
          </a:xfrm>
          <a:custGeom>
            <a:avLst/>
            <a:gdLst/>
            <a:ahLst/>
            <a:cxnLst/>
            <a:rect l="l" t="t" r="r" b="b"/>
            <a:pathLst>
              <a:path w="666750" h="2022475" extrusionOk="0">
                <a:moveTo>
                  <a:pt x="171785" y="0"/>
                </a:moveTo>
                <a:lnTo>
                  <a:pt x="0" y="1963542"/>
                </a:lnTo>
                <a:lnTo>
                  <a:pt x="666622" y="2021865"/>
                </a:lnTo>
                <a:lnTo>
                  <a:pt x="666622" y="43289"/>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90" name="Google Shape;1790;p85"/>
          <p:cNvSpPr txBox="1">
            <a:spLocks noGrp="1"/>
          </p:cNvSpPr>
          <p:nvPr>
            <p:ph type="title"/>
          </p:nvPr>
        </p:nvSpPr>
        <p:spPr>
          <a:xfrm>
            <a:off x="1168527" y="1595325"/>
            <a:ext cx="6807300" cy="1386300"/>
          </a:xfrm>
          <a:prstGeom prst="rect">
            <a:avLst/>
          </a:prstGeom>
          <a:solidFill>
            <a:srgbClr val="FDF3E9"/>
          </a:solidFill>
          <a:ln w="62825" cap="flat" cmpd="sng">
            <a:solidFill>
              <a:srgbClr val="DE6E4A"/>
            </a:solidFill>
            <a:prstDash val="solid"/>
            <a:round/>
            <a:headEnd type="none" w="sm" len="sm"/>
            <a:tailEnd type="none" w="sm" len="sm"/>
          </a:ln>
        </p:spPr>
        <p:txBody>
          <a:bodyPr spcFirstLastPara="1" wrap="square" lIns="0" tIns="875" rIns="0" bIns="0" anchor="t" anchorCtr="0">
            <a:spAutoFit/>
          </a:bodyPr>
          <a:lstStyle/>
          <a:p>
            <a:pPr marL="0" lvl="0" indent="0" algn="l" rtl="0">
              <a:lnSpc>
                <a:spcPct val="100000"/>
              </a:lnSpc>
              <a:spcBef>
                <a:spcPts val="0"/>
              </a:spcBef>
              <a:spcAft>
                <a:spcPts val="0"/>
              </a:spcAft>
              <a:buNone/>
            </a:pPr>
            <a:endParaRPr sz="3000">
              <a:latin typeface="Times New Roman"/>
              <a:ea typeface="Times New Roman"/>
              <a:cs typeface="Times New Roman"/>
              <a:sym typeface="Times New Roman"/>
            </a:endParaRPr>
          </a:p>
          <a:p>
            <a:pPr marL="0" lvl="0" indent="0" algn="ctr" rtl="0">
              <a:spcBef>
                <a:spcPts val="0"/>
              </a:spcBef>
              <a:spcAft>
                <a:spcPts val="0"/>
              </a:spcAft>
              <a:buNone/>
            </a:pPr>
            <a:r>
              <a:rPr lang="en" sz="2000">
                <a:solidFill>
                  <a:srgbClr val="000000"/>
                </a:solidFill>
              </a:rPr>
              <a:t>Turn to </a:t>
            </a:r>
            <a:r>
              <a:rPr lang="en" sz="2000">
                <a:solidFill>
                  <a:srgbClr val="000000"/>
                </a:solidFill>
                <a:latin typeface="Proxima Nova"/>
                <a:ea typeface="Proxima Nova"/>
                <a:cs typeface="Proxima Nova"/>
                <a:sym typeface="Proxima Nova"/>
              </a:rPr>
              <a:t>page 95 </a:t>
            </a:r>
            <a:r>
              <a:rPr lang="en" sz="2000">
                <a:solidFill>
                  <a:srgbClr val="000000"/>
                </a:solidFill>
              </a:rPr>
              <a:t>and </a:t>
            </a:r>
            <a:endParaRPr sz="2000">
              <a:solidFill>
                <a:srgbClr val="000000"/>
              </a:solidFill>
            </a:endParaRPr>
          </a:p>
          <a:p>
            <a:pPr marL="0" lvl="0" indent="0" algn="ctr" rtl="0">
              <a:spcBef>
                <a:spcPts val="0"/>
              </a:spcBef>
              <a:spcAft>
                <a:spcPts val="0"/>
              </a:spcAft>
              <a:buNone/>
            </a:pPr>
            <a:r>
              <a:rPr lang="en" sz="2000">
                <a:solidFill>
                  <a:srgbClr val="000000"/>
                </a:solidFill>
              </a:rPr>
              <a:t>explore the actions</a:t>
            </a:r>
            <a:endParaRPr sz="2000">
              <a:solidFill>
                <a:srgbClr val="000000"/>
              </a:solidFill>
            </a:endParaRPr>
          </a:p>
          <a:p>
            <a:pPr marL="0" lvl="0" indent="0" algn="ctr" rtl="0">
              <a:spcBef>
                <a:spcPts val="0"/>
              </a:spcBef>
              <a:spcAft>
                <a:spcPts val="0"/>
              </a:spcAft>
              <a:buNone/>
            </a:pPr>
            <a:endParaRPr sz="2000">
              <a:solidFill>
                <a:srgbClr val="000000"/>
              </a:solidFill>
            </a:endParaRPr>
          </a:p>
        </p:txBody>
      </p:sp>
      <p:grpSp>
        <p:nvGrpSpPr>
          <p:cNvPr id="1791" name="Google Shape;1791;p85"/>
          <p:cNvGrpSpPr/>
          <p:nvPr/>
        </p:nvGrpSpPr>
        <p:grpSpPr>
          <a:xfrm>
            <a:off x="1225344" y="3234579"/>
            <a:ext cx="1995173" cy="374700"/>
            <a:chOff x="1225344" y="3246300"/>
            <a:chExt cx="1995173" cy="374700"/>
          </a:xfrm>
        </p:grpSpPr>
        <p:sp>
          <p:nvSpPr>
            <p:cNvPr id="1792" name="Google Shape;1792;p85"/>
            <p:cNvSpPr/>
            <p:nvPr/>
          </p:nvSpPr>
          <p:spPr>
            <a:xfrm>
              <a:off x="1225344" y="3250646"/>
              <a:ext cx="233162" cy="200803"/>
            </a:xfrm>
            <a:custGeom>
              <a:avLst/>
              <a:gdLst/>
              <a:ahLst/>
              <a:cxnLst/>
              <a:rect l="l" t="t" r="r" b="b"/>
              <a:pathLst>
                <a:path w="512444" h="441325" extrusionOk="0">
                  <a:moveTo>
                    <a:pt x="256170" y="0"/>
                  </a:moveTo>
                  <a:lnTo>
                    <a:pt x="210125" y="4127"/>
                  </a:lnTo>
                  <a:lnTo>
                    <a:pt x="166786" y="16026"/>
                  </a:lnTo>
                  <a:lnTo>
                    <a:pt x="126879" y="34973"/>
                  </a:lnTo>
                  <a:lnTo>
                    <a:pt x="91125" y="60246"/>
                  </a:lnTo>
                  <a:lnTo>
                    <a:pt x="60250" y="91121"/>
                  </a:lnTo>
                  <a:lnTo>
                    <a:pt x="34976" y="126874"/>
                  </a:lnTo>
                  <a:lnTo>
                    <a:pt x="16027" y="166782"/>
                  </a:lnTo>
                  <a:lnTo>
                    <a:pt x="4127" y="210122"/>
                  </a:lnTo>
                  <a:lnTo>
                    <a:pt x="0" y="256170"/>
                  </a:lnTo>
                  <a:lnTo>
                    <a:pt x="5514" y="309147"/>
                  </a:lnTo>
                  <a:lnTo>
                    <a:pt x="21293" y="358334"/>
                  </a:lnTo>
                  <a:lnTo>
                    <a:pt x="46192" y="402636"/>
                  </a:lnTo>
                  <a:lnTo>
                    <a:pt x="79065" y="440960"/>
                  </a:lnTo>
                  <a:lnTo>
                    <a:pt x="94642" y="393038"/>
                  </a:lnTo>
                  <a:lnTo>
                    <a:pt x="122236" y="352081"/>
                  </a:lnTo>
                  <a:lnTo>
                    <a:pt x="159751" y="320207"/>
                  </a:lnTo>
                  <a:lnTo>
                    <a:pt x="205094" y="299531"/>
                  </a:lnTo>
                  <a:lnTo>
                    <a:pt x="256170" y="292169"/>
                  </a:lnTo>
                  <a:lnTo>
                    <a:pt x="508594" y="292169"/>
                  </a:lnTo>
                  <a:lnTo>
                    <a:pt x="512340" y="256170"/>
                  </a:lnTo>
                  <a:lnTo>
                    <a:pt x="256170" y="256170"/>
                  </a:lnTo>
                  <a:lnTo>
                    <a:pt x="221138" y="249091"/>
                  </a:lnTo>
                  <a:lnTo>
                    <a:pt x="192532" y="229791"/>
                  </a:lnTo>
                  <a:lnTo>
                    <a:pt x="173245" y="201173"/>
                  </a:lnTo>
                  <a:lnTo>
                    <a:pt x="166172" y="166141"/>
                  </a:lnTo>
                  <a:lnTo>
                    <a:pt x="173245" y="131117"/>
                  </a:lnTo>
                  <a:lnTo>
                    <a:pt x="192532" y="102517"/>
                  </a:lnTo>
                  <a:lnTo>
                    <a:pt x="221138" y="83235"/>
                  </a:lnTo>
                  <a:lnTo>
                    <a:pt x="256170" y="76165"/>
                  </a:lnTo>
                  <a:lnTo>
                    <a:pt x="437137" y="76165"/>
                  </a:lnTo>
                  <a:lnTo>
                    <a:pt x="421218" y="60246"/>
                  </a:lnTo>
                  <a:lnTo>
                    <a:pt x="385465" y="34973"/>
                  </a:lnTo>
                  <a:lnTo>
                    <a:pt x="345557" y="16026"/>
                  </a:lnTo>
                  <a:lnTo>
                    <a:pt x="302218" y="4127"/>
                  </a:lnTo>
                  <a:lnTo>
                    <a:pt x="256170" y="0"/>
                  </a:lnTo>
                  <a:close/>
                </a:path>
                <a:path w="512444" h="441325" extrusionOk="0">
                  <a:moveTo>
                    <a:pt x="508594" y="292169"/>
                  </a:moveTo>
                  <a:lnTo>
                    <a:pt x="256170" y="292169"/>
                  </a:lnTo>
                  <a:lnTo>
                    <a:pt x="307250" y="299531"/>
                  </a:lnTo>
                  <a:lnTo>
                    <a:pt x="352594" y="320207"/>
                  </a:lnTo>
                  <a:lnTo>
                    <a:pt x="390109" y="352081"/>
                  </a:lnTo>
                  <a:lnTo>
                    <a:pt x="417703" y="393038"/>
                  </a:lnTo>
                  <a:lnTo>
                    <a:pt x="433285" y="440960"/>
                  </a:lnTo>
                  <a:lnTo>
                    <a:pt x="466156" y="402636"/>
                  </a:lnTo>
                  <a:lnTo>
                    <a:pt x="491051" y="358334"/>
                  </a:lnTo>
                  <a:lnTo>
                    <a:pt x="506827" y="309147"/>
                  </a:lnTo>
                  <a:lnTo>
                    <a:pt x="508594" y="292169"/>
                  </a:lnTo>
                  <a:close/>
                </a:path>
                <a:path w="512444" h="441325" extrusionOk="0">
                  <a:moveTo>
                    <a:pt x="437137" y="76165"/>
                  </a:moveTo>
                  <a:lnTo>
                    <a:pt x="256170" y="76165"/>
                  </a:lnTo>
                  <a:lnTo>
                    <a:pt x="291201" y="83235"/>
                  </a:lnTo>
                  <a:lnTo>
                    <a:pt x="319808" y="102517"/>
                  </a:lnTo>
                  <a:lnTo>
                    <a:pt x="339095" y="131117"/>
                  </a:lnTo>
                  <a:lnTo>
                    <a:pt x="346167" y="166141"/>
                  </a:lnTo>
                  <a:lnTo>
                    <a:pt x="339095" y="201173"/>
                  </a:lnTo>
                  <a:lnTo>
                    <a:pt x="319808" y="229791"/>
                  </a:lnTo>
                  <a:lnTo>
                    <a:pt x="291201" y="249091"/>
                  </a:lnTo>
                  <a:lnTo>
                    <a:pt x="256170" y="256170"/>
                  </a:lnTo>
                  <a:lnTo>
                    <a:pt x="512340" y="256170"/>
                  </a:lnTo>
                  <a:lnTo>
                    <a:pt x="508213" y="210122"/>
                  </a:lnTo>
                  <a:lnTo>
                    <a:pt x="496314" y="166782"/>
                  </a:lnTo>
                  <a:lnTo>
                    <a:pt x="477366" y="126874"/>
                  </a:lnTo>
                  <a:lnTo>
                    <a:pt x="452093" y="91121"/>
                  </a:lnTo>
                  <a:lnTo>
                    <a:pt x="437137" y="76165"/>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793" name="Google Shape;1793;p85"/>
            <p:cNvSpPr txBox="1"/>
            <p:nvPr/>
          </p:nvSpPr>
          <p:spPr>
            <a:xfrm>
              <a:off x="1555217" y="3246300"/>
              <a:ext cx="1665300" cy="374700"/>
            </a:xfrm>
            <a:prstGeom prst="rect">
              <a:avLst/>
            </a:prstGeom>
            <a:noFill/>
            <a:ln>
              <a:noFill/>
            </a:ln>
          </p:spPr>
          <p:txBody>
            <a:bodyPr spcFirstLastPara="1" wrap="square" lIns="0" tIns="5200" rIns="0" bIns="0" anchor="t" anchorCtr="0">
              <a:spAutoFit/>
            </a:bodyPr>
            <a:lstStyle/>
            <a:p>
              <a:pPr marL="0" marR="0" lvl="0" indent="0" algn="l" rtl="0">
                <a:lnSpc>
                  <a:spcPct val="100000"/>
                </a:lnSpc>
                <a:spcBef>
                  <a:spcPts val="0"/>
                </a:spcBef>
                <a:spcAft>
                  <a:spcPts val="0"/>
                </a:spcAft>
                <a:buNone/>
              </a:pPr>
              <a:r>
                <a:rPr lang="en" sz="1200" b="1" u="sng">
                  <a:latin typeface="Proxima Nova"/>
                  <a:ea typeface="Proxima Nova"/>
                  <a:cs typeface="Proxima Nova"/>
                  <a:sym typeface="Proxima Nova"/>
                </a:rPr>
                <a:t>INDIVIDUAL ACTIVITY</a:t>
              </a:r>
              <a:r>
                <a:rPr lang="en" sz="1200" b="1">
                  <a:latin typeface="Proxima Nova"/>
                  <a:ea typeface="Proxima Nova"/>
                  <a:cs typeface="Proxima Nova"/>
                  <a:sym typeface="Proxima Nova"/>
                </a:rPr>
                <a:t>	</a:t>
              </a:r>
              <a:endParaRPr sz="1200" b="1">
                <a:latin typeface="Proxima Nova"/>
                <a:ea typeface="Proxima Nova"/>
                <a:cs typeface="Proxima Nova"/>
                <a:sym typeface="Proxima Nova"/>
              </a:endParaRPr>
            </a:p>
          </p:txBody>
        </p:sp>
      </p:grpSp>
      <p:sp>
        <p:nvSpPr>
          <p:cNvPr id="1794" name="Google Shape;1794;p85"/>
          <p:cNvSpPr txBox="1"/>
          <p:nvPr/>
        </p:nvSpPr>
        <p:spPr>
          <a:xfrm>
            <a:off x="3317250" y="3162404"/>
            <a:ext cx="300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Proxima Nova"/>
                <a:ea typeface="Proxima Nova"/>
                <a:cs typeface="Proxima Nova"/>
                <a:sym typeface="Proxima Nova"/>
              </a:rPr>
              <a:t>PAGES: 95–106	</a:t>
            </a:r>
            <a:endParaRPr sz="1200" b="1">
              <a:solidFill>
                <a:schemeClr val="dk1"/>
              </a:solidFill>
              <a:latin typeface="Proxima Nova"/>
              <a:ea typeface="Proxima Nova"/>
              <a:cs typeface="Proxima Nova"/>
              <a:sym typeface="Proxima Nova"/>
            </a:endParaRPr>
          </a:p>
        </p:txBody>
      </p:sp>
      <p:sp>
        <p:nvSpPr>
          <p:cNvPr id="1795" name="Google Shape;1795;p85"/>
          <p:cNvSpPr txBox="1"/>
          <p:nvPr/>
        </p:nvSpPr>
        <p:spPr>
          <a:xfrm>
            <a:off x="5892250" y="3156367"/>
            <a:ext cx="300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Proxima Nova"/>
                <a:ea typeface="Proxima Nova"/>
                <a:cs typeface="Proxima Nova"/>
                <a:sym typeface="Proxima Nova"/>
              </a:rPr>
              <a:t>15 MINUTES</a:t>
            </a:r>
            <a:endParaRPr sz="1200" b="1">
              <a:solidFill>
                <a:schemeClr val="dk1"/>
              </a:solidFill>
              <a:latin typeface="Proxima Nova"/>
              <a:ea typeface="Proxima Nova"/>
              <a:cs typeface="Proxima Nova"/>
              <a:sym typeface="Proxima Nova"/>
            </a:endParaRPr>
          </a:p>
        </p:txBody>
      </p:sp>
      <p:sp>
        <p:nvSpPr>
          <p:cNvPr id="1796" name="Google Shape;1796;p85"/>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61</a:t>
            </a:fld>
            <a:endParaRPr sz="700">
              <a:latin typeface="Proxima Nova Semibold"/>
              <a:ea typeface="Proxima Nova Semibold"/>
              <a:cs typeface="Proxima Nova Semibold"/>
              <a:sym typeface="Proxima Nova Semibold"/>
            </a:endParaRPr>
          </a:p>
        </p:txBody>
      </p:sp>
      <p:grpSp>
        <p:nvGrpSpPr>
          <p:cNvPr id="1797" name="Google Shape;1797;p85"/>
          <p:cNvGrpSpPr/>
          <p:nvPr/>
        </p:nvGrpSpPr>
        <p:grpSpPr>
          <a:xfrm>
            <a:off x="167531" y="4852630"/>
            <a:ext cx="1505034" cy="174536"/>
            <a:chOff x="442904" y="4166938"/>
            <a:chExt cx="4030621" cy="467300"/>
          </a:xfrm>
        </p:grpSpPr>
        <p:pic>
          <p:nvPicPr>
            <p:cNvPr id="1798" name="Google Shape;1798;p85"/>
            <p:cNvPicPr preferRelativeResize="0"/>
            <p:nvPr/>
          </p:nvPicPr>
          <p:blipFill rotWithShape="1">
            <a:blip r:embed="rId3">
              <a:alphaModFix/>
            </a:blip>
            <a:srcRect/>
            <a:stretch/>
          </p:blipFill>
          <p:spPr>
            <a:xfrm>
              <a:off x="1848476" y="4166938"/>
              <a:ext cx="2625049" cy="467300"/>
            </a:xfrm>
            <a:prstGeom prst="rect">
              <a:avLst/>
            </a:prstGeom>
            <a:noFill/>
            <a:ln>
              <a:noFill/>
            </a:ln>
          </p:spPr>
        </p:pic>
        <p:grpSp>
          <p:nvGrpSpPr>
            <p:cNvPr id="1799" name="Google Shape;1799;p85"/>
            <p:cNvGrpSpPr/>
            <p:nvPr/>
          </p:nvGrpSpPr>
          <p:grpSpPr>
            <a:xfrm>
              <a:off x="442904" y="4326529"/>
              <a:ext cx="1033452" cy="205673"/>
              <a:chOff x="7504804" y="565304"/>
              <a:chExt cx="1033452" cy="205673"/>
            </a:xfrm>
          </p:grpSpPr>
          <p:sp>
            <p:nvSpPr>
              <p:cNvPr id="1800" name="Google Shape;1800;p85"/>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01" name="Google Shape;1801;p85"/>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02" name="Google Shape;1802;p85"/>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03" name="Google Shape;1803;p85"/>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04" name="Google Shape;1804;p85"/>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05" name="Google Shape;1805;p85"/>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06" name="Google Shape;1806;p85"/>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1807" name="Google Shape;1807;p85"/>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rgbClr val="FDF3E9"/>
        </a:solidFill>
        <a:effectLst/>
      </p:bgPr>
    </p:bg>
    <p:spTree>
      <p:nvGrpSpPr>
        <p:cNvPr id="1" name="Shape 1811"/>
        <p:cNvGrpSpPr/>
        <p:nvPr/>
      </p:nvGrpSpPr>
      <p:grpSpPr>
        <a:xfrm>
          <a:off x="0" y="0"/>
          <a:ext cx="0" cy="0"/>
          <a:chOff x="0" y="0"/>
          <a:chExt cx="0" cy="0"/>
        </a:xfrm>
      </p:grpSpPr>
      <p:sp>
        <p:nvSpPr>
          <p:cNvPr id="1812" name="Google Shape;1812;p86"/>
          <p:cNvSpPr/>
          <p:nvPr/>
        </p:nvSpPr>
        <p:spPr>
          <a:xfrm>
            <a:off x="1485675" y="1212000"/>
            <a:ext cx="6514490" cy="602304"/>
          </a:xfrm>
          <a:custGeom>
            <a:avLst/>
            <a:gdLst/>
            <a:ahLst/>
            <a:cxnLst/>
            <a:rect l="l" t="t" r="r" b="b"/>
            <a:pathLst>
              <a:path w="13571855" h="1487170" extrusionOk="0">
                <a:moveTo>
                  <a:pt x="0" y="1486865"/>
                </a:moveTo>
                <a:lnTo>
                  <a:pt x="13571251" y="1486865"/>
                </a:lnTo>
                <a:lnTo>
                  <a:pt x="13571251" y="0"/>
                </a:lnTo>
                <a:lnTo>
                  <a:pt x="0" y="0"/>
                </a:lnTo>
                <a:lnTo>
                  <a:pt x="0" y="148686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13" name="Google Shape;1813;p86"/>
          <p:cNvSpPr txBox="1"/>
          <p:nvPr/>
        </p:nvSpPr>
        <p:spPr>
          <a:xfrm>
            <a:off x="1485676" y="1325324"/>
            <a:ext cx="6522600" cy="397200"/>
          </a:xfrm>
          <a:prstGeom prst="rect">
            <a:avLst/>
          </a:prstGeom>
          <a:noFill/>
          <a:ln>
            <a:noFill/>
          </a:ln>
        </p:spPr>
        <p:txBody>
          <a:bodyPr spcFirstLastPara="1" wrap="square" lIns="0" tIns="5475" rIns="0" bIns="0" anchor="t" anchorCtr="0">
            <a:spAutoFit/>
          </a:bodyPr>
          <a:lstStyle/>
          <a:p>
            <a:pPr marL="215900" marR="292100" lvl="0" indent="0" algn="l" rtl="0">
              <a:lnSpc>
                <a:spcPct val="112100"/>
              </a:lnSpc>
              <a:spcBef>
                <a:spcPts val="0"/>
              </a:spcBef>
              <a:spcAft>
                <a:spcPts val="0"/>
              </a:spcAft>
              <a:buNone/>
            </a:pPr>
            <a:r>
              <a:rPr lang="en" sz="1200" b="1">
                <a:latin typeface="Proxima Nova"/>
                <a:ea typeface="Proxima Nova"/>
                <a:cs typeface="Proxima Nova"/>
                <a:sym typeface="Proxima Nova"/>
              </a:rPr>
              <a:t>Goal:</a:t>
            </a:r>
            <a:r>
              <a:rPr lang="en" sz="1200" b="1">
                <a:latin typeface="Avenir"/>
                <a:ea typeface="Avenir"/>
                <a:cs typeface="Avenir"/>
                <a:sym typeface="Avenir"/>
              </a:rPr>
              <a:t> </a:t>
            </a:r>
            <a:r>
              <a:rPr lang="en" sz="1200">
                <a:latin typeface="Avenir"/>
                <a:ea typeface="Avenir"/>
                <a:cs typeface="Avenir"/>
                <a:sym typeface="Avenir"/>
              </a:rPr>
              <a:t>Learn specific allyship actions you can take based on your positional power—and  brainstorm how to apply them at your workplace</a:t>
            </a:r>
            <a:endParaRPr sz="1200">
              <a:latin typeface="Avenir"/>
              <a:ea typeface="Avenir"/>
              <a:cs typeface="Avenir"/>
              <a:sym typeface="Avenir"/>
            </a:endParaRPr>
          </a:p>
        </p:txBody>
      </p:sp>
      <p:sp>
        <p:nvSpPr>
          <p:cNvPr id="1814" name="Google Shape;1814;p86"/>
          <p:cNvSpPr/>
          <p:nvPr/>
        </p:nvSpPr>
        <p:spPr>
          <a:xfrm>
            <a:off x="1485677" y="1183425"/>
            <a:ext cx="6514490" cy="28603"/>
          </a:xfrm>
          <a:custGeom>
            <a:avLst/>
            <a:gdLst/>
            <a:ahLst/>
            <a:cxnLst/>
            <a:rect l="l" t="t" r="r" b="b"/>
            <a:pathLst>
              <a:path w="13571855" h="62864" extrusionOk="0">
                <a:moveTo>
                  <a:pt x="0" y="62825"/>
                </a:moveTo>
                <a:lnTo>
                  <a:pt x="13571251" y="62825"/>
                </a:lnTo>
                <a:lnTo>
                  <a:pt x="13571251" y="0"/>
                </a:lnTo>
                <a:lnTo>
                  <a:pt x="0" y="0"/>
                </a:lnTo>
                <a:lnTo>
                  <a:pt x="0" y="62825"/>
                </a:lnTo>
                <a:close/>
              </a:path>
            </a:pathLst>
          </a:custGeom>
          <a:solidFill>
            <a:srgbClr val="DE6E4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15" name="Google Shape;1815;p86"/>
          <p:cNvSpPr txBox="1">
            <a:spLocks noGrp="1"/>
          </p:cNvSpPr>
          <p:nvPr>
            <p:ph type="title"/>
          </p:nvPr>
        </p:nvSpPr>
        <p:spPr>
          <a:xfrm>
            <a:off x="1479900" y="594900"/>
            <a:ext cx="5602200" cy="438600"/>
          </a:xfrm>
          <a:prstGeom prst="rect">
            <a:avLst/>
          </a:prstGeom>
          <a:noFill/>
          <a:ln>
            <a:noFill/>
          </a:ln>
        </p:spPr>
        <p:txBody>
          <a:bodyPr spcFirstLastPara="1" wrap="square" lIns="0" tIns="7500" rIns="0" bIns="0" anchor="t" anchorCtr="0">
            <a:spAutoFit/>
          </a:bodyPr>
          <a:lstStyle/>
          <a:p>
            <a:pPr marL="0" lvl="0" indent="0" algn="l" rtl="0">
              <a:spcBef>
                <a:spcPts val="0"/>
              </a:spcBef>
              <a:spcAft>
                <a:spcPts val="0"/>
              </a:spcAft>
              <a:buNone/>
            </a:pPr>
            <a:r>
              <a:rPr lang="en" sz="2800" b="0">
                <a:solidFill>
                  <a:schemeClr val="dk1"/>
                </a:solidFill>
                <a:latin typeface="Oswald"/>
                <a:ea typeface="Oswald"/>
                <a:cs typeface="Oswald"/>
                <a:sym typeface="Oswald"/>
              </a:rPr>
              <a:t>Discussion about allyship strategies</a:t>
            </a:r>
            <a:endParaRPr sz="2800" b="0">
              <a:solidFill>
                <a:schemeClr val="dk1"/>
              </a:solidFill>
              <a:latin typeface="Oswald"/>
              <a:ea typeface="Oswald"/>
              <a:cs typeface="Oswald"/>
              <a:sym typeface="Oswald"/>
            </a:endParaRPr>
          </a:p>
        </p:txBody>
      </p:sp>
      <p:sp>
        <p:nvSpPr>
          <p:cNvPr id="1816" name="Google Shape;1816;p86"/>
          <p:cNvSpPr txBox="1"/>
          <p:nvPr/>
        </p:nvSpPr>
        <p:spPr>
          <a:xfrm>
            <a:off x="1485675" y="2960406"/>
            <a:ext cx="6522600" cy="1864200"/>
          </a:xfrm>
          <a:prstGeom prst="rect">
            <a:avLst/>
          </a:prstGeom>
          <a:solidFill>
            <a:srgbClr val="FFFFFF"/>
          </a:solidFill>
          <a:ln>
            <a:noFill/>
          </a:ln>
        </p:spPr>
        <p:txBody>
          <a:bodyPr spcFirstLastPara="1" wrap="square" lIns="0" tIns="141525" rIns="91425" bIns="182875" anchor="t" anchorCtr="0">
            <a:spAutoFit/>
          </a:bodyPr>
          <a:lstStyle/>
          <a:p>
            <a:pPr marL="215900" marR="0" lvl="0" indent="0" algn="l" rtl="0">
              <a:lnSpc>
                <a:spcPct val="100000"/>
              </a:lnSpc>
              <a:spcBef>
                <a:spcPts val="0"/>
              </a:spcBef>
              <a:spcAft>
                <a:spcPts val="0"/>
              </a:spcAft>
              <a:buNone/>
            </a:pPr>
            <a:r>
              <a:rPr lang="en" sz="1200" b="1">
                <a:latin typeface="Proxima Nova"/>
                <a:ea typeface="Proxima Nova"/>
                <a:cs typeface="Proxima Nova"/>
                <a:sym typeface="Proxima Nova"/>
              </a:rPr>
              <a:t>Discussion prompts</a:t>
            </a:r>
            <a:endParaRPr sz="1200" b="1">
              <a:latin typeface="Proxima Nova"/>
              <a:ea typeface="Proxima Nova"/>
              <a:cs typeface="Proxima Nova"/>
              <a:sym typeface="Proxima Nova"/>
            </a:endParaRPr>
          </a:p>
          <a:p>
            <a:pPr marL="228600" marR="0" lvl="0" indent="0" algn="l" rtl="0">
              <a:lnSpc>
                <a:spcPct val="100000"/>
              </a:lnSpc>
              <a:spcBef>
                <a:spcPts val="400"/>
              </a:spcBef>
              <a:spcAft>
                <a:spcPts val="0"/>
              </a:spcAft>
              <a:buNone/>
            </a:pPr>
            <a:r>
              <a:rPr lang="en" sz="1200">
                <a:latin typeface="Avenir"/>
                <a:ea typeface="Avenir"/>
                <a:cs typeface="Avenir"/>
                <a:sym typeface="Avenir"/>
              </a:rPr>
              <a:t>Talk about one individual, interpersonal, and structural action. For each action, discuss:</a:t>
            </a:r>
            <a:endParaRPr sz="1200">
              <a:latin typeface="Avenir"/>
              <a:ea typeface="Avenir"/>
              <a:cs typeface="Avenir"/>
              <a:sym typeface="Avenir"/>
            </a:endParaRPr>
          </a:p>
          <a:p>
            <a:pPr marL="546100" marR="0" lvl="0" indent="-165100" algn="l" rtl="0">
              <a:lnSpc>
                <a:spcPct val="100000"/>
              </a:lnSpc>
              <a:spcBef>
                <a:spcPts val="500"/>
              </a:spcBef>
              <a:spcAft>
                <a:spcPts val="0"/>
              </a:spcAft>
              <a:buSzPts val="1200"/>
              <a:buFont typeface="Avenir"/>
              <a:buChar char="•"/>
            </a:pPr>
            <a:r>
              <a:rPr lang="en" sz="1200">
                <a:latin typeface="Avenir"/>
                <a:ea typeface="Avenir"/>
                <a:cs typeface="Avenir"/>
                <a:sym typeface="Avenir"/>
              </a:rPr>
              <a:t>What would it look like for you to practice that action in your role at your organization? Whom would you talk to, what would you do, or how would you get started?</a:t>
            </a:r>
            <a:endParaRPr sz="1200">
              <a:latin typeface="Avenir"/>
              <a:ea typeface="Avenir"/>
              <a:cs typeface="Avenir"/>
              <a:sym typeface="Avenir"/>
            </a:endParaRPr>
          </a:p>
          <a:p>
            <a:pPr marL="546100" marR="0" lvl="0" indent="-165100" algn="l" rtl="0">
              <a:lnSpc>
                <a:spcPct val="100000"/>
              </a:lnSpc>
              <a:spcBef>
                <a:spcPts val="500"/>
              </a:spcBef>
              <a:spcAft>
                <a:spcPts val="0"/>
              </a:spcAft>
              <a:buSzPts val="1200"/>
              <a:buFont typeface="Avenir"/>
              <a:buChar char="•"/>
            </a:pPr>
            <a:r>
              <a:rPr lang="en" sz="1200">
                <a:latin typeface="Avenir"/>
                <a:ea typeface="Avenir"/>
                <a:cs typeface="Avenir"/>
                <a:sym typeface="Avenir"/>
              </a:rPr>
              <a:t>What inequity will that action address? What group will it advance or support?</a:t>
            </a:r>
            <a:endParaRPr sz="1200">
              <a:latin typeface="Avenir"/>
              <a:ea typeface="Avenir"/>
              <a:cs typeface="Avenir"/>
              <a:sym typeface="Avenir"/>
            </a:endParaRPr>
          </a:p>
          <a:p>
            <a:pPr marL="546100" marR="0" lvl="0" indent="-165100" algn="l" rtl="0">
              <a:lnSpc>
                <a:spcPct val="100000"/>
              </a:lnSpc>
              <a:spcBef>
                <a:spcPts val="500"/>
              </a:spcBef>
              <a:spcAft>
                <a:spcPts val="500"/>
              </a:spcAft>
              <a:buSzPts val="1200"/>
              <a:buFont typeface="Avenir"/>
              <a:buChar char="•"/>
            </a:pPr>
            <a:r>
              <a:rPr lang="en" sz="1200">
                <a:latin typeface="Avenir"/>
                <a:ea typeface="Avenir"/>
                <a:cs typeface="Avenir"/>
                <a:sym typeface="Avenir"/>
              </a:rPr>
              <a:t>What challenges might you face? How might you—individually or with others in your group—start to work through those?</a:t>
            </a:r>
            <a:endParaRPr sz="1000">
              <a:latin typeface="Avenir"/>
              <a:ea typeface="Avenir"/>
              <a:cs typeface="Avenir"/>
              <a:sym typeface="Avenir"/>
            </a:endParaRPr>
          </a:p>
        </p:txBody>
      </p:sp>
      <p:sp>
        <p:nvSpPr>
          <p:cNvPr id="1817" name="Google Shape;1817;p86"/>
          <p:cNvSpPr txBox="1"/>
          <p:nvPr/>
        </p:nvSpPr>
        <p:spPr>
          <a:xfrm>
            <a:off x="1485675" y="1854447"/>
            <a:ext cx="6522600" cy="1077300"/>
          </a:xfrm>
          <a:prstGeom prst="rect">
            <a:avLst/>
          </a:prstGeom>
          <a:solidFill>
            <a:srgbClr val="FFFFFF"/>
          </a:solidFill>
          <a:ln>
            <a:noFill/>
          </a:ln>
        </p:spPr>
        <p:txBody>
          <a:bodyPr spcFirstLastPara="1" wrap="square" lIns="0" tIns="157400" rIns="91425" bIns="182875" anchor="t" anchorCtr="0">
            <a:spAutoFit/>
          </a:bodyPr>
          <a:lstStyle/>
          <a:p>
            <a:pPr marL="203200" marR="0" lvl="0" indent="0" algn="l" rtl="0">
              <a:lnSpc>
                <a:spcPct val="100000"/>
              </a:lnSpc>
              <a:spcBef>
                <a:spcPts val="0"/>
              </a:spcBef>
              <a:spcAft>
                <a:spcPts val="0"/>
              </a:spcAft>
              <a:buNone/>
            </a:pPr>
            <a:r>
              <a:rPr lang="en" sz="1200" b="1">
                <a:latin typeface="Proxima Nova"/>
                <a:ea typeface="Proxima Nova"/>
                <a:cs typeface="Proxima Nova"/>
                <a:sym typeface="Proxima Nova"/>
              </a:rPr>
              <a:t>Tips for practicing allyship in this space</a:t>
            </a:r>
            <a:endParaRPr sz="1200" b="1">
              <a:latin typeface="Proxima Nova"/>
              <a:ea typeface="Proxima Nova"/>
              <a:cs typeface="Proxima Nova"/>
              <a:sym typeface="Proxima Nova"/>
            </a:endParaRPr>
          </a:p>
          <a:p>
            <a:pPr marL="533400" marR="0" lvl="0" indent="-165100" algn="l" rtl="0">
              <a:lnSpc>
                <a:spcPct val="100000"/>
              </a:lnSpc>
              <a:spcBef>
                <a:spcPts val="700"/>
              </a:spcBef>
              <a:spcAft>
                <a:spcPts val="0"/>
              </a:spcAft>
              <a:buSzPts val="1200"/>
              <a:buFont typeface="Avenir"/>
              <a:buChar char="•"/>
            </a:pPr>
            <a:r>
              <a:rPr lang="en" sz="1200">
                <a:latin typeface="Avenir"/>
                <a:ea typeface="Avenir"/>
                <a:cs typeface="Avenir"/>
                <a:sym typeface="Avenir"/>
              </a:rPr>
              <a:t>Remember to create space for everyone in your breakout group to share.</a:t>
            </a:r>
            <a:endParaRPr sz="1200">
              <a:latin typeface="Avenir"/>
              <a:ea typeface="Avenir"/>
              <a:cs typeface="Avenir"/>
              <a:sym typeface="Avenir"/>
            </a:endParaRPr>
          </a:p>
          <a:p>
            <a:pPr marL="533400" marR="0" lvl="0" indent="-165100" algn="l" rtl="0">
              <a:lnSpc>
                <a:spcPct val="100000"/>
              </a:lnSpc>
              <a:spcBef>
                <a:spcPts val="700"/>
              </a:spcBef>
              <a:spcAft>
                <a:spcPts val="0"/>
              </a:spcAft>
              <a:buSzPts val="1200"/>
              <a:buFont typeface="Avenir"/>
              <a:buChar char="•"/>
            </a:pPr>
            <a:r>
              <a:rPr lang="en" sz="1200">
                <a:latin typeface="Avenir"/>
                <a:ea typeface="Avenir"/>
                <a:cs typeface="Avenir"/>
                <a:sym typeface="Avenir"/>
              </a:rPr>
              <a:t>If someone shares a story, do not question or invalidate their experience.</a:t>
            </a:r>
            <a:endParaRPr sz="1000">
              <a:latin typeface="Avenir"/>
              <a:ea typeface="Avenir"/>
              <a:cs typeface="Avenir"/>
              <a:sym typeface="Avenir"/>
            </a:endParaRPr>
          </a:p>
        </p:txBody>
      </p:sp>
      <p:sp>
        <p:nvSpPr>
          <p:cNvPr id="1818" name="Google Shape;1818;p86"/>
          <p:cNvSpPr txBox="1"/>
          <p:nvPr/>
        </p:nvSpPr>
        <p:spPr>
          <a:xfrm>
            <a:off x="1777975" y="288855"/>
            <a:ext cx="1638600" cy="174600"/>
          </a:xfrm>
          <a:prstGeom prst="rect">
            <a:avLst/>
          </a:prstGeom>
          <a:noFill/>
          <a:ln>
            <a:noFill/>
          </a:ln>
        </p:spPr>
        <p:txBody>
          <a:bodyPr spcFirstLastPara="1" wrap="square" lIns="0" tIns="5200" rIns="0" bIns="0" anchor="t" anchorCtr="0">
            <a:spAutoFit/>
          </a:bodyPr>
          <a:lstStyle/>
          <a:p>
            <a:pPr marL="0" marR="0" lvl="0" indent="0" algn="l" rtl="0">
              <a:lnSpc>
                <a:spcPct val="100000"/>
              </a:lnSpc>
              <a:spcBef>
                <a:spcPts val="0"/>
              </a:spcBef>
              <a:spcAft>
                <a:spcPts val="0"/>
              </a:spcAft>
              <a:buNone/>
            </a:pPr>
            <a:r>
              <a:rPr lang="en" sz="1100" b="1" u="sng">
                <a:latin typeface="Proxima Nova"/>
                <a:ea typeface="Proxima Nova"/>
                <a:cs typeface="Proxima Nova"/>
                <a:sym typeface="Proxima Nova"/>
              </a:rPr>
              <a:t>BREAKOUT DISCUSSION</a:t>
            </a:r>
            <a:endParaRPr sz="1100" b="1">
              <a:latin typeface="Proxima Nova"/>
              <a:ea typeface="Proxima Nova"/>
              <a:cs typeface="Proxima Nova"/>
              <a:sym typeface="Proxima Nova"/>
            </a:endParaRPr>
          </a:p>
        </p:txBody>
      </p:sp>
      <p:sp>
        <p:nvSpPr>
          <p:cNvPr id="1819" name="Google Shape;1819;p86"/>
          <p:cNvSpPr/>
          <p:nvPr/>
        </p:nvSpPr>
        <p:spPr>
          <a:xfrm>
            <a:off x="1485685" y="281710"/>
            <a:ext cx="202263" cy="202263"/>
          </a:xfrm>
          <a:custGeom>
            <a:avLst/>
            <a:gdLst/>
            <a:ahLst/>
            <a:cxnLst/>
            <a:rect l="l" t="t" r="r" b="b"/>
            <a:pathLst>
              <a:path w="521969" h="521970" extrusionOk="0">
                <a:moveTo>
                  <a:pt x="260798" y="0"/>
                </a:moveTo>
                <a:lnTo>
                  <a:pt x="213918" y="4202"/>
                </a:lnTo>
                <a:lnTo>
                  <a:pt x="169796" y="16318"/>
                </a:lnTo>
                <a:lnTo>
                  <a:pt x="129167" y="35610"/>
                </a:lnTo>
                <a:lnTo>
                  <a:pt x="92768" y="61342"/>
                </a:lnTo>
                <a:lnTo>
                  <a:pt x="61335" y="92776"/>
                </a:lnTo>
                <a:lnTo>
                  <a:pt x="35606" y="129176"/>
                </a:lnTo>
                <a:lnTo>
                  <a:pt x="16315" y="169804"/>
                </a:lnTo>
                <a:lnTo>
                  <a:pt x="4201" y="213924"/>
                </a:lnTo>
                <a:lnTo>
                  <a:pt x="0" y="260798"/>
                </a:lnTo>
                <a:lnTo>
                  <a:pt x="4201" y="307671"/>
                </a:lnTo>
                <a:lnTo>
                  <a:pt x="16315" y="351790"/>
                </a:lnTo>
                <a:lnTo>
                  <a:pt x="35606" y="392417"/>
                </a:lnTo>
                <a:lnTo>
                  <a:pt x="61335" y="428815"/>
                </a:lnTo>
                <a:lnTo>
                  <a:pt x="92768" y="460248"/>
                </a:lnTo>
                <a:lnTo>
                  <a:pt x="129167" y="485978"/>
                </a:lnTo>
                <a:lnTo>
                  <a:pt x="169796" y="505269"/>
                </a:lnTo>
                <a:lnTo>
                  <a:pt x="213918" y="517384"/>
                </a:lnTo>
                <a:lnTo>
                  <a:pt x="260798" y="521586"/>
                </a:lnTo>
                <a:lnTo>
                  <a:pt x="307677" y="517384"/>
                </a:lnTo>
                <a:lnTo>
                  <a:pt x="351800" y="505269"/>
                </a:lnTo>
                <a:lnTo>
                  <a:pt x="392429" y="485978"/>
                </a:lnTo>
                <a:lnTo>
                  <a:pt x="428828" y="460248"/>
                </a:lnTo>
                <a:lnTo>
                  <a:pt x="460261" y="428815"/>
                </a:lnTo>
                <a:lnTo>
                  <a:pt x="485990" y="392417"/>
                </a:lnTo>
                <a:lnTo>
                  <a:pt x="505280" y="351790"/>
                </a:lnTo>
                <a:lnTo>
                  <a:pt x="517394" y="307671"/>
                </a:lnTo>
                <a:lnTo>
                  <a:pt x="521596" y="260798"/>
                </a:lnTo>
                <a:lnTo>
                  <a:pt x="517394" y="213924"/>
                </a:lnTo>
                <a:lnTo>
                  <a:pt x="505280" y="169804"/>
                </a:lnTo>
                <a:lnTo>
                  <a:pt x="485990" y="129176"/>
                </a:lnTo>
                <a:lnTo>
                  <a:pt x="460261" y="92776"/>
                </a:lnTo>
                <a:lnTo>
                  <a:pt x="428828" y="61342"/>
                </a:lnTo>
                <a:lnTo>
                  <a:pt x="392429" y="35610"/>
                </a:lnTo>
                <a:lnTo>
                  <a:pt x="351800" y="16318"/>
                </a:lnTo>
                <a:lnTo>
                  <a:pt x="307677" y="4202"/>
                </a:lnTo>
                <a:lnTo>
                  <a:pt x="260798"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pic>
        <p:nvPicPr>
          <p:cNvPr id="1820" name="Google Shape;1820;p86"/>
          <p:cNvPicPr preferRelativeResize="0"/>
          <p:nvPr/>
        </p:nvPicPr>
        <p:blipFill rotWithShape="1">
          <a:blip r:embed="rId3">
            <a:alphaModFix/>
          </a:blip>
          <a:srcRect/>
          <a:stretch/>
        </p:blipFill>
        <p:spPr>
          <a:xfrm>
            <a:off x="1559821" y="311690"/>
            <a:ext cx="53377" cy="53386"/>
          </a:xfrm>
          <a:prstGeom prst="rect">
            <a:avLst/>
          </a:prstGeom>
          <a:noFill/>
          <a:ln>
            <a:noFill/>
          </a:ln>
        </p:spPr>
      </p:pic>
      <p:pic>
        <p:nvPicPr>
          <p:cNvPr id="1821" name="Google Shape;1821;p86"/>
          <p:cNvPicPr preferRelativeResize="0"/>
          <p:nvPr/>
        </p:nvPicPr>
        <p:blipFill rotWithShape="1">
          <a:blip r:embed="rId3">
            <a:alphaModFix/>
          </a:blip>
          <a:srcRect/>
          <a:stretch/>
        </p:blipFill>
        <p:spPr>
          <a:xfrm>
            <a:off x="1517316" y="379242"/>
            <a:ext cx="53377" cy="53386"/>
          </a:xfrm>
          <a:prstGeom prst="rect">
            <a:avLst/>
          </a:prstGeom>
          <a:noFill/>
          <a:ln>
            <a:noFill/>
          </a:ln>
        </p:spPr>
      </p:pic>
      <p:pic>
        <p:nvPicPr>
          <p:cNvPr id="1822" name="Google Shape;1822;p86"/>
          <p:cNvPicPr preferRelativeResize="0"/>
          <p:nvPr/>
        </p:nvPicPr>
        <p:blipFill rotWithShape="1">
          <a:blip r:embed="rId3">
            <a:alphaModFix/>
          </a:blip>
          <a:srcRect/>
          <a:stretch/>
        </p:blipFill>
        <p:spPr>
          <a:xfrm>
            <a:off x="1602325" y="379242"/>
            <a:ext cx="53377" cy="53386"/>
          </a:xfrm>
          <a:prstGeom prst="rect">
            <a:avLst/>
          </a:prstGeom>
          <a:noFill/>
          <a:ln>
            <a:noFill/>
          </a:ln>
        </p:spPr>
      </p:pic>
      <p:sp>
        <p:nvSpPr>
          <p:cNvPr id="1823" name="Google Shape;1823;p86"/>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62</a:t>
            </a:fld>
            <a:endParaRPr sz="700">
              <a:latin typeface="Proxima Nova Semibold"/>
              <a:ea typeface="Proxima Nova Semibold"/>
              <a:cs typeface="Proxima Nova Semibold"/>
              <a:sym typeface="Proxima Nova Semibold"/>
            </a:endParaRPr>
          </a:p>
        </p:txBody>
      </p:sp>
      <p:grpSp>
        <p:nvGrpSpPr>
          <p:cNvPr id="1824" name="Google Shape;1824;p86"/>
          <p:cNvGrpSpPr/>
          <p:nvPr/>
        </p:nvGrpSpPr>
        <p:grpSpPr>
          <a:xfrm>
            <a:off x="167531" y="4852630"/>
            <a:ext cx="1505034" cy="174536"/>
            <a:chOff x="442904" y="4166938"/>
            <a:chExt cx="4030621" cy="467300"/>
          </a:xfrm>
        </p:grpSpPr>
        <p:pic>
          <p:nvPicPr>
            <p:cNvPr id="1825" name="Google Shape;1825;p86"/>
            <p:cNvPicPr preferRelativeResize="0"/>
            <p:nvPr/>
          </p:nvPicPr>
          <p:blipFill rotWithShape="1">
            <a:blip r:embed="rId4">
              <a:alphaModFix/>
            </a:blip>
            <a:srcRect/>
            <a:stretch/>
          </p:blipFill>
          <p:spPr>
            <a:xfrm>
              <a:off x="1848476" y="4166938"/>
              <a:ext cx="2625049" cy="467300"/>
            </a:xfrm>
            <a:prstGeom prst="rect">
              <a:avLst/>
            </a:prstGeom>
            <a:noFill/>
            <a:ln>
              <a:noFill/>
            </a:ln>
          </p:spPr>
        </p:pic>
        <p:grpSp>
          <p:nvGrpSpPr>
            <p:cNvPr id="1826" name="Google Shape;1826;p86"/>
            <p:cNvGrpSpPr/>
            <p:nvPr/>
          </p:nvGrpSpPr>
          <p:grpSpPr>
            <a:xfrm>
              <a:off x="442904" y="4326529"/>
              <a:ext cx="1033452" cy="205673"/>
              <a:chOff x="7504804" y="565304"/>
              <a:chExt cx="1033452" cy="205673"/>
            </a:xfrm>
          </p:grpSpPr>
          <p:sp>
            <p:nvSpPr>
              <p:cNvPr id="1827" name="Google Shape;1827;p86"/>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28" name="Google Shape;1828;p86"/>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29" name="Google Shape;1829;p86"/>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30" name="Google Shape;1830;p86"/>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31" name="Google Shape;1831;p86"/>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32" name="Google Shape;1832;p86"/>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33" name="Google Shape;1833;p86"/>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1834" name="Google Shape;1834;p86"/>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rgbClr val="F5BB9F"/>
        </a:solidFill>
        <a:effectLst/>
      </p:bgPr>
    </p:bg>
    <p:spTree>
      <p:nvGrpSpPr>
        <p:cNvPr id="1" name="Shape 1838"/>
        <p:cNvGrpSpPr/>
        <p:nvPr/>
      </p:nvGrpSpPr>
      <p:grpSpPr>
        <a:xfrm>
          <a:off x="0" y="0"/>
          <a:ext cx="0" cy="0"/>
          <a:chOff x="0" y="0"/>
          <a:chExt cx="0" cy="0"/>
        </a:xfrm>
      </p:grpSpPr>
      <p:sp>
        <p:nvSpPr>
          <p:cNvPr id="1839" name="Google Shape;1839;p87"/>
          <p:cNvSpPr/>
          <p:nvPr/>
        </p:nvSpPr>
        <p:spPr>
          <a:xfrm>
            <a:off x="870623" y="0"/>
            <a:ext cx="719423" cy="822858"/>
          </a:xfrm>
          <a:custGeom>
            <a:avLst/>
            <a:gdLst/>
            <a:ahLst/>
            <a:cxnLst/>
            <a:rect l="l" t="t" r="r" b="b"/>
            <a:pathLst>
              <a:path w="1581150" h="1808480" extrusionOk="0">
                <a:moveTo>
                  <a:pt x="1406021" y="0"/>
                </a:moveTo>
                <a:lnTo>
                  <a:pt x="0" y="0"/>
                </a:lnTo>
                <a:lnTo>
                  <a:pt x="190032" y="1808089"/>
                </a:lnTo>
                <a:lnTo>
                  <a:pt x="1580691" y="1661925"/>
                </a:lnTo>
                <a:lnTo>
                  <a:pt x="140602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40" name="Google Shape;1840;p87"/>
          <p:cNvSpPr/>
          <p:nvPr/>
        </p:nvSpPr>
        <p:spPr>
          <a:xfrm>
            <a:off x="852185" y="913027"/>
            <a:ext cx="955763" cy="700065"/>
          </a:xfrm>
          <a:custGeom>
            <a:avLst/>
            <a:gdLst/>
            <a:ahLst/>
            <a:cxnLst/>
            <a:rect l="l" t="t" r="r" b="b"/>
            <a:pathLst>
              <a:path w="2100579" h="1538604" extrusionOk="0">
                <a:moveTo>
                  <a:pt x="1960254" y="0"/>
                </a:moveTo>
                <a:lnTo>
                  <a:pt x="0" y="206035"/>
                </a:lnTo>
                <a:lnTo>
                  <a:pt x="140037" y="1538351"/>
                </a:lnTo>
                <a:lnTo>
                  <a:pt x="2100292" y="1332315"/>
                </a:lnTo>
                <a:lnTo>
                  <a:pt x="1960254"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41" name="Google Shape;1841;p87"/>
          <p:cNvSpPr/>
          <p:nvPr/>
        </p:nvSpPr>
        <p:spPr>
          <a:xfrm>
            <a:off x="1900949" y="692374"/>
            <a:ext cx="726646" cy="958653"/>
          </a:xfrm>
          <a:custGeom>
            <a:avLst/>
            <a:gdLst/>
            <a:ahLst/>
            <a:cxnLst/>
            <a:rect l="l" t="t" r="r" b="b"/>
            <a:pathLst>
              <a:path w="1597025" h="2106929" extrusionOk="0">
                <a:moveTo>
                  <a:pt x="1390659" y="0"/>
                </a:moveTo>
                <a:lnTo>
                  <a:pt x="0" y="146163"/>
                </a:lnTo>
                <a:lnTo>
                  <a:pt x="206035" y="2106407"/>
                </a:lnTo>
                <a:lnTo>
                  <a:pt x="1596684" y="1960243"/>
                </a:lnTo>
                <a:lnTo>
                  <a:pt x="1390659"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42" name="Google Shape;1842;p87"/>
          <p:cNvSpPr/>
          <p:nvPr/>
        </p:nvSpPr>
        <p:spPr>
          <a:xfrm>
            <a:off x="1683514" y="0"/>
            <a:ext cx="955186" cy="602120"/>
          </a:xfrm>
          <a:custGeom>
            <a:avLst/>
            <a:gdLst/>
            <a:ahLst/>
            <a:cxnLst/>
            <a:rect l="l" t="t" r="r" b="b"/>
            <a:pathLst>
              <a:path w="2099310" h="1323340" extrusionOk="0">
                <a:moveTo>
                  <a:pt x="1981898" y="0"/>
                </a:moveTo>
                <a:lnTo>
                  <a:pt x="0" y="0"/>
                </a:lnTo>
                <a:lnTo>
                  <a:pt x="139039" y="1322915"/>
                </a:lnTo>
                <a:lnTo>
                  <a:pt x="2099283" y="1116890"/>
                </a:lnTo>
                <a:lnTo>
                  <a:pt x="1981898"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43" name="Google Shape;1843;p87"/>
          <p:cNvSpPr/>
          <p:nvPr/>
        </p:nvSpPr>
        <p:spPr>
          <a:xfrm>
            <a:off x="2820967" y="2015989"/>
            <a:ext cx="1263469" cy="1281093"/>
          </a:xfrm>
          <a:custGeom>
            <a:avLst/>
            <a:gdLst/>
            <a:ahLst/>
            <a:cxnLst/>
            <a:rect l="l" t="t" r="r" b="b"/>
            <a:pathLst>
              <a:path w="2776854" h="2815590" extrusionOk="0">
                <a:moveTo>
                  <a:pt x="1258684" y="1534820"/>
                </a:moveTo>
                <a:lnTo>
                  <a:pt x="446836" y="877392"/>
                </a:lnTo>
                <a:lnTo>
                  <a:pt x="0" y="1429194"/>
                </a:lnTo>
                <a:lnTo>
                  <a:pt x="811847" y="2086597"/>
                </a:lnTo>
                <a:lnTo>
                  <a:pt x="1258684" y="1534820"/>
                </a:lnTo>
                <a:close/>
              </a:path>
              <a:path w="2776854" h="2815590" extrusionOk="0">
                <a:moveTo>
                  <a:pt x="1918576" y="466394"/>
                </a:moveTo>
                <a:lnTo>
                  <a:pt x="1342631" y="0"/>
                </a:lnTo>
                <a:lnTo>
                  <a:pt x="685203" y="811847"/>
                </a:lnTo>
                <a:lnTo>
                  <a:pt x="1261148" y="1278242"/>
                </a:lnTo>
                <a:lnTo>
                  <a:pt x="1918576" y="466394"/>
                </a:lnTo>
                <a:close/>
              </a:path>
              <a:path w="2776854" h="2815590" extrusionOk="0">
                <a:moveTo>
                  <a:pt x="2091194" y="2003666"/>
                </a:moveTo>
                <a:lnTo>
                  <a:pt x="1515237" y="1537271"/>
                </a:lnTo>
                <a:lnTo>
                  <a:pt x="857821" y="2349131"/>
                </a:lnTo>
                <a:lnTo>
                  <a:pt x="1433766" y="2815526"/>
                </a:lnTo>
                <a:lnTo>
                  <a:pt x="2091194" y="2003666"/>
                </a:lnTo>
                <a:close/>
              </a:path>
              <a:path w="2776854" h="2815590" extrusionOk="0">
                <a:moveTo>
                  <a:pt x="2776385" y="1386332"/>
                </a:moveTo>
                <a:lnTo>
                  <a:pt x="1964537" y="728916"/>
                </a:lnTo>
                <a:lnTo>
                  <a:pt x="1517713" y="1280706"/>
                </a:lnTo>
                <a:lnTo>
                  <a:pt x="2329561" y="1938134"/>
                </a:lnTo>
                <a:lnTo>
                  <a:pt x="2776385" y="1386332"/>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44" name="Google Shape;1844;p87"/>
          <p:cNvSpPr/>
          <p:nvPr/>
        </p:nvSpPr>
        <p:spPr>
          <a:xfrm>
            <a:off x="35998" y="2180681"/>
            <a:ext cx="392649" cy="513131"/>
          </a:xfrm>
          <a:custGeom>
            <a:avLst/>
            <a:gdLst/>
            <a:ahLst/>
            <a:cxnLst/>
            <a:rect l="l" t="t" r="r" b="b"/>
            <a:pathLst>
              <a:path w="862965" h="1127760" extrusionOk="0">
                <a:moveTo>
                  <a:pt x="127305" y="0"/>
                </a:moveTo>
                <a:lnTo>
                  <a:pt x="0" y="1036868"/>
                </a:lnTo>
                <a:lnTo>
                  <a:pt x="735579" y="1127190"/>
                </a:lnTo>
                <a:lnTo>
                  <a:pt x="862884" y="90321"/>
                </a:lnTo>
                <a:lnTo>
                  <a:pt x="12730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45" name="Google Shape;1845;p87"/>
          <p:cNvSpPr/>
          <p:nvPr/>
        </p:nvSpPr>
        <p:spPr>
          <a:xfrm>
            <a:off x="0" y="2739908"/>
            <a:ext cx="431654" cy="373869"/>
          </a:xfrm>
          <a:custGeom>
            <a:avLst/>
            <a:gdLst/>
            <a:ahLst/>
            <a:cxnLst/>
            <a:rect l="l" t="t" r="r" b="b"/>
            <a:pathLst>
              <a:path w="948690" h="821690" extrusionOk="0">
                <a:moveTo>
                  <a:pt x="0" y="0"/>
                </a:moveTo>
                <a:lnTo>
                  <a:pt x="0" y="715355"/>
                </a:lnTo>
                <a:lnTo>
                  <a:pt x="862065" y="821198"/>
                </a:lnTo>
                <a:lnTo>
                  <a:pt x="948597" y="116476"/>
                </a:lnTo>
                <a:lnTo>
                  <a:pt x="0"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46" name="Google Shape;1846;p87"/>
          <p:cNvSpPr/>
          <p:nvPr/>
        </p:nvSpPr>
        <p:spPr>
          <a:xfrm>
            <a:off x="473097" y="2731998"/>
            <a:ext cx="392649" cy="513130"/>
          </a:xfrm>
          <a:custGeom>
            <a:avLst/>
            <a:gdLst/>
            <a:ahLst/>
            <a:cxnLst/>
            <a:rect l="l" t="t" r="r" b="b"/>
            <a:pathLst>
              <a:path w="862964" h="1127759" extrusionOk="0">
                <a:moveTo>
                  <a:pt x="127315" y="0"/>
                </a:moveTo>
                <a:lnTo>
                  <a:pt x="0" y="1036868"/>
                </a:lnTo>
                <a:lnTo>
                  <a:pt x="735590" y="1127190"/>
                </a:lnTo>
                <a:lnTo>
                  <a:pt x="862895" y="90321"/>
                </a:lnTo>
                <a:lnTo>
                  <a:pt x="12731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47" name="Google Shape;1847;p87"/>
          <p:cNvSpPr/>
          <p:nvPr/>
        </p:nvSpPr>
        <p:spPr>
          <a:xfrm>
            <a:off x="470118" y="2311936"/>
            <a:ext cx="511397" cy="378781"/>
          </a:xfrm>
          <a:custGeom>
            <a:avLst/>
            <a:gdLst/>
            <a:ahLst/>
            <a:cxnLst/>
            <a:rect l="l" t="t" r="r" b="b"/>
            <a:pathLst>
              <a:path w="1123950" h="832485" extrusionOk="0">
                <a:moveTo>
                  <a:pt x="86531" y="0"/>
                </a:moveTo>
                <a:lnTo>
                  <a:pt x="0" y="704721"/>
                </a:lnTo>
                <a:lnTo>
                  <a:pt x="1036868" y="832037"/>
                </a:lnTo>
                <a:lnTo>
                  <a:pt x="1123400" y="127305"/>
                </a:lnTo>
                <a:lnTo>
                  <a:pt x="8653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48" name="Google Shape;1848;p87"/>
          <p:cNvSpPr/>
          <p:nvPr/>
        </p:nvSpPr>
        <p:spPr>
          <a:xfrm>
            <a:off x="6505658" y="270450"/>
            <a:ext cx="1134608" cy="1160323"/>
          </a:xfrm>
          <a:custGeom>
            <a:avLst/>
            <a:gdLst/>
            <a:ahLst/>
            <a:cxnLst/>
            <a:rect l="l" t="t" r="r" b="b"/>
            <a:pathLst>
              <a:path w="2493644" h="2550160" extrusionOk="0">
                <a:moveTo>
                  <a:pt x="1073543" y="1329423"/>
                </a:moveTo>
                <a:lnTo>
                  <a:pt x="648639" y="375081"/>
                </a:lnTo>
                <a:lnTo>
                  <a:pt x="0" y="663879"/>
                </a:lnTo>
                <a:lnTo>
                  <a:pt x="424903" y="1618221"/>
                </a:lnTo>
                <a:lnTo>
                  <a:pt x="1073543" y="1329423"/>
                </a:lnTo>
                <a:close/>
              </a:path>
              <a:path w="2493644" h="2550160" extrusionOk="0">
                <a:moveTo>
                  <a:pt x="1602460" y="2125116"/>
                </a:moveTo>
                <a:lnTo>
                  <a:pt x="1301013" y="1448079"/>
                </a:lnTo>
                <a:lnTo>
                  <a:pt x="346671" y="1872996"/>
                </a:lnTo>
                <a:lnTo>
                  <a:pt x="648119" y="2550033"/>
                </a:lnTo>
                <a:lnTo>
                  <a:pt x="1602460" y="2125116"/>
                </a:lnTo>
                <a:close/>
              </a:path>
              <a:path w="2493644" h="2550160" extrusionOk="0">
                <a:moveTo>
                  <a:pt x="2146566" y="677037"/>
                </a:moveTo>
                <a:lnTo>
                  <a:pt x="1845119" y="0"/>
                </a:lnTo>
                <a:lnTo>
                  <a:pt x="890790" y="424891"/>
                </a:lnTo>
                <a:lnTo>
                  <a:pt x="1192225" y="1101928"/>
                </a:lnTo>
                <a:lnTo>
                  <a:pt x="2146566" y="677037"/>
                </a:lnTo>
                <a:close/>
              </a:path>
              <a:path w="2493644" h="2550160" extrusionOk="0">
                <a:moveTo>
                  <a:pt x="2493238" y="1886153"/>
                </a:moveTo>
                <a:lnTo>
                  <a:pt x="2068334" y="931811"/>
                </a:lnTo>
                <a:lnTo>
                  <a:pt x="1419707" y="1220609"/>
                </a:lnTo>
                <a:lnTo>
                  <a:pt x="1844598" y="2174938"/>
                </a:lnTo>
                <a:lnTo>
                  <a:pt x="2493238" y="1886153"/>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49" name="Google Shape;1849;p87"/>
          <p:cNvSpPr/>
          <p:nvPr/>
        </p:nvSpPr>
        <p:spPr>
          <a:xfrm>
            <a:off x="5954353" y="3379780"/>
            <a:ext cx="949119" cy="712200"/>
          </a:xfrm>
          <a:custGeom>
            <a:avLst/>
            <a:gdLst/>
            <a:ahLst/>
            <a:cxnLst/>
            <a:rect l="l" t="t" r="r" b="b"/>
            <a:pathLst>
              <a:path w="2085975" h="1565275" extrusionOk="0">
                <a:moveTo>
                  <a:pt x="121870" y="0"/>
                </a:moveTo>
                <a:lnTo>
                  <a:pt x="0" y="1392994"/>
                </a:lnTo>
                <a:lnTo>
                  <a:pt x="1963542" y="1564779"/>
                </a:lnTo>
                <a:lnTo>
                  <a:pt x="2085423" y="171785"/>
                </a:lnTo>
                <a:lnTo>
                  <a:pt x="121870"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50" name="Google Shape;1850;p87"/>
          <p:cNvSpPr/>
          <p:nvPr/>
        </p:nvSpPr>
        <p:spPr>
          <a:xfrm>
            <a:off x="5163622" y="3188552"/>
            <a:ext cx="685619" cy="946807"/>
          </a:xfrm>
          <a:custGeom>
            <a:avLst/>
            <a:gdLst/>
            <a:ahLst/>
            <a:cxnLst/>
            <a:rect l="l" t="t" r="r" b="b"/>
            <a:pathLst>
              <a:path w="1506854" h="2080895" extrusionOk="0">
                <a:moveTo>
                  <a:pt x="171785" y="0"/>
                </a:moveTo>
                <a:lnTo>
                  <a:pt x="0" y="1963552"/>
                </a:lnTo>
                <a:lnTo>
                  <a:pt x="1334556" y="2080303"/>
                </a:lnTo>
                <a:lnTo>
                  <a:pt x="1506341" y="116760"/>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51" name="Google Shape;1851;p87"/>
          <p:cNvSpPr/>
          <p:nvPr/>
        </p:nvSpPr>
        <p:spPr>
          <a:xfrm>
            <a:off x="4943473" y="4240245"/>
            <a:ext cx="949119" cy="712200"/>
          </a:xfrm>
          <a:custGeom>
            <a:avLst/>
            <a:gdLst/>
            <a:ahLst/>
            <a:cxnLst/>
            <a:rect l="l" t="t" r="r" b="b"/>
            <a:pathLst>
              <a:path w="2085975" h="1565275" extrusionOk="0">
                <a:moveTo>
                  <a:pt x="121881" y="0"/>
                </a:moveTo>
                <a:lnTo>
                  <a:pt x="0" y="1393004"/>
                </a:lnTo>
                <a:lnTo>
                  <a:pt x="1963552" y="1564790"/>
                </a:lnTo>
                <a:lnTo>
                  <a:pt x="2085423" y="171785"/>
                </a:lnTo>
                <a:lnTo>
                  <a:pt x="12188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52" name="Google Shape;1852;p87"/>
          <p:cNvSpPr/>
          <p:nvPr/>
        </p:nvSpPr>
        <p:spPr>
          <a:xfrm>
            <a:off x="5997586" y="4197016"/>
            <a:ext cx="685619" cy="946807"/>
          </a:xfrm>
          <a:custGeom>
            <a:avLst/>
            <a:gdLst/>
            <a:ahLst/>
            <a:cxnLst/>
            <a:rect l="l" t="t" r="r" b="b"/>
            <a:pathLst>
              <a:path w="1506855" h="2080895" extrusionOk="0">
                <a:moveTo>
                  <a:pt x="171785" y="0"/>
                </a:moveTo>
                <a:lnTo>
                  <a:pt x="0" y="1963542"/>
                </a:lnTo>
                <a:lnTo>
                  <a:pt x="1334556" y="2080303"/>
                </a:lnTo>
                <a:lnTo>
                  <a:pt x="1506341" y="116750"/>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53" name="Google Shape;1853;p87"/>
          <p:cNvSpPr/>
          <p:nvPr/>
        </p:nvSpPr>
        <p:spPr>
          <a:xfrm>
            <a:off x="8797565" y="892879"/>
            <a:ext cx="346710" cy="664238"/>
          </a:xfrm>
          <a:custGeom>
            <a:avLst/>
            <a:gdLst/>
            <a:ahLst/>
            <a:cxnLst/>
            <a:rect l="l" t="t" r="r" b="b"/>
            <a:pathLst>
              <a:path w="762000" h="1459864" extrusionOk="0">
                <a:moveTo>
                  <a:pt x="121870" y="0"/>
                </a:moveTo>
                <a:lnTo>
                  <a:pt x="0" y="1392994"/>
                </a:lnTo>
                <a:lnTo>
                  <a:pt x="761676" y="1459631"/>
                </a:lnTo>
                <a:lnTo>
                  <a:pt x="761676" y="55974"/>
                </a:lnTo>
                <a:lnTo>
                  <a:pt x="121870"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54" name="Google Shape;1854;p87"/>
          <p:cNvSpPr/>
          <p:nvPr/>
        </p:nvSpPr>
        <p:spPr>
          <a:xfrm>
            <a:off x="8006835" y="701651"/>
            <a:ext cx="685619" cy="946807"/>
          </a:xfrm>
          <a:custGeom>
            <a:avLst/>
            <a:gdLst/>
            <a:ahLst/>
            <a:cxnLst/>
            <a:rect l="l" t="t" r="r" b="b"/>
            <a:pathLst>
              <a:path w="1506855" h="2080895" extrusionOk="0">
                <a:moveTo>
                  <a:pt x="171785" y="0"/>
                </a:moveTo>
                <a:lnTo>
                  <a:pt x="0" y="1963552"/>
                </a:lnTo>
                <a:lnTo>
                  <a:pt x="1334556" y="2080303"/>
                </a:lnTo>
                <a:lnTo>
                  <a:pt x="1506341" y="116760"/>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55" name="Google Shape;1855;p87"/>
          <p:cNvSpPr/>
          <p:nvPr/>
        </p:nvSpPr>
        <p:spPr>
          <a:xfrm>
            <a:off x="7786686" y="1753343"/>
            <a:ext cx="949119" cy="712200"/>
          </a:xfrm>
          <a:custGeom>
            <a:avLst/>
            <a:gdLst/>
            <a:ahLst/>
            <a:cxnLst/>
            <a:rect l="l" t="t" r="r" b="b"/>
            <a:pathLst>
              <a:path w="2085975" h="1565275" extrusionOk="0">
                <a:moveTo>
                  <a:pt x="121881" y="0"/>
                </a:moveTo>
                <a:lnTo>
                  <a:pt x="0" y="1393004"/>
                </a:lnTo>
                <a:lnTo>
                  <a:pt x="1963552" y="1564790"/>
                </a:lnTo>
                <a:lnTo>
                  <a:pt x="2085423" y="171785"/>
                </a:lnTo>
                <a:lnTo>
                  <a:pt x="12188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56" name="Google Shape;1856;p87"/>
          <p:cNvSpPr/>
          <p:nvPr/>
        </p:nvSpPr>
        <p:spPr>
          <a:xfrm>
            <a:off x="8840799" y="1710115"/>
            <a:ext cx="303371" cy="920226"/>
          </a:xfrm>
          <a:custGeom>
            <a:avLst/>
            <a:gdLst/>
            <a:ahLst/>
            <a:cxnLst/>
            <a:rect l="l" t="t" r="r" b="b"/>
            <a:pathLst>
              <a:path w="666750" h="2022475" extrusionOk="0">
                <a:moveTo>
                  <a:pt x="171785" y="0"/>
                </a:moveTo>
                <a:lnTo>
                  <a:pt x="0" y="1963542"/>
                </a:lnTo>
                <a:lnTo>
                  <a:pt x="666622" y="2021865"/>
                </a:lnTo>
                <a:lnTo>
                  <a:pt x="666622" y="43289"/>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57" name="Google Shape;1857;p87"/>
          <p:cNvSpPr txBox="1">
            <a:spLocks noGrp="1"/>
          </p:cNvSpPr>
          <p:nvPr>
            <p:ph type="title"/>
          </p:nvPr>
        </p:nvSpPr>
        <p:spPr>
          <a:xfrm>
            <a:off x="1168527" y="1804860"/>
            <a:ext cx="6807300" cy="1156500"/>
          </a:xfrm>
          <a:prstGeom prst="rect">
            <a:avLst/>
          </a:prstGeom>
          <a:solidFill>
            <a:srgbClr val="FDF3E9"/>
          </a:solidFill>
          <a:ln w="62825" cap="flat" cmpd="sng">
            <a:solidFill>
              <a:srgbClr val="DE6E4A"/>
            </a:solidFill>
            <a:prstDash val="solid"/>
            <a:round/>
            <a:headEnd type="none" w="sm" len="sm"/>
            <a:tailEnd type="none" w="sm" len="sm"/>
          </a:ln>
        </p:spPr>
        <p:txBody>
          <a:bodyPr spcFirstLastPara="1" wrap="square" lIns="0" tIns="2025" rIns="0" bIns="0" anchor="t" anchorCtr="0">
            <a:spAutoFit/>
          </a:bodyPr>
          <a:lstStyle/>
          <a:p>
            <a:pPr marL="0" lvl="0" indent="0" algn="l" rtl="0">
              <a:lnSpc>
                <a:spcPct val="100000"/>
              </a:lnSpc>
              <a:spcBef>
                <a:spcPts val="0"/>
              </a:spcBef>
              <a:spcAft>
                <a:spcPts val="0"/>
              </a:spcAft>
              <a:buNone/>
            </a:pPr>
            <a:endParaRPr sz="3100">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en" sz="2200" b="0">
                <a:solidFill>
                  <a:srgbClr val="000000"/>
                </a:solidFill>
                <a:latin typeface="Avenir"/>
                <a:ea typeface="Avenir"/>
                <a:cs typeface="Avenir"/>
                <a:sym typeface="Avenir"/>
              </a:rPr>
              <a:t>Turn to </a:t>
            </a:r>
            <a:r>
              <a:rPr lang="en" sz="2200">
                <a:solidFill>
                  <a:srgbClr val="000000"/>
                </a:solidFill>
                <a:latin typeface="Proxima Nova"/>
                <a:ea typeface="Proxima Nova"/>
                <a:cs typeface="Proxima Nova"/>
                <a:sym typeface="Proxima Nova"/>
              </a:rPr>
              <a:t>page 108</a:t>
            </a:r>
            <a:r>
              <a:rPr lang="en" sz="2200">
                <a:solidFill>
                  <a:srgbClr val="000000"/>
                </a:solidFill>
              </a:rPr>
              <a:t> </a:t>
            </a:r>
            <a:r>
              <a:rPr lang="en" sz="2200" b="0">
                <a:solidFill>
                  <a:srgbClr val="000000"/>
                </a:solidFill>
                <a:latin typeface="Avenir"/>
                <a:ea typeface="Avenir"/>
                <a:cs typeface="Avenir"/>
                <a:sym typeface="Avenir"/>
              </a:rPr>
              <a:t>and discuss the prompts</a:t>
            </a:r>
            <a:endParaRPr sz="2200" b="0">
              <a:solidFill>
                <a:srgbClr val="000000"/>
              </a:solidFill>
              <a:latin typeface="Avenir"/>
              <a:ea typeface="Avenir"/>
              <a:cs typeface="Avenir"/>
              <a:sym typeface="Avenir"/>
            </a:endParaRPr>
          </a:p>
          <a:p>
            <a:pPr marL="0" lvl="0" indent="0" algn="ctr" rtl="0">
              <a:lnSpc>
                <a:spcPct val="100000"/>
              </a:lnSpc>
              <a:spcBef>
                <a:spcPts val="0"/>
              </a:spcBef>
              <a:spcAft>
                <a:spcPts val="0"/>
              </a:spcAft>
              <a:buNone/>
            </a:pPr>
            <a:endParaRPr sz="2200" b="0">
              <a:solidFill>
                <a:srgbClr val="000000"/>
              </a:solidFill>
            </a:endParaRPr>
          </a:p>
        </p:txBody>
      </p:sp>
      <p:sp>
        <p:nvSpPr>
          <p:cNvPr id="1858" name="Google Shape;1858;p87"/>
          <p:cNvSpPr txBox="1"/>
          <p:nvPr/>
        </p:nvSpPr>
        <p:spPr>
          <a:xfrm>
            <a:off x="1555226" y="3223308"/>
            <a:ext cx="1927800" cy="189900"/>
          </a:xfrm>
          <a:prstGeom prst="rect">
            <a:avLst/>
          </a:prstGeom>
          <a:noFill/>
          <a:ln>
            <a:noFill/>
          </a:ln>
        </p:spPr>
        <p:txBody>
          <a:bodyPr spcFirstLastPara="1" wrap="square" lIns="0" tIns="5200" rIns="0" bIns="0" anchor="t" anchorCtr="0">
            <a:spAutoFit/>
          </a:bodyPr>
          <a:lstStyle/>
          <a:p>
            <a:pPr marL="0" marR="0" lvl="0" indent="0" algn="l" rtl="0">
              <a:lnSpc>
                <a:spcPct val="100000"/>
              </a:lnSpc>
              <a:spcBef>
                <a:spcPts val="0"/>
              </a:spcBef>
              <a:spcAft>
                <a:spcPts val="0"/>
              </a:spcAft>
              <a:buNone/>
            </a:pPr>
            <a:r>
              <a:rPr lang="en" sz="1200" b="1" u="sng">
                <a:latin typeface="Proxima Nova"/>
                <a:ea typeface="Proxima Nova"/>
                <a:cs typeface="Proxima Nova"/>
                <a:sym typeface="Proxima Nova"/>
              </a:rPr>
              <a:t>BREAKOUT DISCUSSION</a:t>
            </a:r>
            <a:endParaRPr sz="1200" b="1">
              <a:latin typeface="Proxima Nova"/>
              <a:ea typeface="Proxima Nova"/>
              <a:cs typeface="Proxima Nova"/>
              <a:sym typeface="Proxima Nova"/>
            </a:endParaRPr>
          </a:p>
        </p:txBody>
      </p:sp>
      <p:sp>
        <p:nvSpPr>
          <p:cNvPr id="1859" name="Google Shape;1859;p87"/>
          <p:cNvSpPr txBox="1"/>
          <p:nvPr/>
        </p:nvSpPr>
        <p:spPr>
          <a:xfrm>
            <a:off x="3317250" y="3139633"/>
            <a:ext cx="300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Proxima Nova"/>
                <a:ea typeface="Proxima Nova"/>
                <a:cs typeface="Proxima Nova"/>
                <a:sym typeface="Proxima Nova"/>
              </a:rPr>
              <a:t>PAGE: 108	</a:t>
            </a:r>
            <a:endParaRPr sz="1200" b="1">
              <a:solidFill>
                <a:schemeClr val="dk1"/>
              </a:solidFill>
              <a:latin typeface="Proxima Nova"/>
              <a:ea typeface="Proxima Nova"/>
              <a:cs typeface="Proxima Nova"/>
              <a:sym typeface="Proxima Nova"/>
            </a:endParaRPr>
          </a:p>
        </p:txBody>
      </p:sp>
      <p:sp>
        <p:nvSpPr>
          <p:cNvPr id="1860" name="Google Shape;1860;p87"/>
          <p:cNvSpPr txBox="1"/>
          <p:nvPr/>
        </p:nvSpPr>
        <p:spPr>
          <a:xfrm>
            <a:off x="5892250" y="3133596"/>
            <a:ext cx="300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Proxima Nova"/>
                <a:ea typeface="Proxima Nova"/>
                <a:cs typeface="Proxima Nova"/>
                <a:sym typeface="Proxima Nova"/>
              </a:rPr>
              <a:t>15 MINUTES</a:t>
            </a:r>
            <a:endParaRPr sz="1200" b="1">
              <a:solidFill>
                <a:schemeClr val="dk1"/>
              </a:solidFill>
              <a:latin typeface="Proxima Nova"/>
              <a:ea typeface="Proxima Nova"/>
              <a:cs typeface="Proxima Nova"/>
              <a:sym typeface="Proxima Nova"/>
            </a:endParaRPr>
          </a:p>
        </p:txBody>
      </p:sp>
      <p:grpSp>
        <p:nvGrpSpPr>
          <p:cNvPr id="1861" name="Google Shape;1861;p87"/>
          <p:cNvGrpSpPr/>
          <p:nvPr/>
        </p:nvGrpSpPr>
        <p:grpSpPr>
          <a:xfrm>
            <a:off x="1211361" y="3215007"/>
            <a:ext cx="237392" cy="237392"/>
            <a:chOff x="2680544" y="7234559"/>
            <a:chExt cx="521969" cy="521970"/>
          </a:xfrm>
        </p:grpSpPr>
        <p:sp>
          <p:nvSpPr>
            <p:cNvPr id="1862" name="Google Shape;1862;p87"/>
            <p:cNvSpPr/>
            <p:nvPr/>
          </p:nvSpPr>
          <p:spPr>
            <a:xfrm>
              <a:off x="2680544" y="7234559"/>
              <a:ext cx="521969" cy="521970"/>
            </a:xfrm>
            <a:custGeom>
              <a:avLst/>
              <a:gdLst/>
              <a:ahLst/>
              <a:cxnLst/>
              <a:rect l="l" t="t" r="r" b="b"/>
              <a:pathLst>
                <a:path w="521969" h="521970" extrusionOk="0">
                  <a:moveTo>
                    <a:pt x="260798" y="0"/>
                  </a:moveTo>
                  <a:lnTo>
                    <a:pt x="213918" y="4202"/>
                  </a:lnTo>
                  <a:lnTo>
                    <a:pt x="169796" y="16318"/>
                  </a:lnTo>
                  <a:lnTo>
                    <a:pt x="129167" y="35610"/>
                  </a:lnTo>
                  <a:lnTo>
                    <a:pt x="92768" y="61342"/>
                  </a:lnTo>
                  <a:lnTo>
                    <a:pt x="61335" y="92776"/>
                  </a:lnTo>
                  <a:lnTo>
                    <a:pt x="35606" y="129176"/>
                  </a:lnTo>
                  <a:lnTo>
                    <a:pt x="16315" y="169804"/>
                  </a:lnTo>
                  <a:lnTo>
                    <a:pt x="4201" y="213924"/>
                  </a:lnTo>
                  <a:lnTo>
                    <a:pt x="0" y="260798"/>
                  </a:lnTo>
                  <a:lnTo>
                    <a:pt x="4201" y="307671"/>
                  </a:lnTo>
                  <a:lnTo>
                    <a:pt x="16315" y="351790"/>
                  </a:lnTo>
                  <a:lnTo>
                    <a:pt x="35606" y="392417"/>
                  </a:lnTo>
                  <a:lnTo>
                    <a:pt x="61335" y="428815"/>
                  </a:lnTo>
                  <a:lnTo>
                    <a:pt x="92768" y="460248"/>
                  </a:lnTo>
                  <a:lnTo>
                    <a:pt x="129167" y="485978"/>
                  </a:lnTo>
                  <a:lnTo>
                    <a:pt x="169796" y="505269"/>
                  </a:lnTo>
                  <a:lnTo>
                    <a:pt x="213918" y="517384"/>
                  </a:lnTo>
                  <a:lnTo>
                    <a:pt x="260798" y="521586"/>
                  </a:lnTo>
                  <a:lnTo>
                    <a:pt x="307677" y="517384"/>
                  </a:lnTo>
                  <a:lnTo>
                    <a:pt x="351800" y="505269"/>
                  </a:lnTo>
                  <a:lnTo>
                    <a:pt x="392429" y="485978"/>
                  </a:lnTo>
                  <a:lnTo>
                    <a:pt x="428828" y="460248"/>
                  </a:lnTo>
                  <a:lnTo>
                    <a:pt x="460261" y="428815"/>
                  </a:lnTo>
                  <a:lnTo>
                    <a:pt x="485990" y="392417"/>
                  </a:lnTo>
                  <a:lnTo>
                    <a:pt x="505280" y="351790"/>
                  </a:lnTo>
                  <a:lnTo>
                    <a:pt x="517394" y="307671"/>
                  </a:lnTo>
                  <a:lnTo>
                    <a:pt x="521596" y="260798"/>
                  </a:lnTo>
                  <a:lnTo>
                    <a:pt x="517394" y="213924"/>
                  </a:lnTo>
                  <a:lnTo>
                    <a:pt x="505280" y="169804"/>
                  </a:lnTo>
                  <a:lnTo>
                    <a:pt x="485990" y="129176"/>
                  </a:lnTo>
                  <a:lnTo>
                    <a:pt x="460261" y="92776"/>
                  </a:lnTo>
                  <a:lnTo>
                    <a:pt x="428828" y="61342"/>
                  </a:lnTo>
                  <a:lnTo>
                    <a:pt x="392429" y="35610"/>
                  </a:lnTo>
                  <a:lnTo>
                    <a:pt x="351800" y="16318"/>
                  </a:lnTo>
                  <a:lnTo>
                    <a:pt x="307677" y="4202"/>
                  </a:lnTo>
                  <a:lnTo>
                    <a:pt x="260798"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pic>
          <p:nvPicPr>
            <p:cNvPr id="1863" name="Google Shape;1863;p87"/>
            <p:cNvPicPr preferRelativeResize="0"/>
            <p:nvPr/>
          </p:nvPicPr>
          <p:blipFill rotWithShape="1">
            <a:blip r:embed="rId3">
              <a:alphaModFix/>
            </a:blip>
            <a:srcRect/>
            <a:stretch/>
          </p:blipFill>
          <p:spPr>
            <a:xfrm>
              <a:off x="2872308" y="7312108"/>
              <a:ext cx="138069" cy="138090"/>
            </a:xfrm>
            <a:prstGeom prst="rect">
              <a:avLst/>
            </a:prstGeom>
            <a:noFill/>
            <a:ln>
              <a:noFill/>
            </a:ln>
          </p:spPr>
        </p:pic>
        <p:pic>
          <p:nvPicPr>
            <p:cNvPr id="1864" name="Google Shape;1864;p87"/>
            <p:cNvPicPr preferRelativeResize="0"/>
            <p:nvPr/>
          </p:nvPicPr>
          <p:blipFill rotWithShape="1">
            <a:blip r:embed="rId3">
              <a:alphaModFix/>
            </a:blip>
            <a:srcRect/>
            <a:stretch/>
          </p:blipFill>
          <p:spPr>
            <a:xfrm>
              <a:off x="2762364" y="7486841"/>
              <a:ext cx="138069" cy="138090"/>
            </a:xfrm>
            <a:prstGeom prst="rect">
              <a:avLst/>
            </a:prstGeom>
            <a:noFill/>
            <a:ln>
              <a:noFill/>
            </a:ln>
          </p:spPr>
        </p:pic>
        <p:pic>
          <p:nvPicPr>
            <p:cNvPr id="1865" name="Google Shape;1865;p87"/>
            <p:cNvPicPr preferRelativeResize="0"/>
            <p:nvPr/>
          </p:nvPicPr>
          <p:blipFill rotWithShape="1">
            <a:blip r:embed="rId3">
              <a:alphaModFix/>
            </a:blip>
            <a:srcRect/>
            <a:stretch/>
          </p:blipFill>
          <p:spPr>
            <a:xfrm>
              <a:off x="2982252" y="7486841"/>
              <a:ext cx="138069" cy="138090"/>
            </a:xfrm>
            <a:prstGeom prst="rect">
              <a:avLst/>
            </a:prstGeom>
            <a:noFill/>
            <a:ln>
              <a:noFill/>
            </a:ln>
          </p:spPr>
        </p:pic>
      </p:grpSp>
      <p:sp>
        <p:nvSpPr>
          <p:cNvPr id="1866" name="Google Shape;1866;p87"/>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63</a:t>
            </a:fld>
            <a:endParaRPr sz="700">
              <a:latin typeface="Proxima Nova Semibold"/>
              <a:ea typeface="Proxima Nova Semibold"/>
              <a:cs typeface="Proxima Nova Semibold"/>
              <a:sym typeface="Proxima Nova Semibold"/>
            </a:endParaRPr>
          </a:p>
        </p:txBody>
      </p:sp>
      <p:grpSp>
        <p:nvGrpSpPr>
          <p:cNvPr id="1867" name="Google Shape;1867;p87"/>
          <p:cNvGrpSpPr/>
          <p:nvPr/>
        </p:nvGrpSpPr>
        <p:grpSpPr>
          <a:xfrm>
            <a:off x="167531" y="4852630"/>
            <a:ext cx="1505034" cy="174536"/>
            <a:chOff x="442904" y="4166938"/>
            <a:chExt cx="4030621" cy="467300"/>
          </a:xfrm>
        </p:grpSpPr>
        <p:pic>
          <p:nvPicPr>
            <p:cNvPr id="1868" name="Google Shape;1868;p87"/>
            <p:cNvPicPr preferRelativeResize="0"/>
            <p:nvPr/>
          </p:nvPicPr>
          <p:blipFill rotWithShape="1">
            <a:blip r:embed="rId4">
              <a:alphaModFix/>
            </a:blip>
            <a:srcRect/>
            <a:stretch/>
          </p:blipFill>
          <p:spPr>
            <a:xfrm>
              <a:off x="1848476" y="4166938"/>
              <a:ext cx="2625049" cy="467300"/>
            </a:xfrm>
            <a:prstGeom prst="rect">
              <a:avLst/>
            </a:prstGeom>
            <a:noFill/>
            <a:ln>
              <a:noFill/>
            </a:ln>
          </p:spPr>
        </p:pic>
        <p:grpSp>
          <p:nvGrpSpPr>
            <p:cNvPr id="1869" name="Google Shape;1869;p87"/>
            <p:cNvGrpSpPr/>
            <p:nvPr/>
          </p:nvGrpSpPr>
          <p:grpSpPr>
            <a:xfrm>
              <a:off x="442904" y="4326529"/>
              <a:ext cx="1033452" cy="205673"/>
              <a:chOff x="7504804" y="565304"/>
              <a:chExt cx="1033452" cy="205673"/>
            </a:xfrm>
          </p:grpSpPr>
          <p:sp>
            <p:nvSpPr>
              <p:cNvPr id="1870" name="Google Shape;1870;p87"/>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71" name="Google Shape;1871;p87"/>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72" name="Google Shape;1872;p87"/>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73" name="Google Shape;1873;p87"/>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74" name="Google Shape;1874;p87"/>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75" name="Google Shape;1875;p87"/>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76" name="Google Shape;1876;p87"/>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1877" name="Google Shape;1877;p87"/>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rgbClr val="0E4D48"/>
        </a:solidFill>
        <a:effectLst/>
      </p:bgPr>
    </p:bg>
    <p:spTree>
      <p:nvGrpSpPr>
        <p:cNvPr id="1" name="Shape 1881"/>
        <p:cNvGrpSpPr/>
        <p:nvPr/>
      </p:nvGrpSpPr>
      <p:grpSpPr>
        <a:xfrm>
          <a:off x="0" y="0"/>
          <a:ext cx="0" cy="0"/>
          <a:chOff x="0" y="0"/>
          <a:chExt cx="0" cy="0"/>
        </a:xfrm>
      </p:grpSpPr>
      <p:sp>
        <p:nvSpPr>
          <p:cNvPr id="1882" name="Google Shape;1882;p88"/>
          <p:cNvSpPr/>
          <p:nvPr/>
        </p:nvSpPr>
        <p:spPr>
          <a:xfrm>
            <a:off x="3364706" y="400022"/>
            <a:ext cx="0" cy="4343239"/>
          </a:xfrm>
          <a:custGeom>
            <a:avLst/>
            <a:gdLst/>
            <a:ahLst/>
            <a:cxnLst/>
            <a:rect l="l" t="t" r="r" b="b"/>
            <a:pathLst>
              <a:path w="120000" h="9549765" extrusionOk="0">
                <a:moveTo>
                  <a:pt x="0" y="0"/>
                </a:moveTo>
                <a:lnTo>
                  <a:pt x="0" y="9549447"/>
                </a:lnTo>
              </a:path>
            </a:pathLst>
          </a:custGeom>
          <a:noFill/>
          <a:ln w="104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83" name="Google Shape;1883;p88"/>
          <p:cNvSpPr txBox="1"/>
          <p:nvPr/>
        </p:nvSpPr>
        <p:spPr>
          <a:xfrm>
            <a:off x="680023" y="862184"/>
            <a:ext cx="1608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solidFill>
                  <a:srgbClr val="FFFFFF"/>
                </a:solidFill>
                <a:latin typeface="Oswald"/>
                <a:ea typeface="Oswald"/>
                <a:cs typeface="Oswald"/>
                <a:sym typeface="Oswald"/>
              </a:rPr>
              <a:t>6</a:t>
            </a:r>
            <a:endParaRPr sz="2400">
              <a:latin typeface="Oswald"/>
              <a:ea typeface="Oswald"/>
              <a:cs typeface="Oswald"/>
              <a:sym typeface="Oswald"/>
            </a:endParaRPr>
          </a:p>
        </p:txBody>
      </p:sp>
      <p:sp>
        <p:nvSpPr>
          <p:cNvPr id="1884" name="Google Shape;1884;p88"/>
          <p:cNvSpPr txBox="1"/>
          <p:nvPr/>
        </p:nvSpPr>
        <p:spPr>
          <a:xfrm>
            <a:off x="680025" y="1953225"/>
            <a:ext cx="2457600" cy="2531400"/>
          </a:xfrm>
          <a:prstGeom prst="rect">
            <a:avLst/>
          </a:prstGeom>
          <a:noFill/>
          <a:ln>
            <a:noFill/>
          </a:ln>
        </p:spPr>
        <p:txBody>
          <a:bodyPr spcFirstLastPara="1" wrap="square" lIns="0" tIns="6925" rIns="0" bIns="0" anchor="t" anchorCtr="0">
            <a:spAutoFit/>
          </a:bodyPr>
          <a:lstStyle/>
          <a:p>
            <a:pPr marL="0" lvl="0" indent="0" algn="l" rtl="0">
              <a:spcBef>
                <a:spcPts val="0"/>
              </a:spcBef>
              <a:spcAft>
                <a:spcPts val="0"/>
              </a:spcAft>
              <a:buNone/>
            </a:pPr>
            <a:r>
              <a:rPr lang="en" sz="4100">
                <a:solidFill>
                  <a:srgbClr val="FFFFFF"/>
                </a:solidFill>
                <a:latin typeface="Oswald"/>
                <a:ea typeface="Oswald"/>
                <a:cs typeface="Oswald"/>
                <a:sym typeface="Oswald"/>
              </a:rPr>
              <a:t>Review</a:t>
            </a:r>
            <a:endParaRPr sz="4100">
              <a:solidFill>
                <a:srgbClr val="FFFFFF"/>
              </a:solidFill>
              <a:latin typeface="Oswald"/>
              <a:ea typeface="Oswald"/>
              <a:cs typeface="Oswald"/>
              <a:sym typeface="Oswald"/>
            </a:endParaRPr>
          </a:p>
          <a:p>
            <a:pPr marL="0" lvl="0" indent="0" algn="l" rtl="0">
              <a:spcBef>
                <a:spcPts val="0"/>
              </a:spcBef>
              <a:spcAft>
                <a:spcPts val="0"/>
              </a:spcAft>
              <a:buNone/>
            </a:pPr>
            <a:r>
              <a:rPr lang="en" sz="4100">
                <a:solidFill>
                  <a:srgbClr val="FFFFFF"/>
                </a:solidFill>
                <a:latin typeface="Oswald"/>
                <a:ea typeface="Oswald"/>
                <a:cs typeface="Oswald"/>
                <a:sym typeface="Oswald"/>
              </a:rPr>
              <a:t>the Active  Allyship</a:t>
            </a:r>
            <a:endParaRPr sz="4100">
              <a:solidFill>
                <a:srgbClr val="FFFFFF"/>
              </a:solidFill>
              <a:latin typeface="Oswald"/>
              <a:ea typeface="Oswald"/>
              <a:cs typeface="Oswald"/>
              <a:sym typeface="Oswald"/>
            </a:endParaRPr>
          </a:p>
          <a:p>
            <a:pPr marL="0" lvl="0" indent="0" algn="l" rtl="0">
              <a:spcBef>
                <a:spcPts val="0"/>
              </a:spcBef>
              <a:spcAft>
                <a:spcPts val="0"/>
              </a:spcAft>
              <a:buNone/>
            </a:pPr>
            <a:r>
              <a:rPr lang="en" sz="4100">
                <a:solidFill>
                  <a:srgbClr val="FFFFFF"/>
                </a:solidFill>
                <a:latin typeface="Oswald"/>
                <a:ea typeface="Oswald"/>
                <a:cs typeface="Oswald"/>
                <a:sym typeface="Oswald"/>
              </a:rPr>
              <a:t>Framework</a:t>
            </a:r>
            <a:endParaRPr sz="4100">
              <a:solidFill>
                <a:srgbClr val="FFFFFF"/>
              </a:solidFill>
              <a:latin typeface="Oswald"/>
              <a:ea typeface="Oswald"/>
              <a:cs typeface="Oswald"/>
              <a:sym typeface="Oswald"/>
            </a:endParaRPr>
          </a:p>
        </p:txBody>
      </p:sp>
      <p:sp>
        <p:nvSpPr>
          <p:cNvPr id="1885" name="Google Shape;1885;p88"/>
          <p:cNvSpPr txBox="1"/>
          <p:nvPr/>
        </p:nvSpPr>
        <p:spPr>
          <a:xfrm>
            <a:off x="4393879" y="565684"/>
            <a:ext cx="1468932"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Define allyship</a:t>
            </a:r>
            <a:endParaRPr sz="1700">
              <a:latin typeface="Avenir"/>
              <a:ea typeface="Avenir"/>
              <a:cs typeface="Avenir"/>
              <a:sym typeface="Avenir"/>
            </a:endParaRPr>
          </a:p>
        </p:txBody>
      </p:sp>
      <p:sp>
        <p:nvSpPr>
          <p:cNvPr id="1886" name="Google Shape;1886;p88"/>
          <p:cNvSpPr txBox="1"/>
          <p:nvPr/>
        </p:nvSpPr>
        <p:spPr>
          <a:xfrm>
            <a:off x="4393879" y="1182860"/>
            <a:ext cx="2177404"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Unpack your privilege</a:t>
            </a:r>
            <a:endParaRPr sz="1700">
              <a:latin typeface="Avenir"/>
              <a:ea typeface="Avenir"/>
              <a:cs typeface="Avenir"/>
              <a:sym typeface="Avenir"/>
            </a:endParaRPr>
          </a:p>
        </p:txBody>
      </p:sp>
      <p:sp>
        <p:nvSpPr>
          <p:cNvPr id="1887" name="Google Shape;1887;p88"/>
          <p:cNvSpPr txBox="1"/>
          <p:nvPr/>
        </p:nvSpPr>
        <p:spPr>
          <a:xfrm>
            <a:off x="4393879" y="1800037"/>
            <a:ext cx="2927466"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Uncover workplace inequities</a:t>
            </a:r>
            <a:endParaRPr sz="1700">
              <a:latin typeface="Avenir"/>
              <a:ea typeface="Avenir"/>
              <a:cs typeface="Avenir"/>
              <a:sym typeface="Avenir"/>
            </a:endParaRPr>
          </a:p>
        </p:txBody>
      </p:sp>
      <p:sp>
        <p:nvSpPr>
          <p:cNvPr id="1888" name="Google Shape;1888;p88"/>
          <p:cNvSpPr txBox="1"/>
          <p:nvPr/>
        </p:nvSpPr>
        <p:spPr>
          <a:xfrm>
            <a:off x="4393879" y="2417214"/>
            <a:ext cx="2051190"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Discover your power</a:t>
            </a:r>
            <a:endParaRPr sz="1700">
              <a:latin typeface="Avenir"/>
              <a:ea typeface="Avenir"/>
              <a:cs typeface="Avenir"/>
              <a:sym typeface="Avenir"/>
            </a:endParaRPr>
          </a:p>
        </p:txBody>
      </p:sp>
      <p:sp>
        <p:nvSpPr>
          <p:cNvPr id="1889" name="Google Shape;1889;p88"/>
          <p:cNvSpPr txBox="1"/>
          <p:nvPr/>
        </p:nvSpPr>
        <p:spPr>
          <a:xfrm>
            <a:off x="4393879" y="3034391"/>
            <a:ext cx="2110398"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Learn allyship actions</a:t>
            </a:r>
            <a:endParaRPr sz="1700">
              <a:latin typeface="Avenir"/>
              <a:ea typeface="Avenir"/>
              <a:cs typeface="Avenir"/>
              <a:sym typeface="Avenir"/>
            </a:endParaRPr>
          </a:p>
        </p:txBody>
      </p:sp>
      <p:sp>
        <p:nvSpPr>
          <p:cNvPr id="1890" name="Google Shape;1890;p88"/>
          <p:cNvSpPr txBox="1"/>
          <p:nvPr/>
        </p:nvSpPr>
        <p:spPr>
          <a:xfrm>
            <a:off x="4393879" y="3651567"/>
            <a:ext cx="3742800" cy="268200"/>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u="sng">
                <a:solidFill>
                  <a:srgbClr val="FFFFFF"/>
                </a:solidFill>
                <a:latin typeface="Avenir"/>
                <a:ea typeface="Avenir"/>
                <a:cs typeface="Avenir"/>
                <a:sym typeface="Avenir"/>
              </a:rPr>
              <a:t>Review the Active Allyship Framework</a:t>
            </a:r>
            <a:endParaRPr sz="1700" u="sng">
              <a:latin typeface="Avenir"/>
              <a:ea typeface="Avenir"/>
              <a:cs typeface="Avenir"/>
              <a:sym typeface="Avenir"/>
            </a:endParaRPr>
          </a:p>
        </p:txBody>
      </p:sp>
      <p:sp>
        <p:nvSpPr>
          <p:cNvPr id="1891" name="Google Shape;1891;p88"/>
          <p:cNvSpPr txBox="1"/>
          <p:nvPr/>
        </p:nvSpPr>
        <p:spPr>
          <a:xfrm>
            <a:off x="4393879" y="4242075"/>
            <a:ext cx="3186826"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Introduce the follow-up sessions</a:t>
            </a:r>
            <a:endParaRPr sz="1700">
              <a:latin typeface="Avenir"/>
              <a:ea typeface="Avenir"/>
              <a:cs typeface="Avenir"/>
              <a:sym typeface="Avenir"/>
            </a:endParaRPr>
          </a:p>
        </p:txBody>
      </p:sp>
      <p:sp>
        <p:nvSpPr>
          <p:cNvPr id="1892" name="Google Shape;1892;p88"/>
          <p:cNvSpPr txBox="1"/>
          <p:nvPr/>
        </p:nvSpPr>
        <p:spPr>
          <a:xfrm>
            <a:off x="3994723" y="523773"/>
            <a:ext cx="167700" cy="41067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solidFill>
                  <a:srgbClr val="FFFFFF"/>
                </a:solidFill>
                <a:latin typeface="Oswald"/>
                <a:ea typeface="Oswald"/>
                <a:cs typeface="Oswald"/>
                <a:sym typeface="Oswald"/>
              </a:rPr>
              <a:t>1</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2</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3</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4</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5</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6</a:t>
            </a:r>
            <a:endParaRPr sz="2400">
              <a:latin typeface="Oswald"/>
              <a:ea typeface="Oswald"/>
              <a:cs typeface="Oswald"/>
              <a:sym typeface="Oswald"/>
            </a:endParaRPr>
          </a:p>
          <a:p>
            <a:pPr marL="0" marR="0" lvl="0" indent="0" algn="l" rtl="0">
              <a:lnSpc>
                <a:spcPct val="100000"/>
              </a:lnSpc>
              <a:spcBef>
                <a:spcPts val="1800"/>
              </a:spcBef>
              <a:spcAft>
                <a:spcPts val="0"/>
              </a:spcAft>
              <a:buNone/>
            </a:pPr>
            <a:r>
              <a:rPr lang="en" sz="2400" b="1">
                <a:solidFill>
                  <a:srgbClr val="FFFFFF"/>
                </a:solidFill>
                <a:latin typeface="Oswald"/>
                <a:ea typeface="Oswald"/>
                <a:cs typeface="Oswald"/>
                <a:sym typeface="Oswald"/>
              </a:rPr>
              <a:t>7</a:t>
            </a:r>
            <a:endParaRPr sz="2400">
              <a:latin typeface="Oswald"/>
              <a:ea typeface="Oswald"/>
              <a:cs typeface="Oswald"/>
              <a:sym typeface="Oswald"/>
            </a:endParaRPr>
          </a:p>
        </p:txBody>
      </p:sp>
      <p:sp>
        <p:nvSpPr>
          <p:cNvPr id="1893" name="Google Shape;1893;p88"/>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solidFill>
                  <a:srgbClr val="FFFFFF"/>
                </a:solidFill>
                <a:latin typeface="Proxima Nova Semibold"/>
                <a:ea typeface="Proxima Nova Semibold"/>
                <a:cs typeface="Proxima Nova Semibold"/>
                <a:sym typeface="Proxima Nova Semibold"/>
              </a:rPr>
              <a:t> </a:t>
            </a:r>
            <a:r>
              <a:rPr lang="en" sz="700">
                <a:solidFill>
                  <a:srgbClr val="FFFFFF"/>
                </a:solidFill>
                <a:latin typeface="Avenir"/>
                <a:ea typeface="Avenir"/>
                <a:cs typeface="Avenir"/>
                <a:sym typeface="Avenir"/>
              </a:rPr>
              <a:t> ©2021 LeanIn.Org, LLC</a:t>
            </a:r>
            <a:r>
              <a:rPr lang="en" sz="700">
                <a:solidFill>
                  <a:srgbClr val="FFFFFF"/>
                </a:solidFill>
                <a:latin typeface="Proxima Nova Semibold"/>
                <a:ea typeface="Proxima Nova Semibold"/>
                <a:cs typeface="Proxima Nova Semibold"/>
                <a:sym typeface="Proxima Nova Semibold"/>
              </a:rPr>
              <a:t>   </a:t>
            </a:r>
            <a:fld id="{00000000-1234-1234-1234-123412341234}" type="slidenum">
              <a:rPr lang="en" sz="700">
                <a:solidFill>
                  <a:srgbClr val="FFFFFF"/>
                </a:solidFill>
                <a:latin typeface="Proxima Nova Semibold"/>
                <a:ea typeface="Proxima Nova Semibold"/>
                <a:cs typeface="Proxima Nova Semibold"/>
                <a:sym typeface="Proxima Nova Semibold"/>
              </a:rPr>
              <a:t>64</a:t>
            </a:fld>
            <a:endParaRPr sz="700">
              <a:solidFill>
                <a:srgbClr val="FFFFFF"/>
              </a:solidFill>
              <a:latin typeface="Proxima Nova Semibold"/>
              <a:ea typeface="Proxima Nova Semibold"/>
              <a:cs typeface="Proxima Nova Semibold"/>
              <a:sym typeface="Proxima Nova Semibold"/>
            </a:endParaRPr>
          </a:p>
        </p:txBody>
      </p:sp>
      <p:pic>
        <p:nvPicPr>
          <p:cNvPr id="1894" name="Google Shape;1894;p88"/>
          <p:cNvPicPr preferRelativeResize="0"/>
          <p:nvPr/>
        </p:nvPicPr>
        <p:blipFill rotWithShape="1">
          <a:blip r:embed="rId3">
            <a:alphaModFix/>
          </a:blip>
          <a:srcRect/>
          <a:stretch/>
        </p:blipFill>
        <p:spPr>
          <a:xfrm>
            <a:off x="692372" y="4852630"/>
            <a:ext cx="980193" cy="174536"/>
          </a:xfrm>
          <a:prstGeom prst="rect">
            <a:avLst/>
          </a:prstGeom>
          <a:noFill/>
          <a:ln>
            <a:noFill/>
          </a:ln>
        </p:spPr>
      </p:pic>
      <p:grpSp>
        <p:nvGrpSpPr>
          <p:cNvPr id="1895" name="Google Shape;1895;p88"/>
          <p:cNvGrpSpPr/>
          <p:nvPr/>
        </p:nvGrpSpPr>
        <p:grpSpPr>
          <a:xfrm>
            <a:off x="167531" y="4912238"/>
            <a:ext cx="385891" cy="76819"/>
            <a:chOff x="7504804" y="565304"/>
            <a:chExt cx="1033452" cy="205673"/>
          </a:xfrm>
        </p:grpSpPr>
        <p:sp>
          <p:nvSpPr>
            <p:cNvPr id="1896" name="Google Shape;1896;p88"/>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97" name="Google Shape;1897;p88"/>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98" name="Google Shape;1898;p88"/>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899" name="Google Shape;1899;p88"/>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900" name="Google Shape;1900;p88"/>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901" name="Google Shape;1901;p88"/>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902" name="Google Shape;1902;p88"/>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1903" name="Google Shape;1903;p88"/>
          <p:cNvCxnSpPr/>
          <p:nvPr/>
        </p:nvCxnSpPr>
        <p:spPr>
          <a:xfrm>
            <a:off x="655710" y="4894224"/>
            <a:ext cx="0" cy="107700"/>
          </a:xfrm>
          <a:prstGeom prst="straightConnector1">
            <a:avLst/>
          </a:prstGeom>
          <a:noFill/>
          <a:ln w="9525" cap="flat" cmpd="sng">
            <a:solidFill>
              <a:srgbClr val="FFFFFF"/>
            </a:solidFill>
            <a:prstDash val="solid"/>
            <a:round/>
            <a:headEnd type="none" w="med" len="med"/>
            <a:tailEnd type="none" w="med" len="med"/>
          </a:ln>
        </p:spPr>
      </p:cxn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rgbClr val="C5E4E0">
            <a:alpha val="49800"/>
          </a:srgbClr>
        </a:solidFill>
        <a:effectLst/>
      </p:bgPr>
    </p:bg>
    <p:spTree>
      <p:nvGrpSpPr>
        <p:cNvPr id="1" name="Shape 1907"/>
        <p:cNvGrpSpPr/>
        <p:nvPr/>
      </p:nvGrpSpPr>
      <p:grpSpPr>
        <a:xfrm>
          <a:off x="0" y="0"/>
          <a:ext cx="0" cy="0"/>
          <a:chOff x="0" y="0"/>
          <a:chExt cx="0" cy="0"/>
        </a:xfrm>
      </p:grpSpPr>
      <p:grpSp>
        <p:nvGrpSpPr>
          <p:cNvPr id="1908" name="Google Shape;1908;p89"/>
          <p:cNvGrpSpPr/>
          <p:nvPr/>
        </p:nvGrpSpPr>
        <p:grpSpPr>
          <a:xfrm>
            <a:off x="4166891" y="603015"/>
            <a:ext cx="3924187" cy="3797375"/>
            <a:chOff x="8994483" y="1597691"/>
            <a:chExt cx="8628380" cy="8349550"/>
          </a:xfrm>
        </p:grpSpPr>
        <p:sp>
          <p:nvSpPr>
            <p:cNvPr id="1909" name="Google Shape;1909;p89"/>
            <p:cNvSpPr/>
            <p:nvPr/>
          </p:nvSpPr>
          <p:spPr>
            <a:xfrm>
              <a:off x="9675098" y="2680301"/>
              <a:ext cx="7266940" cy="7266940"/>
            </a:xfrm>
            <a:custGeom>
              <a:avLst/>
              <a:gdLst/>
              <a:ahLst/>
              <a:cxnLst/>
              <a:rect l="l" t="t" r="r" b="b"/>
              <a:pathLst>
                <a:path w="7266940" h="7266940" extrusionOk="0">
                  <a:moveTo>
                    <a:pt x="3633397" y="7266794"/>
                  </a:moveTo>
                  <a:lnTo>
                    <a:pt x="3681870" y="7266477"/>
                  </a:lnTo>
                  <a:lnTo>
                    <a:pt x="3730192" y="7265530"/>
                  </a:lnTo>
                  <a:lnTo>
                    <a:pt x="3778357" y="7263955"/>
                  </a:lnTo>
                  <a:lnTo>
                    <a:pt x="3826363" y="7261758"/>
                  </a:lnTo>
                  <a:lnTo>
                    <a:pt x="3874204" y="7258941"/>
                  </a:lnTo>
                  <a:lnTo>
                    <a:pt x="3921878" y="7255509"/>
                  </a:lnTo>
                  <a:lnTo>
                    <a:pt x="3969380" y="7251466"/>
                  </a:lnTo>
                  <a:lnTo>
                    <a:pt x="4016706" y="7246816"/>
                  </a:lnTo>
                  <a:lnTo>
                    <a:pt x="4063852" y="7241562"/>
                  </a:lnTo>
                  <a:lnTo>
                    <a:pt x="4110815" y="7235709"/>
                  </a:lnTo>
                  <a:lnTo>
                    <a:pt x="4157590" y="7229260"/>
                  </a:lnTo>
                  <a:lnTo>
                    <a:pt x="4204174" y="7222220"/>
                  </a:lnTo>
                  <a:lnTo>
                    <a:pt x="4250563" y="7214592"/>
                  </a:lnTo>
                  <a:lnTo>
                    <a:pt x="4296752" y="7206380"/>
                  </a:lnTo>
                  <a:lnTo>
                    <a:pt x="4342738" y="7197588"/>
                  </a:lnTo>
                  <a:lnTo>
                    <a:pt x="4388517" y="7188221"/>
                  </a:lnTo>
                  <a:lnTo>
                    <a:pt x="4434085" y="7178281"/>
                  </a:lnTo>
                  <a:lnTo>
                    <a:pt x="4479438" y="7167774"/>
                  </a:lnTo>
                  <a:lnTo>
                    <a:pt x="4524572" y="7156702"/>
                  </a:lnTo>
                  <a:lnTo>
                    <a:pt x="4569483" y="7145070"/>
                  </a:lnTo>
                  <a:lnTo>
                    <a:pt x="4614168" y="7132881"/>
                  </a:lnTo>
                  <a:lnTo>
                    <a:pt x="4658622" y="7120141"/>
                  </a:lnTo>
                  <a:lnTo>
                    <a:pt x="4702841" y="7106851"/>
                  </a:lnTo>
                  <a:lnTo>
                    <a:pt x="4746822" y="7093018"/>
                  </a:lnTo>
                  <a:lnTo>
                    <a:pt x="4790560" y="7078643"/>
                  </a:lnTo>
                  <a:lnTo>
                    <a:pt x="4834052" y="7063732"/>
                  </a:lnTo>
                  <a:lnTo>
                    <a:pt x="4877294" y="7048288"/>
                  </a:lnTo>
                  <a:lnTo>
                    <a:pt x="4920281" y="7032316"/>
                  </a:lnTo>
                  <a:lnTo>
                    <a:pt x="4963011" y="7015818"/>
                  </a:lnTo>
                  <a:lnTo>
                    <a:pt x="5005478" y="6998800"/>
                  </a:lnTo>
                  <a:lnTo>
                    <a:pt x="5047680" y="6981264"/>
                  </a:lnTo>
                  <a:lnTo>
                    <a:pt x="5089611" y="6963215"/>
                  </a:lnTo>
                  <a:lnTo>
                    <a:pt x="5131269" y="6944657"/>
                  </a:lnTo>
                  <a:lnTo>
                    <a:pt x="5172649" y="6925594"/>
                  </a:lnTo>
                  <a:lnTo>
                    <a:pt x="5213747" y="6906029"/>
                  </a:lnTo>
                  <a:lnTo>
                    <a:pt x="5254560" y="6885967"/>
                  </a:lnTo>
                  <a:lnTo>
                    <a:pt x="5295083" y="6865411"/>
                  </a:lnTo>
                  <a:lnTo>
                    <a:pt x="5335313" y="6844366"/>
                  </a:lnTo>
                  <a:lnTo>
                    <a:pt x="5375245" y="6822835"/>
                  </a:lnTo>
                  <a:lnTo>
                    <a:pt x="5414877" y="6800822"/>
                  </a:lnTo>
                  <a:lnTo>
                    <a:pt x="5454203" y="6778332"/>
                  </a:lnTo>
                  <a:lnTo>
                    <a:pt x="5493219" y="6755367"/>
                  </a:lnTo>
                  <a:lnTo>
                    <a:pt x="5531923" y="6731933"/>
                  </a:lnTo>
                  <a:lnTo>
                    <a:pt x="5570310" y="6708032"/>
                  </a:lnTo>
                  <a:lnTo>
                    <a:pt x="5608376" y="6683669"/>
                  </a:lnTo>
                  <a:lnTo>
                    <a:pt x="5646117" y="6658848"/>
                  </a:lnTo>
                  <a:lnTo>
                    <a:pt x="5683529" y="6633573"/>
                  </a:lnTo>
                  <a:lnTo>
                    <a:pt x="5720609" y="6607848"/>
                  </a:lnTo>
                  <a:lnTo>
                    <a:pt x="5757352" y="6581676"/>
                  </a:lnTo>
                  <a:lnTo>
                    <a:pt x="5793755" y="6555061"/>
                  </a:lnTo>
                  <a:lnTo>
                    <a:pt x="5829813" y="6528008"/>
                  </a:lnTo>
                  <a:lnTo>
                    <a:pt x="5865523" y="6500520"/>
                  </a:lnTo>
                  <a:lnTo>
                    <a:pt x="5900880" y="6472601"/>
                  </a:lnTo>
                  <a:lnTo>
                    <a:pt x="5935881" y="6444256"/>
                  </a:lnTo>
                  <a:lnTo>
                    <a:pt x="5970523" y="6415488"/>
                  </a:lnTo>
                  <a:lnTo>
                    <a:pt x="6004800" y="6386300"/>
                  </a:lnTo>
                  <a:lnTo>
                    <a:pt x="6038709" y="6356698"/>
                  </a:lnTo>
                  <a:lnTo>
                    <a:pt x="6072246" y="6326684"/>
                  </a:lnTo>
                  <a:lnTo>
                    <a:pt x="6105407" y="6296264"/>
                  </a:lnTo>
                  <a:lnTo>
                    <a:pt x="6138189" y="6265440"/>
                  </a:lnTo>
                  <a:lnTo>
                    <a:pt x="6170587" y="6234216"/>
                  </a:lnTo>
                  <a:lnTo>
                    <a:pt x="6202597" y="6202597"/>
                  </a:lnTo>
                  <a:lnTo>
                    <a:pt x="6234216" y="6170587"/>
                  </a:lnTo>
                  <a:lnTo>
                    <a:pt x="6265440" y="6138189"/>
                  </a:lnTo>
                  <a:lnTo>
                    <a:pt x="6296264" y="6105407"/>
                  </a:lnTo>
                  <a:lnTo>
                    <a:pt x="6326684" y="6072246"/>
                  </a:lnTo>
                  <a:lnTo>
                    <a:pt x="6356698" y="6038709"/>
                  </a:lnTo>
                  <a:lnTo>
                    <a:pt x="6386300" y="6004800"/>
                  </a:lnTo>
                  <a:lnTo>
                    <a:pt x="6415488" y="5970523"/>
                  </a:lnTo>
                  <a:lnTo>
                    <a:pt x="6444256" y="5935881"/>
                  </a:lnTo>
                  <a:lnTo>
                    <a:pt x="6472601" y="5900880"/>
                  </a:lnTo>
                  <a:lnTo>
                    <a:pt x="6500520" y="5865523"/>
                  </a:lnTo>
                  <a:lnTo>
                    <a:pt x="6528008" y="5829813"/>
                  </a:lnTo>
                  <a:lnTo>
                    <a:pt x="6555061" y="5793755"/>
                  </a:lnTo>
                  <a:lnTo>
                    <a:pt x="6581676" y="5757352"/>
                  </a:lnTo>
                  <a:lnTo>
                    <a:pt x="6607848" y="5720609"/>
                  </a:lnTo>
                  <a:lnTo>
                    <a:pt x="6633573" y="5683529"/>
                  </a:lnTo>
                  <a:lnTo>
                    <a:pt x="6658848" y="5646117"/>
                  </a:lnTo>
                  <a:lnTo>
                    <a:pt x="6683669" y="5608376"/>
                  </a:lnTo>
                  <a:lnTo>
                    <a:pt x="6708032" y="5570310"/>
                  </a:lnTo>
                  <a:lnTo>
                    <a:pt x="6731933" y="5531923"/>
                  </a:lnTo>
                  <a:lnTo>
                    <a:pt x="6755367" y="5493219"/>
                  </a:lnTo>
                  <a:lnTo>
                    <a:pt x="6778332" y="5454203"/>
                  </a:lnTo>
                  <a:lnTo>
                    <a:pt x="6800822" y="5414877"/>
                  </a:lnTo>
                  <a:lnTo>
                    <a:pt x="6822835" y="5375245"/>
                  </a:lnTo>
                  <a:lnTo>
                    <a:pt x="6844366" y="5335313"/>
                  </a:lnTo>
                  <a:lnTo>
                    <a:pt x="6865411" y="5295083"/>
                  </a:lnTo>
                  <a:lnTo>
                    <a:pt x="6885967" y="5254560"/>
                  </a:lnTo>
                  <a:lnTo>
                    <a:pt x="6906029" y="5213747"/>
                  </a:lnTo>
                  <a:lnTo>
                    <a:pt x="6925594" y="5172649"/>
                  </a:lnTo>
                  <a:lnTo>
                    <a:pt x="6944657" y="5131269"/>
                  </a:lnTo>
                  <a:lnTo>
                    <a:pt x="6963215" y="5089611"/>
                  </a:lnTo>
                  <a:lnTo>
                    <a:pt x="6981264" y="5047680"/>
                  </a:lnTo>
                  <a:lnTo>
                    <a:pt x="6998800" y="5005478"/>
                  </a:lnTo>
                  <a:lnTo>
                    <a:pt x="7015818" y="4963011"/>
                  </a:lnTo>
                  <a:lnTo>
                    <a:pt x="7032316" y="4920281"/>
                  </a:lnTo>
                  <a:lnTo>
                    <a:pt x="7048288" y="4877294"/>
                  </a:lnTo>
                  <a:lnTo>
                    <a:pt x="7063732" y="4834052"/>
                  </a:lnTo>
                  <a:lnTo>
                    <a:pt x="7078643" y="4790560"/>
                  </a:lnTo>
                  <a:lnTo>
                    <a:pt x="7093018" y="4746822"/>
                  </a:lnTo>
                  <a:lnTo>
                    <a:pt x="7106851" y="4702841"/>
                  </a:lnTo>
                  <a:lnTo>
                    <a:pt x="7120141" y="4658622"/>
                  </a:lnTo>
                  <a:lnTo>
                    <a:pt x="7132881" y="4614168"/>
                  </a:lnTo>
                  <a:lnTo>
                    <a:pt x="7145070" y="4569483"/>
                  </a:lnTo>
                  <a:lnTo>
                    <a:pt x="7156702" y="4524572"/>
                  </a:lnTo>
                  <a:lnTo>
                    <a:pt x="7167774" y="4479438"/>
                  </a:lnTo>
                  <a:lnTo>
                    <a:pt x="7178281" y="4434085"/>
                  </a:lnTo>
                  <a:lnTo>
                    <a:pt x="7188221" y="4388517"/>
                  </a:lnTo>
                  <a:lnTo>
                    <a:pt x="7197588" y="4342738"/>
                  </a:lnTo>
                  <a:lnTo>
                    <a:pt x="7206380" y="4296752"/>
                  </a:lnTo>
                  <a:lnTo>
                    <a:pt x="7214592" y="4250563"/>
                  </a:lnTo>
                  <a:lnTo>
                    <a:pt x="7222220" y="4204174"/>
                  </a:lnTo>
                  <a:lnTo>
                    <a:pt x="7229260" y="4157590"/>
                  </a:lnTo>
                  <a:lnTo>
                    <a:pt x="7235709" y="4110815"/>
                  </a:lnTo>
                  <a:lnTo>
                    <a:pt x="7241562" y="4063852"/>
                  </a:lnTo>
                  <a:lnTo>
                    <a:pt x="7246816" y="4016706"/>
                  </a:lnTo>
                  <a:lnTo>
                    <a:pt x="7251466" y="3969380"/>
                  </a:lnTo>
                  <a:lnTo>
                    <a:pt x="7255509" y="3921878"/>
                  </a:lnTo>
                  <a:lnTo>
                    <a:pt x="7258941" y="3874204"/>
                  </a:lnTo>
                  <a:lnTo>
                    <a:pt x="7261758" y="3826363"/>
                  </a:lnTo>
                  <a:lnTo>
                    <a:pt x="7263955" y="3778357"/>
                  </a:lnTo>
                  <a:lnTo>
                    <a:pt x="7265530" y="3730192"/>
                  </a:lnTo>
                  <a:lnTo>
                    <a:pt x="7266477" y="3681870"/>
                  </a:lnTo>
                  <a:lnTo>
                    <a:pt x="7266794" y="3633397"/>
                  </a:lnTo>
                  <a:lnTo>
                    <a:pt x="7266477" y="3584923"/>
                  </a:lnTo>
                  <a:lnTo>
                    <a:pt x="7265530" y="3536601"/>
                  </a:lnTo>
                  <a:lnTo>
                    <a:pt x="7263955" y="3488436"/>
                  </a:lnTo>
                  <a:lnTo>
                    <a:pt x="7261758" y="3440431"/>
                  </a:lnTo>
                  <a:lnTo>
                    <a:pt x="7258941" y="3392589"/>
                  </a:lnTo>
                  <a:lnTo>
                    <a:pt x="7255509" y="3344916"/>
                  </a:lnTo>
                  <a:lnTo>
                    <a:pt x="7251466" y="3297414"/>
                  </a:lnTo>
                  <a:lnTo>
                    <a:pt x="7246816" y="3250088"/>
                  </a:lnTo>
                  <a:lnTo>
                    <a:pt x="7241562" y="3202941"/>
                  </a:lnTo>
                  <a:lnTo>
                    <a:pt x="7235709" y="3155979"/>
                  </a:lnTo>
                  <a:lnTo>
                    <a:pt x="7229260" y="3109203"/>
                  </a:lnTo>
                  <a:lnTo>
                    <a:pt x="7222220" y="3062619"/>
                  </a:lnTo>
                  <a:lnTo>
                    <a:pt x="7214592" y="3016231"/>
                  </a:lnTo>
                  <a:lnTo>
                    <a:pt x="7206380" y="2970042"/>
                  </a:lnTo>
                  <a:lnTo>
                    <a:pt x="7197588" y="2924055"/>
                  </a:lnTo>
                  <a:lnTo>
                    <a:pt x="7188221" y="2878277"/>
                  </a:lnTo>
                  <a:lnTo>
                    <a:pt x="7178281" y="2832709"/>
                  </a:lnTo>
                  <a:lnTo>
                    <a:pt x="7167774" y="2787356"/>
                  </a:lnTo>
                  <a:lnTo>
                    <a:pt x="7156702" y="2742222"/>
                  </a:lnTo>
                  <a:lnTo>
                    <a:pt x="7145070" y="2697310"/>
                  </a:lnTo>
                  <a:lnTo>
                    <a:pt x="7132881" y="2652626"/>
                  </a:lnTo>
                  <a:lnTo>
                    <a:pt x="7120141" y="2608172"/>
                  </a:lnTo>
                  <a:lnTo>
                    <a:pt x="7106851" y="2563953"/>
                  </a:lnTo>
                  <a:lnTo>
                    <a:pt x="7093018" y="2519972"/>
                  </a:lnTo>
                  <a:lnTo>
                    <a:pt x="7078643" y="2476233"/>
                  </a:lnTo>
                  <a:lnTo>
                    <a:pt x="7063732" y="2432741"/>
                  </a:lnTo>
                  <a:lnTo>
                    <a:pt x="7048288" y="2389500"/>
                  </a:lnTo>
                  <a:lnTo>
                    <a:pt x="7032316" y="2346512"/>
                  </a:lnTo>
                  <a:lnTo>
                    <a:pt x="7015818" y="2303783"/>
                  </a:lnTo>
                  <a:lnTo>
                    <a:pt x="6998800" y="2261315"/>
                  </a:lnTo>
                  <a:lnTo>
                    <a:pt x="6981264" y="2219114"/>
                  </a:lnTo>
                  <a:lnTo>
                    <a:pt x="6963215" y="2177182"/>
                  </a:lnTo>
                  <a:lnTo>
                    <a:pt x="6944657" y="2135524"/>
                  </a:lnTo>
                  <a:lnTo>
                    <a:pt x="6925594" y="2094144"/>
                  </a:lnTo>
                  <a:lnTo>
                    <a:pt x="6906029" y="2053046"/>
                  </a:lnTo>
                  <a:lnTo>
                    <a:pt x="6885967" y="2012233"/>
                  </a:lnTo>
                  <a:lnTo>
                    <a:pt x="6865411" y="1971710"/>
                  </a:lnTo>
                  <a:lnTo>
                    <a:pt x="6844366" y="1931480"/>
                  </a:lnTo>
                  <a:lnTo>
                    <a:pt x="6822835" y="1891548"/>
                  </a:lnTo>
                  <a:lnTo>
                    <a:pt x="6800822" y="1851917"/>
                  </a:lnTo>
                  <a:lnTo>
                    <a:pt x="6778332" y="1812591"/>
                  </a:lnTo>
                  <a:lnTo>
                    <a:pt x="6755367" y="1773574"/>
                  </a:lnTo>
                  <a:lnTo>
                    <a:pt x="6731933" y="1734870"/>
                  </a:lnTo>
                  <a:lnTo>
                    <a:pt x="6708032" y="1696483"/>
                  </a:lnTo>
                  <a:lnTo>
                    <a:pt x="6683669" y="1658418"/>
                  </a:lnTo>
                  <a:lnTo>
                    <a:pt x="6658848" y="1620676"/>
                  </a:lnTo>
                  <a:lnTo>
                    <a:pt x="6633573" y="1583264"/>
                  </a:lnTo>
                  <a:lnTo>
                    <a:pt x="6607848" y="1546184"/>
                  </a:lnTo>
                  <a:lnTo>
                    <a:pt x="6581676" y="1509441"/>
                  </a:lnTo>
                  <a:lnTo>
                    <a:pt x="6555061" y="1473039"/>
                  </a:lnTo>
                  <a:lnTo>
                    <a:pt x="6528008" y="1436981"/>
                  </a:lnTo>
                  <a:lnTo>
                    <a:pt x="6500520" y="1401271"/>
                  </a:lnTo>
                  <a:lnTo>
                    <a:pt x="6472601" y="1365913"/>
                  </a:lnTo>
                  <a:lnTo>
                    <a:pt x="6444256" y="1330912"/>
                  </a:lnTo>
                  <a:lnTo>
                    <a:pt x="6415488" y="1296271"/>
                  </a:lnTo>
                  <a:lnTo>
                    <a:pt x="6386300" y="1261994"/>
                  </a:lnTo>
                  <a:lnTo>
                    <a:pt x="6356698" y="1228085"/>
                  </a:lnTo>
                  <a:lnTo>
                    <a:pt x="6326684" y="1194547"/>
                  </a:lnTo>
                  <a:lnTo>
                    <a:pt x="6296264" y="1161386"/>
                  </a:lnTo>
                  <a:lnTo>
                    <a:pt x="6265440" y="1128604"/>
                  </a:lnTo>
                  <a:lnTo>
                    <a:pt x="6234216" y="1096207"/>
                  </a:lnTo>
                  <a:lnTo>
                    <a:pt x="6202597" y="1064196"/>
                  </a:lnTo>
                  <a:lnTo>
                    <a:pt x="6170587" y="1032577"/>
                  </a:lnTo>
                  <a:lnTo>
                    <a:pt x="6138189" y="1001354"/>
                  </a:lnTo>
                  <a:lnTo>
                    <a:pt x="6105407" y="970530"/>
                  </a:lnTo>
                  <a:lnTo>
                    <a:pt x="6072246" y="940109"/>
                  </a:lnTo>
                  <a:lnTo>
                    <a:pt x="6038709" y="910096"/>
                  </a:lnTo>
                  <a:lnTo>
                    <a:pt x="6004800" y="880493"/>
                  </a:lnTo>
                  <a:lnTo>
                    <a:pt x="5970523" y="851306"/>
                  </a:lnTo>
                  <a:lnTo>
                    <a:pt x="5935881" y="822538"/>
                  </a:lnTo>
                  <a:lnTo>
                    <a:pt x="5900880" y="794192"/>
                  </a:lnTo>
                  <a:lnTo>
                    <a:pt x="5865523" y="766274"/>
                  </a:lnTo>
                  <a:lnTo>
                    <a:pt x="5829813" y="738786"/>
                  </a:lnTo>
                  <a:lnTo>
                    <a:pt x="5793755" y="711732"/>
                  </a:lnTo>
                  <a:lnTo>
                    <a:pt x="5757352" y="685118"/>
                  </a:lnTo>
                  <a:lnTo>
                    <a:pt x="5720609" y="658946"/>
                  </a:lnTo>
                  <a:lnTo>
                    <a:pt x="5683529" y="633220"/>
                  </a:lnTo>
                  <a:lnTo>
                    <a:pt x="5646117" y="607945"/>
                  </a:lnTo>
                  <a:lnTo>
                    <a:pt x="5608376" y="583124"/>
                  </a:lnTo>
                  <a:lnTo>
                    <a:pt x="5570310" y="558761"/>
                  </a:lnTo>
                  <a:lnTo>
                    <a:pt x="5531923" y="534861"/>
                  </a:lnTo>
                  <a:lnTo>
                    <a:pt x="5493219" y="511426"/>
                  </a:lnTo>
                  <a:lnTo>
                    <a:pt x="5454203" y="488462"/>
                  </a:lnTo>
                  <a:lnTo>
                    <a:pt x="5414877" y="465971"/>
                  </a:lnTo>
                  <a:lnTo>
                    <a:pt x="5375245" y="443959"/>
                  </a:lnTo>
                  <a:lnTo>
                    <a:pt x="5335313" y="422428"/>
                  </a:lnTo>
                  <a:lnTo>
                    <a:pt x="5295083" y="401382"/>
                  </a:lnTo>
                  <a:lnTo>
                    <a:pt x="5254560" y="380827"/>
                  </a:lnTo>
                  <a:lnTo>
                    <a:pt x="5213747" y="360764"/>
                  </a:lnTo>
                  <a:lnTo>
                    <a:pt x="5172649" y="341200"/>
                  </a:lnTo>
                  <a:lnTo>
                    <a:pt x="5131269" y="322136"/>
                  </a:lnTo>
                  <a:lnTo>
                    <a:pt x="5089611" y="303578"/>
                  </a:lnTo>
                  <a:lnTo>
                    <a:pt x="5047680" y="285530"/>
                  </a:lnTo>
                  <a:lnTo>
                    <a:pt x="5005478" y="267994"/>
                  </a:lnTo>
                  <a:lnTo>
                    <a:pt x="4963011" y="250975"/>
                  </a:lnTo>
                  <a:lnTo>
                    <a:pt x="4920281" y="234478"/>
                  </a:lnTo>
                  <a:lnTo>
                    <a:pt x="4877294" y="218505"/>
                  </a:lnTo>
                  <a:lnTo>
                    <a:pt x="4834052" y="203061"/>
                  </a:lnTo>
                  <a:lnTo>
                    <a:pt x="4790560" y="188150"/>
                  </a:lnTo>
                  <a:lnTo>
                    <a:pt x="4746822" y="173776"/>
                  </a:lnTo>
                  <a:lnTo>
                    <a:pt x="4702841" y="159942"/>
                  </a:lnTo>
                  <a:lnTo>
                    <a:pt x="4658622" y="146653"/>
                  </a:lnTo>
                  <a:lnTo>
                    <a:pt x="4614168" y="133912"/>
                  </a:lnTo>
                  <a:lnTo>
                    <a:pt x="4569483" y="121724"/>
                  </a:lnTo>
                  <a:lnTo>
                    <a:pt x="4524572" y="110092"/>
                  </a:lnTo>
                  <a:lnTo>
                    <a:pt x="4479438" y="99020"/>
                  </a:lnTo>
                  <a:lnTo>
                    <a:pt x="4434085" y="88512"/>
                  </a:lnTo>
                  <a:lnTo>
                    <a:pt x="4388517" y="78573"/>
                  </a:lnTo>
                  <a:lnTo>
                    <a:pt x="4342738" y="69205"/>
                  </a:lnTo>
                  <a:lnTo>
                    <a:pt x="4296752" y="60413"/>
                  </a:lnTo>
                  <a:lnTo>
                    <a:pt x="4250563" y="52202"/>
                  </a:lnTo>
                  <a:lnTo>
                    <a:pt x="4204174" y="44574"/>
                  </a:lnTo>
                  <a:lnTo>
                    <a:pt x="4157590" y="37533"/>
                  </a:lnTo>
                  <a:lnTo>
                    <a:pt x="4110815" y="31084"/>
                  </a:lnTo>
                  <a:lnTo>
                    <a:pt x="4063852" y="25231"/>
                  </a:lnTo>
                  <a:lnTo>
                    <a:pt x="4016706" y="19978"/>
                  </a:lnTo>
                  <a:lnTo>
                    <a:pt x="3969380" y="15327"/>
                  </a:lnTo>
                  <a:lnTo>
                    <a:pt x="3921878" y="11284"/>
                  </a:lnTo>
                  <a:lnTo>
                    <a:pt x="3874204" y="7852"/>
                  </a:lnTo>
                  <a:lnTo>
                    <a:pt x="3826363" y="5036"/>
                  </a:lnTo>
                  <a:lnTo>
                    <a:pt x="3778357" y="2838"/>
                  </a:lnTo>
                  <a:lnTo>
                    <a:pt x="3730192" y="1264"/>
                  </a:lnTo>
                  <a:lnTo>
                    <a:pt x="3681870" y="316"/>
                  </a:lnTo>
                  <a:lnTo>
                    <a:pt x="3633397" y="0"/>
                  </a:lnTo>
                  <a:lnTo>
                    <a:pt x="3584923" y="316"/>
                  </a:lnTo>
                  <a:lnTo>
                    <a:pt x="3536601" y="1264"/>
                  </a:lnTo>
                  <a:lnTo>
                    <a:pt x="3488436" y="2838"/>
                  </a:lnTo>
                  <a:lnTo>
                    <a:pt x="3440431" y="5036"/>
                  </a:lnTo>
                  <a:lnTo>
                    <a:pt x="3392589" y="7852"/>
                  </a:lnTo>
                  <a:lnTo>
                    <a:pt x="3344916" y="11284"/>
                  </a:lnTo>
                  <a:lnTo>
                    <a:pt x="3297414" y="15327"/>
                  </a:lnTo>
                  <a:lnTo>
                    <a:pt x="3250088" y="19978"/>
                  </a:lnTo>
                  <a:lnTo>
                    <a:pt x="3202941" y="25231"/>
                  </a:lnTo>
                  <a:lnTo>
                    <a:pt x="3155979" y="31084"/>
                  </a:lnTo>
                  <a:lnTo>
                    <a:pt x="3109203" y="37533"/>
                  </a:lnTo>
                  <a:lnTo>
                    <a:pt x="3062619" y="44574"/>
                  </a:lnTo>
                  <a:lnTo>
                    <a:pt x="3016231" y="52202"/>
                  </a:lnTo>
                  <a:lnTo>
                    <a:pt x="2970042" y="60413"/>
                  </a:lnTo>
                  <a:lnTo>
                    <a:pt x="2924055" y="69205"/>
                  </a:lnTo>
                  <a:lnTo>
                    <a:pt x="2878277" y="78573"/>
                  </a:lnTo>
                  <a:lnTo>
                    <a:pt x="2832709" y="88512"/>
                  </a:lnTo>
                  <a:lnTo>
                    <a:pt x="2787356" y="99020"/>
                  </a:lnTo>
                  <a:lnTo>
                    <a:pt x="2742222" y="110092"/>
                  </a:lnTo>
                  <a:lnTo>
                    <a:pt x="2697310" y="121724"/>
                  </a:lnTo>
                  <a:lnTo>
                    <a:pt x="2652626" y="133912"/>
                  </a:lnTo>
                  <a:lnTo>
                    <a:pt x="2608172" y="146653"/>
                  </a:lnTo>
                  <a:lnTo>
                    <a:pt x="2563953" y="159942"/>
                  </a:lnTo>
                  <a:lnTo>
                    <a:pt x="2519972" y="173776"/>
                  </a:lnTo>
                  <a:lnTo>
                    <a:pt x="2476233" y="188150"/>
                  </a:lnTo>
                  <a:lnTo>
                    <a:pt x="2432741" y="203061"/>
                  </a:lnTo>
                  <a:lnTo>
                    <a:pt x="2389500" y="218505"/>
                  </a:lnTo>
                  <a:lnTo>
                    <a:pt x="2346512" y="234478"/>
                  </a:lnTo>
                  <a:lnTo>
                    <a:pt x="2303783" y="250975"/>
                  </a:lnTo>
                  <a:lnTo>
                    <a:pt x="2261315" y="267994"/>
                  </a:lnTo>
                  <a:lnTo>
                    <a:pt x="2219114" y="285530"/>
                  </a:lnTo>
                  <a:lnTo>
                    <a:pt x="2177182" y="303578"/>
                  </a:lnTo>
                  <a:lnTo>
                    <a:pt x="2135524" y="322136"/>
                  </a:lnTo>
                  <a:lnTo>
                    <a:pt x="2094144" y="341200"/>
                  </a:lnTo>
                  <a:lnTo>
                    <a:pt x="2053046" y="360764"/>
                  </a:lnTo>
                  <a:lnTo>
                    <a:pt x="2012233" y="380827"/>
                  </a:lnTo>
                  <a:lnTo>
                    <a:pt x="1971710" y="401382"/>
                  </a:lnTo>
                  <a:lnTo>
                    <a:pt x="1931480" y="422428"/>
                  </a:lnTo>
                  <a:lnTo>
                    <a:pt x="1891548" y="443959"/>
                  </a:lnTo>
                  <a:lnTo>
                    <a:pt x="1851917" y="465971"/>
                  </a:lnTo>
                  <a:lnTo>
                    <a:pt x="1812591" y="488462"/>
                  </a:lnTo>
                  <a:lnTo>
                    <a:pt x="1773574" y="511426"/>
                  </a:lnTo>
                  <a:lnTo>
                    <a:pt x="1734870" y="534861"/>
                  </a:lnTo>
                  <a:lnTo>
                    <a:pt x="1696483" y="558761"/>
                  </a:lnTo>
                  <a:lnTo>
                    <a:pt x="1658418" y="583124"/>
                  </a:lnTo>
                  <a:lnTo>
                    <a:pt x="1620676" y="607945"/>
                  </a:lnTo>
                  <a:lnTo>
                    <a:pt x="1583264" y="633220"/>
                  </a:lnTo>
                  <a:lnTo>
                    <a:pt x="1546184" y="658946"/>
                  </a:lnTo>
                  <a:lnTo>
                    <a:pt x="1509441" y="685118"/>
                  </a:lnTo>
                  <a:lnTo>
                    <a:pt x="1473039" y="711732"/>
                  </a:lnTo>
                  <a:lnTo>
                    <a:pt x="1436981" y="738786"/>
                  </a:lnTo>
                  <a:lnTo>
                    <a:pt x="1401271" y="766274"/>
                  </a:lnTo>
                  <a:lnTo>
                    <a:pt x="1365913" y="794192"/>
                  </a:lnTo>
                  <a:lnTo>
                    <a:pt x="1330912" y="822538"/>
                  </a:lnTo>
                  <a:lnTo>
                    <a:pt x="1296271" y="851306"/>
                  </a:lnTo>
                  <a:lnTo>
                    <a:pt x="1261994" y="880493"/>
                  </a:lnTo>
                  <a:lnTo>
                    <a:pt x="1228085" y="910096"/>
                  </a:lnTo>
                  <a:lnTo>
                    <a:pt x="1194547" y="940109"/>
                  </a:lnTo>
                  <a:lnTo>
                    <a:pt x="1161386" y="970530"/>
                  </a:lnTo>
                  <a:lnTo>
                    <a:pt x="1128604" y="1001354"/>
                  </a:lnTo>
                  <a:lnTo>
                    <a:pt x="1096207" y="1032577"/>
                  </a:lnTo>
                  <a:lnTo>
                    <a:pt x="1064196" y="1064196"/>
                  </a:lnTo>
                  <a:lnTo>
                    <a:pt x="1032577" y="1096207"/>
                  </a:lnTo>
                  <a:lnTo>
                    <a:pt x="1001354" y="1128604"/>
                  </a:lnTo>
                  <a:lnTo>
                    <a:pt x="970530" y="1161386"/>
                  </a:lnTo>
                  <a:lnTo>
                    <a:pt x="940109" y="1194547"/>
                  </a:lnTo>
                  <a:lnTo>
                    <a:pt x="910096" y="1228085"/>
                  </a:lnTo>
                  <a:lnTo>
                    <a:pt x="880493" y="1261994"/>
                  </a:lnTo>
                  <a:lnTo>
                    <a:pt x="851306" y="1296271"/>
                  </a:lnTo>
                  <a:lnTo>
                    <a:pt x="822538" y="1330912"/>
                  </a:lnTo>
                  <a:lnTo>
                    <a:pt x="794192" y="1365913"/>
                  </a:lnTo>
                  <a:lnTo>
                    <a:pt x="766274" y="1401271"/>
                  </a:lnTo>
                  <a:lnTo>
                    <a:pt x="738786" y="1436981"/>
                  </a:lnTo>
                  <a:lnTo>
                    <a:pt x="711732" y="1473039"/>
                  </a:lnTo>
                  <a:lnTo>
                    <a:pt x="685118" y="1509441"/>
                  </a:lnTo>
                  <a:lnTo>
                    <a:pt x="658946" y="1546184"/>
                  </a:lnTo>
                  <a:lnTo>
                    <a:pt x="633220" y="1583264"/>
                  </a:lnTo>
                  <a:lnTo>
                    <a:pt x="607945" y="1620676"/>
                  </a:lnTo>
                  <a:lnTo>
                    <a:pt x="583124" y="1658418"/>
                  </a:lnTo>
                  <a:lnTo>
                    <a:pt x="558761" y="1696483"/>
                  </a:lnTo>
                  <a:lnTo>
                    <a:pt x="534861" y="1734870"/>
                  </a:lnTo>
                  <a:lnTo>
                    <a:pt x="511426" y="1773574"/>
                  </a:lnTo>
                  <a:lnTo>
                    <a:pt x="488462" y="1812591"/>
                  </a:lnTo>
                  <a:lnTo>
                    <a:pt x="465971" y="1851917"/>
                  </a:lnTo>
                  <a:lnTo>
                    <a:pt x="443959" y="1891548"/>
                  </a:lnTo>
                  <a:lnTo>
                    <a:pt x="422428" y="1931480"/>
                  </a:lnTo>
                  <a:lnTo>
                    <a:pt x="401382" y="1971710"/>
                  </a:lnTo>
                  <a:lnTo>
                    <a:pt x="380827" y="2012233"/>
                  </a:lnTo>
                  <a:lnTo>
                    <a:pt x="360764" y="2053046"/>
                  </a:lnTo>
                  <a:lnTo>
                    <a:pt x="341200" y="2094144"/>
                  </a:lnTo>
                  <a:lnTo>
                    <a:pt x="322136" y="2135524"/>
                  </a:lnTo>
                  <a:lnTo>
                    <a:pt x="303578" y="2177182"/>
                  </a:lnTo>
                  <a:lnTo>
                    <a:pt x="285530" y="2219114"/>
                  </a:lnTo>
                  <a:lnTo>
                    <a:pt x="267994" y="2261315"/>
                  </a:lnTo>
                  <a:lnTo>
                    <a:pt x="250975" y="2303783"/>
                  </a:lnTo>
                  <a:lnTo>
                    <a:pt x="234478" y="2346512"/>
                  </a:lnTo>
                  <a:lnTo>
                    <a:pt x="218505" y="2389500"/>
                  </a:lnTo>
                  <a:lnTo>
                    <a:pt x="203061" y="2432741"/>
                  </a:lnTo>
                  <a:lnTo>
                    <a:pt x="188150" y="2476233"/>
                  </a:lnTo>
                  <a:lnTo>
                    <a:pt x="173776" y="2519972"/>
                  </a:lnTo>
                  <a:lnTo>
                    <a:pt x="159942" y="2563953"/>
                  </a:lnTo>
                  <a:lnTo>
                    <a:pt x="146653" y="2608172"/>
                  </a:lnTo>
                  <a:lnTo>
                    <a:pt x="133912" y="2652626"/>
                  </a:lnTo>
                  <a:lnTo>
                    <a:pt x="121724" y="2697310"/>
                  </a:lnTo>
                  <a:lnTo>
                    <a:pt x="110092" y="2742222"/>
                  </a:lnTo>
                  <a:lnTo>
                    <a:pt x="99020" y="2787356"/>
                  </a:lnTo>
                  <a:lnTo>
                    <a:pt x="88512" y="2832709"/>
                  </a:lnTo>
                  <a:lnTo>
                    <a:pt x="78573" y="2878277"/>
                  </a:lnTo>
                  <a:lnTo>
                    <a:pt x="69205" y="2924055"/>
                  </a:lnTo>
                  <a:lnTo>
                    <a:pt x="60413" y="2970042"/>
                  </a:lnTo>
                  <a:lnTo>
                    <a:pt x="52202" y="3016231"/>
                  </a:lnTo>
                  <a:lnTo>
                    <a:pt x="44574" y="3062619"/>
                  </a:lnTo>
                  <a:lnTo>
                    <a:pt x="37533" y="3109203"/>
                  </a:lnTo>
                  <a:lnTo>
                    <a:pt x="31084" y="3155979"/>
                  </a:lnTo>
                  <a:lnTo>
                    <a:pt x="25231" y="3202941"/>
                  </a:lnTo>
                  <a:lnTo>
                    <a:pt x="19978" y="3250088"/>
                  </a:lnTo>
                  <a:lnTo>
                    <a:pt x="15327" y="3297414"/>
                  </a:lnTo>
                  <a:lnTo>
                    <a:pt x="11284" y="3344916"/>
                  </a:lnTo>
                  <a:lnTo>
                    <a:pt x="7852" y="3392589"/>
                  </a:lnTo>
                  <a:lnTo>
                    <a:pt x="5036" y="3440431"/>
                  </a:lnTo>
                  <a:lnTo>
                    <a:pt x="2838" y="3488436"/>
                  </a:lnTo>
                  <a:lnTo>
                    <a:pt x="1264" y="3536601"/>
                  </a:lnTo>
                  <a:lnTo>
                    <a:pt x="316" y="3584923"/>
                  </a:lnTo>
                  <a:lnTo>
                    <a:pt x="0" y="3633397"/>
                  </a:lnTo>
                  <a:lnTo>
                    <a:pt x="316" y="3681870"/>
                  </a:lnTo>
                  <a:lnTo>
                    <a:pt x="1264" y="3730192"/>
                  </a:lnTo>
                  <a:lnTo>
                    <a:pt x="2838" y="3778357"/>
                  </a:lnTo>
                  <a:lnTo>
                    <a:pt x="5036" y="3826363"/>
                  </a:lnTo>
                  <a:lnTo>
                    <a:pt x="7852" y="3874204"/>
                  </a:lnTo>
                  <a:lnTo>
                    <a:pt x="11284" y="3921878"/>
                  </a:lnTo>
                  <a:lnTo>
                    <a:pt x="15327" y="3969380"/>
                  </a:lnTo>
                  <a:lnTo>
                    <a:pt x="19978" y="4016706"/>
                  </a:lnTo>
                  <a:lnTo>
                    <a:pt x="25231" y="4063852"/>
                  </a:lnTo>
                  <a:lnTo>
                    <a:pt x="31084" y="4110815"/>
                  </a:lnTo>
                  <a:lnTo>
                    <a:pt x="37533" y="4157590"/>
                  </a:lnTo>
                  <a:lnTo>
                    <a:pt x="44574" y="4204174"/>
                  </a:lnTo>
                  <a:lnTo>
                    <a:pt x="52202" y="4250563"/>
                  </a:lnTo>
                  <a:lnTo>
                    <a:pt x="60413" y="4296752"/>
                  </a:lnTo>
                  <a:lnTo>
                    <a:pt x="69205" y="4342738"/>
                  </a:lnTo>
                  <a:lnTo>
                    <a:pt x="78573" y="4388517"/>
                  </a:lnTo>
                  <a:lnTo>
                    <a:pt x="88512" y="4434085"/>
                  </a:lnTo>
                  <a:lnTo>
                    <a:pt x="99020" y="4479438"/>
                  </a:lnTo>
                  <a:lnTo>
                    <a:pt x="110092" y="4524572"/>
                  </a:lnTo>
                  <a:lnTo>
                    <a:pt x="121724" y="4569483"/>
                  </a:lnTo>
                  <a:lnTo>
                    <a:pt x="133912" y="4614168"/>
                  </a:lnTo>
                  <a:lnTo>
                    <a:pt x="146653" y="4658622"/>
                  </a:lnTo>
                  <a:lnTo>
                    <a:pt x="159942" y="4702841"/>
                  </a:lnTo>
                  <a:lnTo>
                    <a:pt x="173776" y="4746822"/>
                  </a:lnTo>
                  <a:lnTo>
                    <a:pt x="188150" y="4790560"/>
                  </a:lnTo>
                  <a:lnTo>
                    <a:pt x="203061" y="4834052"/>
                  </a:lnTo>
                  <a:lnTo>
                    <a:pt x="218505" y="4877294"/>
                  </a:lnTo>
                  <a:lnTo>
                    <a:pt x="234478" y="4920281"/>
                  </a:lnTo>
                  <a:lnTo>
                    <a:pt x="250975" y="4963011"/>
                  </a:lnTo>
                  <a:lnTo>
                    <a:pt x="267994" y="5005478"/>
                  </a:lnTo>
                  <a:lnTo>
                    <a:pt x="285530" y="5047680"/>
                  </a:lnTo>
                  <a:lnTo>
                    <a:pt x="303578" y="5089611"/>
                  </a:lnTo>
                  <a:lnTo>
                    <a:pt x="322136" y="5131269"/>
                  </a:lnTo>
                  <a:lnTo>
                    <a:pt x="341200" y="5172649"/>
                  </a:lnTo>
                  <a:lnTo>
                    <a:pt x="360764" y="5213747"/>
                  </a:lnTo>
                  <a:lnTo>
                    <a:pt x="380827" y="5254560"/>
                  </a:lnTo>
                  <a:lnTo>
                    <a:pt x="401382" y="5295083"/>
                  </a:lnTo>
                  <a:lnTo>
                    <a:pt x="422428" y="5335313"/>
                  </a:lnTo>
                  <a:lnTo>
                    <a:pt x="443959" y="5375245"/>
                  </a:lnTo>
                  <a:lnTo>
                    <a:pt x="465971" y="5414877"/>
                  </a:lnTo>
                  <a:lnTo>
                    <a:pt x="488462" y="5454203"/>
                  </a:lnTo>
                  <a:lnTo>
                    <a:pt x="511426" y="5493219"/>
                  </a:lnTo>
                  <a:lnTo>
                    <a:pt x="534861" y="5531923"/>
                  </a:lnTo>
                  <a:lnTo>
                    <a:pt x="558761" y="5570310"/>
                  </a:lnTo>
                  <a:lnTo>
                    <a:pt x="583124" y="5608376"/>
                  </a:lnTo>
                  <a:lnTo>
                    <a:pt x="607945" y="5646117"/>
                  </a:lnTo>
                  <a:lnTo>
                    <a:pt x="633220" y="5683529"/>
                  </a:lnTo>
                  <a:lnTo>
                    <a:pt x="658946" y="5720609"/>
                  </a:lnTo>
                  <a:lnTo>
                    <a:pt x="685118" y="5757352"/>
                  </a:lnTo>
                  <a:lnTo>
                    <a:pt x="711732" y="5793755"/>
                  </a:lnTo>
                  <a:lnTo>
                    <a:pt x="738786" y="5829813"/>
                  </a:lnTo>
                  <a:lnTo>
                    <a:pt x="766274" y="5865523"/>
                  </a:lnTo>
                  <a:lnTo>
                    <a:pt x="794192" y="5900880"/>
                  </a:lnTo>
                  <a:lnTo>
                    <a:pt x="822538" y="5935881"/>
                  </a:lnTo>
                  <a:lnTo>
                    <a:pt x="851306" y="5970523"/>
                  </a:lnTo>
                  <a:lnTo>
                    <a:pt x="880493" y="6004800"/>
                  </a:lnTo>
                  <a:lnTo>
                    <a:pt x="910096" y="6038709"/>
                  </a:lnTo>
                  <a:lnTo>
                    <a:pt x="940109" y="6072246"/>
                  </a:lnTo>
                  <a:lnTo>
                    <a:pt x="970530" y="6105407"/>
                  </a:lnTo>
                  <a:lnTo>
                    <a:pt x="1001354" y="6138189"/>
                  </a:lnTo>
                  <a:lnTo>
                    <a:pt x="1032577" y="6170587"/>
                  </a:lnTo>
                  <a:lnTo>
                    <a:pt x="1064196" y="6202597"/>
                  </a:lnTo>
                  <a:lnTo>
                    <a:pt x="1096207" y="6234216"/>
                  </a:lnTo>
                  <a:lnTo>
                    <a:pt x="1128604" y="6265440"/>
                  </a:lnTo>
                  <a:lnTo>
                    <a:pt x="1161386" y="6296264"/>
                  </a:lnTo>
                  <a:lnTo>
                    <a:pt x="1194547" y="6326684"/>
                  </a:lnTo>
                  <a:lnTo>
                    <a:pt x="1228085" y="6356698"/>
                  </a:lnTo>
                  <a:lnTo>
                    <a:pt x="1261994" y="6386300"/>
                  </a:lnTo>
                  <a:lnTo>
                    <a:pt x="1296271" y="6415488"/>
                  </a:lnTo>
                  <a:lnTo>
                    <a:pt x="1330912" y="6444256"/>
                  </a:lnTo>
                  <a:lnTo>
                    <a:pt x="1365913" y="6472601"/>
                  </a:lnTo>
                  <a:lnTo>
                    <a:pt x="1401271" y="6500520"/>
                  </a:lnTo>
                  <a:lnTo>
                    <a:pt x="1436981" y="6528008"/>
                  </a:lnTo>
                  <a:lnTo>
                    <a:pt x="1473039" y="6555061"/>
                  </a:lnTo>
                  <a:lnTo>
                    <a:pt x="1509441" y="6581676"/>
                  </a:lnTo>
                  <a:lnTo>
                    <a:pt x="1546184" y="6607848"/>
                  </a:lnTo>
                  <a:lnTo>
                    <a:pt x="1583264" y="6633573"/>
                  </a:lnTo>
                  <a:lnTo>
                    <a:pt x="1620676" y="6658848"/>
                  </a:lnTo>
                  <a:lnTo>
                    <a:pt x="1658418" y="6683669"/>
                  </a:lnTo>
                  <a:lnTo>
                    <a:pt x="1696483" y="6708032"/>
                  </a:lnTo>
                  <a:lnTo>
                    <a:pt x="1734870" y="6731933"/>
                  </a:lnTo>
                  <a:lnTo>
                    <a:pt x="1773574" y="6755367"/>
                  </a:lnTo>
                  <a:lnTo>
                    <a:pt x="1812591" y="6778332"/>
                  </a:lnTo>
                  <a:lnTo>
                    <a:pt x="1851917" y="6800822"/>
                  </a:lnTo>
                  <a:lnTo>
                    <a:pt x="1891548" y="6822835"/>
                  </a:lnTo>
                  <a:lnTo>
                    <a:pt x="1931480" y="6844366"/>
                  </a:lnTo>
                  <a:lnTo>
                    <a:pt x="1971710" y="6865411"/>
                  </a:lnTo>
                  <a:lnTo>
                    <a:pt x="2012233" y="6885967"/>
                  </a:lnTo>
                  <a:lnTo>
                    <a:pt x="2053046" y="6906029"/>
                  </a:lnTo>
                  <a:lnTo>
                    <a:pt x="2094144" y="6925594"/>
                  </a:lnTo>
                  <a:lnTo>
                    <a:pt x="2135524" y="6944657"/>
                  </a:lnTo>
                  <a:lnTo>
                    <a:pt x="2177182" y="6963215"/>
                  </a:lnTo>
                  <a:lnTo>
                    <a:pt x="2219114" y="6981264"/>
                  </a:lnTo>
                  <a:lnTo>
                    <a:pt x="2261315" y="6998800"/>
                  </a:lnTo>
                  <a:lnTo>
                    <a:pt x="2303783" y="7015818"/>
                  </a:lnTo>
                  <a:lnTo>
                    <a:pt x="2346512" y="7032316"/>
                  </a:lnTo>
                  <a:lnTo>
                    <a:pt x="2389500" y="7048288"/>
                  </a:lnTo>
                  <a:lnTo>
                    <a:pt x="2432741" y="7063732"/>
                  </a:lnTo>
                  <a:lnTo>
                    <a:pt x="2476233" y="7078643"/>
                  </a:lnTo>
                  <a:lnTo>
                    <a:pt x="2519972" y="7093018"/>
                  </a:lnTo>
                  <a:lnTo>
                    <a:pt x="2563953" y="7106851"/>
                  </a:lnTo>
                  <a:lnTo>
                    <a:pt x="2608172" y="7120141"/>
                  </a:lnTo>
                  <a:lnTo>
                    <a:pt x="2652626" y="7132881"/>
                  </a:lnTo>
                  <a:lnTo>
                    <a:pt x="2697310" y="7145070"/>
                  </a:lnTo>
                  <a:lnTo>
                    <a:pt x="2742222" y="7156702"/>
                  </a:lnTo>
                  <a:lnTo>
                    <a:pt x="2787356" y="7167774"/>
                  </a:lnTo>
                  <a:lnTo>
                    <a:pt x="2832709" y="7178281"/>
                  </a:lnTo>
                  <a:lnTo>
                    <a:pt x="2878277" y="7188221"/>
                  </a:lnTo>
                  <a:lnTo>
                    <a:pt x="2924055" y="7197588"/>
                  </a:lnTo>
                  <a:lnTo>
                    <a:pt x="2970042" y="7206380"/>
                  </a:lnTo>
                  <a:lnTo>
                    <a:pt x="3016231" y="7214592"/>
                  </a:lnTo>
                  <a:lnTo>
                    <a:pt x="3062619" y="7222220"/>
                  </a:lnTo>
                  <a:lnTo>
                    <a:pt x="3109203" y="7229260"/>
                  </a:lnTo>
                  <a:lnTo>
                    <a:pt x="3155979" y="7235709"/>
                  </a:lnTo>
                  <a:lnTo>
                    <a:pt x="3202941" y="7241562"/>
                  </a:lnTo>
                  <a:lnTo>
                    <a:pt x="3250088" y="7246816"/>
                  </a:lnTo>
                  <a:lnTo>
                    <a:pt x="3297414" y="7251466"/>
                  </a:lnTo>
                  <a:lnTo>
                    <a:pt x="3344916" y="7255509"/>
                  </a:lnTo>
                  <a:lnTo>
                    <a:pt x="3392589" y="7258941"/>
                  </a:lnTo>
                  <a:lnTo>
                    <a:pt x="3440431" y="7261758"/>
                  </a:lnTo>
                  <a:lnTo>
                    <a:pt x="3488436" y="7263955"/>
                  </a:lnTo>
                  <a:lnTo>
                    <a:pt x="3536601" y="7265530"/>
                  </a:lnTo>
                  <a:lnTo>
                    <a:pt x="3584923" y="7266477"/>
                  </a:lnTo>
                  <a:lnTo>
                    <a:pt x="3633397" y="7266794"/>
                  </a:lnTo>
                  <a:close/>
                </a:path>
              </a:pathLst>
            </a:custGeom>
            <a:noFill/>
            <a:ln w="136100" cap="flat" cmpd="sng">
              <a:solidFill>
                <a:srgbClr val="0E4D4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910" name="Google Shape;1910;p89"/>
            <p:cNvSpPr/>
            <p:nvPr/>
          </p:nvSpPr>
          <p:spPr>
            <a:xfrm>
              <a:off x="13224728" y="4188354"/>
              <a:ext cx="167640" cy="1225550"/>
            </a:xfrm>
            <a:custGeom>
              <a:avLst/>
              <a:gdLst/>
              <a:ahLst/>
              <a:cxnLst/>
              <a:rect l="l" t="t" r="r" b="b"/>
              <a:pathLst>
                <a:path w="167640" h="1225550" extrusionOk="0">
                  <a:moveTo>
                    <a:pt x="0" y="1225093"/>
                  </a:moveTo>
                  <a:lnTo>
                    <a:pt x="167534" y="1225093"/>
                  </a:lnTo>
                  <a:lnTo>
                    <a:pt x="167534" y="0"/>
                  </a:lnTo>
                  <a:lnTo>
                    <a:pt x="0" y="0"/>
                  </a:lnTo>
                  <a:lnTo>
                    <a:pt x="0" y="1225093"/>
                  </a:lnTo>
                  <a:close/>
                </a:path>
              </a:pathLst>
            </a:custGeom>
            <a:solidFill>
              <a:srgbClr val="0E4D4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911" name="Google Shape;1911;p89"/>
            <p:cNvSpPr/>
            <p:nvPr/>
          </p:nvSpPr>
          <p:spPr>
            <a:xfrm>
              <a:off x="10499041" y="6313698"/>
              <a:ext cx="2809875" cy="1683385"/>
            </a:xfrm>
            <a:custGeom>
              <a:avLst/>
              <a:gdLst/>
              <a:ahLst/>
              <a:cxnLst/>
              <a:rect l="l" t="t" r="r" b="b"/>
              <a:pathLst>
                <a:path w="2809875" h="1683384" extrusionOk="0">
                  <a:moveTo>
                    <a:pt x="2809453" y="0"/>
                  </a:moveTo>
                  <a:lnTo>
                    <a:pt x="0" y="1683215"/>
                  </a:lnTo>
                </a:path>
              </a:pathLst>
            </a:custGeom>
            <a:noFill/>
            <a:ln w="167525" cap="flat" cmpd="sng">
              <a:solidFill>
                <a:srgbClr val="0E4D4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912" name="Google Shape;1912;p89"/>
            <p:cNvSpPr/>
            <p:nvPr/>
          </p:nvSpPr>
          <p:spPr>
            <a:xfrm>
              <a:off x="13308491" y="6313697"/>
              <a:ext cx="2809875" cy="1683385"/>
            </a:xfrm>
            <a:custGeom>
              <a:avLst/>
              <a:gdLst/>
              <a:ahLst/>
              <a:cxnLst/>
              <a:rect l="l" t="t" r="r" b="b"/>
              <a:pathLst>
                <a:path w="2809875" h="1683384" extrusionOk="0">
                  <a:moveTo>
                    <a:pt x="2809453" y="1683215"/>
                  </a:moveTo>
                  <a:lnTo>
                    <a:pt x="0" y="0"/>
                  </a:lnTo>
                </a:path>
              </a:pathLst>
            </a:custGeom>
            <a:noFill/>
            <a:ln w="167525" cap="flat" cmpd="sng">
              <a:solidFill>
                <a:srgbClr val="0E4D4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913" name="Google Shape;1913;p89"/>
            <p:cNvSpPr/>
            <p:nvPr/>
          </p:nvSpPr>
          <p:spPr>
            <a:xfrm>
              <a:off x="8994483" y="1597691"/>
              <a:ext cx="8628380" cy="7903845"/>
            </a:xfrm>
            <a:custGeom>
              <a:avLst/>
              <a:gdLst/>
              <a:ahLst/>
              <a:cxnLst/>
              <a:rect l="l" t="t" r="r" b="b"/>
              <a:pathLst>
                <a:path w="8628380" h="7903845" extrusionOk="0">
                  <a:moveTo>
                    <a:pt x="3009087" y="6399238"/>
                  </a:moveTo>
                  <a:lnTo>
                    <a:pt x="3008312" y="6350533"/>
                  </a:lnTo>
                  <a:lnTo>
                    <a:pt x="3006013" y="6302235"/>
                  </a:lnTo>
                  <a:lnTo>
                    <a:pt x="3002191" y="6254331"/>
                  </a:lnTo>
                  <a:lnTo>
                    <a:pt x="2996908" y="6206871"/>
                  </a:lnTo>
                  <a:lnTo>
                    <a:pt x="2990151" y="6159855"/>
                  </a:lnTo>
                  <a:lnTo>
                    <a:pt x="2981960" y="6113335"/>
                  </a:lnTo>
                  <a:lnTo>
                    <a:pt x="2972346" y="6067310"/>
                  </a:lnTo>
                  <a:lnTo>
                    <a:pt x="2961348" y="6021806"/>
                  </a:lnTo>
                  <a:lnTo>
                    <a:pt x="2948990" y="5976861"/>
                  </a:lnTo>
                  <a:lnTo>
                    <a:pt x="2935287" y="5932475"/>
                  </a:lnTo>
                  <a:lnTo>
                    <a:pt x="2920250" y="5888698"/>
                  </a:lnTo>
                  <a:lnTo>
                    <a:pt x="2903931" y="5845543"/>
                  </a:lnTo>
                  <a:lnTo>
                    <a:pt x="2886329" y="5803023"/>
                  </a:lnTo>
                  <a:lnTo>
                    <a:pt x="2867482" y="5761164"/>
                  </a:lnTo>
                  <a:lnTo>
                    <a:pt x="2847403" y="5720004"/>
                  </a:lnTo>
                  <a:lnTo>
                    <a:pt x="2826131" y="5679567"/>
                  </a:lnTo>
                  <a:lnTo>
                    <a:pt x="2803677" y="5639854"/>
                  </a:lnTo>
                  <a:lnTo>
                    <a:pt x="2780055" y="5600903"/>
                  </a:lnTo>
                  <a:lnTo>
                    <a:pt x="2755303" y="5562727"/>
                  </a:lnTo>
                  <a:lnTo>
                    <a:pt x="2729446" y="5525376"/>
                  </a:lnTo>
                  <a:lnTo>
                    <a:pt x="2702496" y="5488838"/>
                  </a:lnTo>
                  <a:lnTo>
                    <a:pt x="2674493" y="5453164"/>
                  </a:lnTo>
                  <a:lnTo>
                    <a:pt x="2645435" y="5418366"/>
                  </a:lnTo>
                  <a:lnTo>
                    <a:pt x="2615374" y="5384457"/>
                  </a:lnTo>
                  <a:lnTo>
                    <a:pt x="2584310" y="5351488"/>
                  </a:lnTo>
                  <a:lnTo>
                    <a:pt x="2552281" y="5319446"/>
                  </a:lnTo>
                  <a:lnTo>
                    <a:pt x="2519299" y="5288394"/>
                  </a:lnTo>
                  <a:lnTo>
                    <a:pt x="2485402" y="5258320"/>
                  </a:lnTo>
                  <a:lnTo>
                    <a:pt x="2450604" y="5229276"/>
                  </a:lnTo>
                  <a:lnTo>
                    <a:pt x="2414930" y="5201259"/>
                  </a:lnTo>
                  <a:lnTo>
                    <a:pt x="2378392" y="5174310"/>
                  </a:lnTo>
                  <a:lnTo>
                    <a:pt x="2341029" y="5148453"/>
                  </a:lnTo>
                  <a:lnTo>
                    <a:pt x="2302865" y="5123700"/>
                  </a:lnTo>
                  <a:lnTo>
                    <a:pt x="2263914" y="5100091"/>
                  </a:lnTo>
                  <a:lnTo>
                    <a:pt x="2224201" y="5077625"/>
                  </a:lnTo>
                  <a:lnTo>
                    <a:pt x="2183752" y="5056352"/>
                  </a:lnTo>
                  <a:lnTo>
                    <a:pt x="2142604" y="5036274"/>
                  </a:lnTo>
                  <a:lnTo>
                    <a:pt x="2100745" y="5017427"/>
                  </a:lnTo>
                  <a:lnTo>
                    <a:pt x="2058225" y="4999825"/>
                  </a:lnTo>
                  <a:lnTo>
                    <a:pt x="2015070" y="4983505"/>
                  </a:lnTo>
                  <a:lnTo>
                    <a:pt x="1971294" y="4968468"/>
                  </a:lnTo>
                  <a:lnTo>
                    <a:pt x="1926920" y="4954765"/>
                  </a:lnTo>
                  <a:lnTo>
                    <a:pt x="1881962" y="4942408"/>
                  </a:lnTo>
                  <a:lnTo>
                    <a:pt x="1836470" y="4931410"/>
                  </a:lnTo>
                  <a:lnTo>
                    <a:pt x="1790446" y="4921796"/>
                  </a:lnTo>
                  <a:lnTo>
                    <a:pt x="1743913" y="4913604"/>
                  </a:lnTo>
                  <a:lnTo>
                    <a:pt x="1696910" y="4906848"/>
                  </a:lnTo>
                  <a:lnTo>
                    <a:pt x="1649437" y="4901565"/>
                  </a:lnTo>
                  <a:lnTo>
                    <a:pt x="1601546" y="4897742"/>
                  </a:lnTo>
                  <a:lnTo>
                    <a:pt x="1553235" y="4895443"/>
                  </a:lnTo>
                  <a:lnTo>
                    <a:pt x="1504543" y="4894669"/>
                  </a:lnTo>
                  <a:lnTo>
                    <a:pt x="1455851" y="4895443"/>
                  </a:lnTo>
                  <a:lnTo>
                    <a:pt x="1407541" y="4897742"/>
                  </a:lnTo>
                  <a:lnTo>
                    <a:pt x="1359649" y="4901565"/>
                  </a:lnTo>
                  <a:lnTo>
                    <a:pt x="1312176" y="4906848"/>
                  </a:lnTo>
                  <a:lnTo>
                    <a:pt x="1265174" y="4913604"/>
                  </a:lnTo>
                  <a:lnTo>
                    <a:pt x="1218641" y="4921796"/>
                  </a:lnTo>
                  <a:lnTo>
                    <a:pt x="1172616" y="4931410"/>
                  </a:lnTo>
                  <a:lnTo>
                    <a:pt x="1127125" y="4942408"/>
                  </a:lnTo>
                  <a:lnTo>
                    <a:pt x="1082167" y="4954765"/>
                  </a:lnTo>
                  <a:lnTo>
                    <a:pt x="1037793" y="4968468"/>
                  </a:lnTo>
                  <a:lnTo>
                    <a:pt x="994016" y="4983505"/>
                  </a:lnTo>
                  <a:lnTo>
                    <a:pt x="950861" y="4999825"/>
                  </a:lnTo>
                  <a:lnTo>
                    <a:pt x="908342" y="5017427"/>
                  </a:lnTo>
                  <a:lnTo>
                    <a:pt x="866495" y="5036274"/>
                  </a:lnTo>
                  <a:lnTo>
                    <a:pt x="825334" y="5056352"/>
                  </a:lnTo>
                  <a:lnTo>
                    <a:pt x="784885" y="5077625"/>
                  </a:lnTo>
                  <a:lnTo>
                    <a:pt x="745172" y="5100091"/>
                  </a:lnTo>
                  <a:lnTo>
                    <a:pt x="706221" y="5123700"/>
                  </a:lnTo>
                  <a:lnTo>
                    <a:pt x="668058" y="5148453"/>
                  </a:lnTo>
                  <a:lnTo>
                    <a:pt x="630694" y="5174310"/>
                  </a:lnTo>
                  <a:lnTo>
                    <a:pt x="594156" y="5201259"/>
                  </a:lnTo>
                  <a:lnTo>
                    <a:pt x="558482" y="5229276"/>
                  </a:lnTo>
                  <a:lnTo>
                    <a:pt x="523684" y="5258320"/>
                  </a:lnTo>
                  <a:lnTo>
                    <a:pt x="489788" y="5288394"/>
                  </a:lnTo>
                  <a:lnTo>
                    <a:pt x="456806" y="5319446"/>
                  </a:lnTo>
                  <a:lnTo>
                    <a:pt x="424776" y="5351488"/>
                  </a:lnTo>
                  <a:lnTo>
                    <a:pt x="393712" y="5384457"/>
                  </a:lnTo>
                  <a:lnTo>
                    <a:pt x="363651" y="5418366"/>
                  </a:lnTo>
                  <a:lnTo>
                    <a:pt x="334594" y="5453164"/>
                  </a:lnTo>
                  <a:lnTo>
                    <a:pt x="306590" y="5488838"/>
                  </a:lnTo>
                  <a:lnTo>
                    <a:pt x="279641" y="5525376"/>
                  </a:lnTo>
                  <a:lnTo>
                    <a:pt x="253784" y="5562727"/>
                  </a:lnTo>
                  <a:lnTo>
                    <a:pt x="229031" y="5600903"/>
                  </a:lnTo>
                  <a:lnTo>
                    <a:pt x="205422" y="5639854"/>
                  </a:lnTo>
                  <a:lnTo>
                    <a:pt x="182956" y="5679567"/>
                  </a:lnTo>
                  <a:lnTo>
                    <a:pt x="161683" y="5720004"/>
                  </a:lnTo>
                  <a:lnTo>
                    <a:pt x="141605" y="5761164"/>
                  </a:lnTo>
                  <a:lnTo>
                    <a:pt x="122758" y="5803023"/>
                  </a:lnTo>
                  <a:lnTo>
                    <a:pt x="105156" y="5845543"/>
                  </a:lnTo>
                  <a:lnTo>
                    <a:pt x="88836" y="5888698"/>
                  </a:lnTo>
                  <a:lnTo>
                    <a:pt x="73799" y="5932475"/>
                  </a:lnTo>
                  <a:lnTo>
                    <a:pt x="60096" y="5976861"/>
                  </a:lnTo>
                  <a:lnTo>
                    <a:pt x="47739" y="6021806"/>
                  </a:lnTo>
                  <a:lnTo>
                    <a:pt x="36741" y="6067310"/>
                  </a:lnTo>
                  <a:lnTo>
                    <a:pt x="27127" y="6113335"/>
                  </a:lnTo>
                  <a:lnTo>
                    <a:pt x="18935" y="6159855"/>
                  </a:lnTo>
                  <a:lnTo>
                    <a:pt x="12179" y="6206871"/>
                  </a:lnTo>
                  <a:lnTo>
                    <a:pt x="6896" y="6254331"/>
                  </a:lnTo>
                  <a:lnTo>
                    <a:pt x="3086" y="6302235"/>
                  </a:lnTo>
                  <a:lnTo>
                    <a:pt x="774" y="6350533"/>
                  </a:lnTo>
                  <a:lnTo>
                    <a:pt x="0" y="6399238"/>
                  </a:lnTo>
                  <a:lnTo>
                    <a:pt x="774" y="6447930"/>
                  </a:lnTo>
                  <a:lnTo>
                    <a:pt x="3086" y="6496228"/>
                  </a:lnTo>
                  <a:lnTo>
                    <a:pt x="6896" y="6544132"/>
                  </a:lnTo>
                  <a:lnTo>
                    <a:pt x="12179" y="6591592"/>
                  </a:lnTo>
                  <a:lnTo>
                    <a:pt x="18935" y="6638595"/>
                  </a:lnTo>
                  <a:lnTo>
                    <a:pt x="27127" y="6685127"/>
                  </a:lnTo>
                  <a:lnTo>
                    <a:pt x="36741" y="6731152"/>
                  </a:lnTo>
                  <a:lnTo>
                    <a:pt x="47739" y="6776644"/>
                  </a:lnTo>
                  <a:lnTo>
                    <a:pt x="60096" y="6821602"/>
                  </a:lnTo>
                  <a:lnTo>
                    <a:pt x="73799" y="6865975"/>
                  </a:lnTo>
                  <a:lnTo>
                    <a:pt x="88836" y="6909752"/>
                  </a:lnTo>
                  <a:lnTo>
                    <a:pt x="105156" y="6952907"/>
                  </a:lnTo>
                  <a:lnTo>
                    <a:pt x="122758" y="6995427"/>
                  </a:lnTo>
                  <a:lnTo>
                    <a:pt x="141605" y="7037273"/>
                  </a:lnTo>
                  <a:lnTo>
                    <a:pt x="161683" y="7078434"/>
                  </a:lnTo>
                  <a:lnTo>
                    <a:pt x="182956" y="7118883"/>
                  </a:lnTo>
                  <a:lnTo>
                    <a:pt x="205422" y="7158596"/>
                  </a:lnTo>
                  <a:lnTo>
                    <a:pt x="229031" y="7197547"/>
                  </a:lnTo>
                  <a:lnTo>
                    <a:pt x="253784" y="7235711"/>
                  </a:lnTo>
                  <a:lnTo>
                    <a:pt x="279641" y="7273074"/>
                  </a:lnTo>
                  <a:lnTo>
                    <a:pt x="306590" y="7309599"/>
                  </a:lnTo>
                  <a:lnTo>
                    <a:pt x="334594" y="7345273"/>
                  </a:lnTo>
                  <a:lnTo>
                    <a:pt x="363651" y="7380084"/>
                  </a:lnTo>
                  <a:lnTo>
                    <a:pt x="393712" y="7413980"/>
                  </a:lnTo>
                  <a:lnTo>
                    <a:pt x="424776" y="7446962"/>
                  </a:lnTo>
                  <a:lnTo>
                    <a:pt x="456806" y="7478992"/>
                  </a:lnTo>
                  <a:lnTo>
                    <a:pt x="489788" y="7510043"/>
                  </a:lnTo>
                  <a:lnTo>
                    <a:pt x="523684" y="7540117"/>
                  </a:lnTo>
                  <a:lnTo>
                    <a:pt x="558482" y="7569162"/>
                  </a:lnTo>
                  <a:lnTo>
                    <a:pt x="594156" y="7597178"/>
                  </a:lnTo>
                  <a:lnTo>
                    <a:pt x="630694" y="7624127"/>
                  </a:lnTo>
                  <a:lnTo>
                    <a:pt x="668058" y="7649985"/>
                  </a:lnTo>
                  <a:lnTo>
                    <a:pt x="706221" y="7674737"/>
                  </a:lnTo>
                  <a:lnTo>
                    <a:pt x="745172" y="7698346"/>
                  </a:lnTo>
                  <a:lnTo>
                    <a:pt x="784885" y="7720812"/>
                  </a:lnTo>
                  <a:lnTo>
                    <a:pt x="825334" y="7742085"/>
                  </a:lnTo>
                  <a:lnTo>
                    <a:pt x="866495" y="7762164"/>
                  </a:lnTo>
                  <a:lnTo>
                    <a:pt x="908342" y="7781010"/>
                  </a:lnTo>
                  <a:lnTo>
                    <a:pt x="950861" y="7798613"/>
                  </a:lnTo>
                  <a:lnTo>
                    <a:pt x="994016" y="7814932"/>
                  </a:lnTo>
                  <a:lnTo>
                    <a:pt x="1037793" y="7829956"/>
                  </a:lnTo>
                  <a:lnTo>
                    <a:pt x="1082167" y="7843672"/>
                  </a:lnTo>
                  <a:lnTo>
                    <a:pt x="1127125" y="7856029"/>
                  </a:lnTo>
                  <a:lnTo>
                    <a:pt x="1172616" y="7867028"/>
                  </a:lnTo>
                  <a:lnTo>
                    <a:pt x="1218641" y="7876629"/>
                  </a:lnTo>
                  <a:lnTo>
                    <a:pt x="1265174" y="7884820"/>
                  </a:lnTo>
                  <a:lnTo>
                    <a:pt x="1312176" y="7891577"/>
                  </a:lnTo>
                  <a:lnTo>
                    <a:pt x="1359649" y="7896873"/>
                  </a:lnTo>
                  <a:lnTo>
                    <a:pt x="1407541" y="7900683"/>
                  </a:lnTo>
                  <a:lnTo>
                    <a:pt x="1455851" y="7902994"/>
                  </a:lnTo>
                  <a:lnTo>
                    <a:pt x="1504543" y="7903769"/>
                  </a:lnTo>
                  <a:lnTo>
                    <a:pt x="1553235" y="7902994"/>
                  </a:lnTo>
                  <a:lnTo>
                    <a:pt x="1601546" y="7900683"/>
                  </a:lnTo>
                  <a:lnTo>
                    <a:pt x="1649437" y="7896873"/>
                  </a:lnTo>
                  <a:lnTo>
                    <a:pt x="1696910" y="7891577"/>
                  </a:lnTo>
                  <a:lnTo>
                    <a:pt x="1743913" y="7884820"/>
                  </a:lnTo>
                  <a:lnTo>
                    <a:pt x="1790446" y="7876629"/>
                  </a:lnTo>
                  <a:lnTo>
                    <a:pt x="1836470" y="7867028"/>
                  </a:lnTo>
                  <a:lnTo>
                    <a:pt x="1881962" y="7856029"/>
                  </a:lnTo>
                  <a:lnTo>
                    <a:pt x="1926920" y="7843672"/>
                  </a:lnTo>
                  <a:lnTo>
                    <a:pt x="1971294" y="7829956"/>
                  </a:lnTo>
                  <a:lnTo>
                    <a:pt x="2015070" y="7814932"/>
                  </a:lnTo>
                  <a:lnTo>
                    <a:pt x="2058225" y="7798613"/>
                  </a:lnTo>
                  <a:lnTo>
                    <a:pt x="2100745" y="7781010"/>
                  </a:lnTo>
                  <a:lnTo>
                    <a:pt x="2142604" y="7762164"/>
                  </a:lnTo>
                  <a:lnTo>
                    <a:pt x="2183752" y="7742085"/>
                  </a:lnTo>
                  <a:lnTo>
                    <a:pt x="2224201" y="7720812"/>
                  </a:lnTo>
                  <a:lnTo>
                    <a:pt x="2263914" y="7698346"/>
                  </a:lnTo>
                  <a:lnTo>
                    <a:pt x="2302865" y="7674737"/>
                  </a:lnTo>
                  <a:lnTo>
                    <a:pt x="2341029" y="7649985"/>
                  </a:lnTo>
                  <a:lnTo>
                    <a:pt x="2378392" y="7624127"/>
                  </a:lnTo>
                  <a:lnTo>
                    <a:pt x="2414930" y="7597178"/>
                  </a:lnTo>
                  <a:lnTo>
                    <a:pt x="2450604" y="7569162"/>
                  </a:lnTo>
                  <a:lnTo>
                    <a:pt x="2485402" y="7540117"/>
                  </a:lnTo>
                  <a:lnTo>
                    <a:pt x="2519299" y="7510043"/>
                  </a:lnTo>
                  <a:lnTo>
                    <a:pt x="2552281" y="7478992"/>
                  </a:lnTo>
                  <a:lnTo>
                    <a:pt x="2584310" y="7446962"/>
                  </a:lnTo>
                  <a:lnTo>
                    <a:pt x="2615374" y="7413980"/>
                  </a:lnTo>
                  <a:lnTo>
                    <a:pt x="2645435" y="7380084"/>
                  </a:lnTo>
                  <a:lnTo>
                    <a:pt x="2674493" y="7345273"/>
                  </a:lnTo>
                  <a:lnTo>
                    <a:pt x="2702496" y="7309599"/>
                  </a:lnTo>
                  <a:lnTo>
                    <a:pt x="2729446" y="7273074"/>
                  </a:lnTo>
                  <a:lnTo>
                    <a:pt x="2755303" y="7235711"/>
                  </a:lnTo>
                  <a:lnTo>
                    <a:pt x="2780055" y="7197547"/>
                  </a:lnTo>
                  <a:lnTo>
                    <a:pt x="2803677" y="7158596"/>
                  </a:lnTo>
                  <a:lnTo>
                    <a:pt x="2826131" y="7118883"/>
                  </a:lnTo>
                  <a:lnTo>
                    <a:pt x="2847403" y="7078434"/>
                  </a:lnTo>
                  <a:lnTo>
                    <a:pt x="2867482" y="7037273"/>
                  </a:lnTo>
                  <a:lnTo>
                    <a:pt x="2886329" y="6995427"/>
                  </a:lnTo>
                  <a:lnTo>
                    <a:pt x="2903931" y="6952907"/>
                  </a:lnTo>
                  <a:lnTo>
                    <a:pt x="2920250" y="6909752"/>
                  </a:lnTo>
                  <a:lnTo>
                    <a:pt x="2935287" y="6865975"/>
                  </a:lnTo>
                  <a:lnTo>
                    <a:pt x="2948990" y="6821602"/>
                  </a:lnTo>
                  <a:lnTo>
                    <a:pt x="2961348" y="6776644"/>
                  </a:lnTo>
                  <a:lnTo>
                    <a:pt x="2972346" y="6731152"/>
                  </a:lnTo>
                  <a:lnTo>
                    <a:pt x="2981960" y="6685127"/>
                  </a:lnTo>
                  <a:lnTo>
                    <a:pt x="2990151" y="6638595"/>
                  </a:lnTo>
                  <a:lnTo>
                    <a:pt x="2996908" y="6591592"/>
                  </a:lnTo>
                  <a:lnTo>
                    <a:pt x="3002191" y="6544132"/>
                  </a:lnTo>
                  <a:lnTo>
                    <a:pt x="3006013" y="6496228"/>
                  </a:lnTo>
                  <a:lnTo>
                    <a:pt x="3008312" y="6447930"/>
                  </a:lnTo>
                  <a:lnTo>
                    <a:pt x="3009087" y="6399238"/>
                  </a:lnTo>
                  <a:close/>
                </a:path>
                <a:path w="8628380" h="7903845" extrusionOk="0">
                  <a:moveTo>
                    <a:pt x="5706859" y="4716018"/>
                  </a:moveTo>
                  <a:lnTo>
                    <a:pt x="5706059" y="4668126"/>
                  </a:lnTo>
                  <a:lnTo>
                    <a:pt x="5703646" y="4620653"/>
                  </a:lnTo>
                  <a:lnTo>
                    <a:pt x="5699671" y="4573600"/>
                  </a:lnTo>
                  <a:lnTo>
                    <a:pt x="5694146" y="4527016"/>
                  </a:lnTo>
                  <a:lnTo>
                    <a:pt x="5687111" y="4480903"/>
                  </a:lnTo>
                  <a:lnTo>
                    <a:pt x="5678563" y="4435310"/>
                  </a:lnTo>
                  <a:lnTo>
                    <a:pt x="5668556" y="4390237"/>
                  </a:lnTo>
                  <a:lnTo>
                    <a:pt x="5657113" y="4345737"/>
                  </a:lnTo>
                  <a:lnTo>
                    <a:pt x="5644248" y="4301820"/>
                  </a:lnTo>
                  <a:lnTo>
                    <a:pt x="5629986" y="4258513"/>
                  </a:lnTo>
                  <a:lnTo>
                    <a:pt x="5614365" y="4215854"/>
                  </a:lnTo>
                  <a:lnTo>
                    <a:pt x="5597410" y="4173855"/>
                  </a:lnTo>
                  <a:lnTo>
                    <a:pt x="5579135" y="4132542"/>
                  </a:lnTo>
                  <a:lnTo>
                    <a:pt x="5559577" y="4091940"/>
                  </a:lnTo>
                  <a:lnTo>
                    <a:pt x="5538749" y="4052100"/>
                  </a:lnTo>
                  <a:lnTo>
                    <a:pt x="5516702" y="4013009"/>
                  </a:lnTo>
                  <a:lnTo>
                    <a:pt x="5493436" y="3974719"/>
                  </a:lnTo>
                  <a:lnTo>
                    <a:pt x="5468988" y="3937254"/>
                  </a:lnTo>
                  <a:lnTo>
                    <a:pt x="5443385" y="3900627"/>
                  </a:lnTo>
                  <a:lnTo>
                    <a:pt x="5416639" y="3864876"/>
                  </a:lnTo>
                  <a:lnTo>
                    <a:pt x="5388800" y="3830028"/>
                  </a:lnTo>
                  <a:lnTo>
                    <a:pt x="5359882" y="3796093"/>
                  </a:lnTo>
                  <a:lnTo>
                    <a:pt x="5329910" y="3763111"/>
                  </a:lnTo>
                  <a:lnTo>
                    <a:pt x="5298910" y="3731120"/>
                  </a:lnTo>
                  <a:lnTo>
                    <a:pt x="5266906" y="3700107"/>
                  </a:lnTo>
                  <a:lnTo>
                    <a:pt x="5233924" y="3670135"/>
                  </a:lnTo>
                  <a:lnTo>
                    <a:pt x="5199989" y="3641217"/>
                  </a:lnTo>
                  <a:lnTo>
                    <a:pt x="5165141" y="3613378"/>
                  </a:lnTo>
                  <a:lnTo>
                    <a:pt x="5129390" y="3586645"/>
                  </a:lnTo>
                  <a:lnTo>
                    <a:pt x="5092763" y="3561029"/>
                  </a:lnTo>
                  <a:lnTo>
                    <a:pt x="5055298" y="3536581"/>
                  </a:lnTo>
                  <a:lnTo>
                    <a:pt x="5017008" y="3513328"/>
                  </a:lnTo>
                  <a:lnTo>
                    <a:pt x="4977930" y="3491268"/>
                  </a:lnTo>
                  <a:lnTo>
                    <a:pt x="4938077" y="3470452"/>
                  </a:lnTo>
                  <a:lnTo>
                    <a:pt x="4897475" y="3450882"/>
                  </a:lnTo>
                  <a:lnTo>
                    <a:pt x="4856175" y="3432619"/>
                  </a:lnTo>
                  <a:lnTo>
                    <a:pt x="4814163" y="3415652"/>
                  </a:lnTo>
                  <a:lnTo>
                    <a:pt x="4771504" y="3400031"/>
                  </a:lnTo>
                  <a:lnTo>
                    <a:pt x="4728197" y="3385782"/>
                  </a:lnTo>
                  <a:lnTo>
                    <a:pt x="4684280" y="3372916"/>
                  </a:lnTo>
                  <a:lnTo>
                    <a:pt x="4639780" y="3361461"/>
                  </a:lnTo>
                  <a:lnTo>
                    <a:pt x="4594720" y="3351453"/>
                  </a:lnTo>
                  <a:lnTo>
                    <a:pt x="4549114" y="3342919"/>
                  </a:lnTo>
                  <a:lnTo>
                    <a:pt x="4503013" y="3335871"/>
                  </a:lnTo>
                  <a:lnTo>
                    <a:pt x="4456417" y="3330346"/>
                  </a:lnTo>
                  <a:lnTo>
                    <a:pt x="4409364" y="3326371"/>
                  </a:lnTo>
                  <a:lnTo>
                    <a:pt x="4361891" y="3323971"/>
                  </a:lnTo>
                  <a:lnTo>
                    <a:pt x="4314012" y="3323158"/>
                  </a:lnTo>
                  <a:lnTo>
                    <a:pt x="4266120" y="3323971"/>
                  </a:lnTo>
                  <a:lnTo>
                    <a:pt x="4218648" y="3326371"/>
                  </a:lnTo>
                  <a:lnTo>
                    <a:pt x="4171594" y="3330346"/>
                  </a:lnTo>
                  <a:lnTo>
                    <a:pt x="4124998" y="3335871"/>
                  </a:lnTo>
                  <a:lnTo>
                    <a:pt x="4078897" y="3342919"/>
                  </a:lnTo>
                  <a:lnTo>
                    <a:pt x="4033291" y="3351453"/>
                  </a:lnTo>
                  <a:lnTo>
                    <a:pt x="3988231" y="3361461"/>
                  </a:lnTo>
                  <a:lnTo>
                    <a:pt x="3943731" y="3372916"/>
                  </a:lnTo>
                  <a:lnTo>
                    <a:pt x="3899814" y="3385782"/>
                  </a:lnTo>
                  <a:lnTo>
                    <a:pt x="3856507" y="3400031"/>
                  </a:lnTo>
                  <a:lnTo>
                    <a:pt x="3813848" y="3415652"/>
                  </a:lnTo>
                  <a:lnTo>
                    <a:pt x="3771849" y="3432619"/>
                  </a:lnTo>
                  <a:lnTo>
                    <a:pt x="3730536" y="3450882"/>
                  </a:lnTo>
                  <a:lnTo>
                    <a:pt x="3689934" y="3470452"/>
                  </a:lnTo>
                  <a:lnTo>
                    <a:pt x="3650081" y="3491268"/>
                  </a:lnTo>
                  <a:lnTo>
                    <a:pt x="3611003" y="3513328"/>
                  </a:lnTo>
                  <a:lnTo>
                    <a:pt x="3572713" y="3536581"/>
                  </a:lnTo>
                  <a:lnTo>
                    <a:pt x="3535248" y="3561029"/>
                  </a:lnTo>
                  <a:lnTo>
                    <a:pt x="3498621" y="3586645"/>
                  </a:lnTo>
                  <a:lnTo>
                    <a:pt x="3462871" y="3613378"/>
                  </a:lnTo>
                  <a:lnTo>
                    <a:pt x="3428022" y="3641217"/>
                  </a:lnTo>
                  <a:lnTo>
                    <a:pt x="3394087" y="3670135"/>
                  </a:lnTo>
                  <a:lnTo>
                    <a:pt x="3361105" y="3700107"/>
                  </a:lnTo>
                  <a:lnTo>
                    <a:pt x="3329101" y="3731120"/>
                  </a:lnTo>
                  <a:lnTo>
                    <a:pt x="3298101" y="3763111"/>
                  </a:lnTo>
                  <a:lnTo>
                    <a:pt x="3268129" y="3796093"/>
                  </a:lnTo>
                  <a:lnTo>
                    <a:pt x="3239211" y="3830028"/>
                  </a:lnTo>
                  <a:lnTo>
                    <a:pt x="3211372" y="3864876"/>
                  </a:lnTo>
                  <a:lnTo>
                    <a:pt x="3184626" y="3900627"/>
                  </a:lnTo>
                  <a:lnTo>
                    <a:pt x="3159023" y="3937254"/>
                  </a:lnTo>
                  <a:lnTo>
                    <a:pt x="3134576" y="3974719"/>
                  </a:lnTo>
                  <a:lnTo>
                    <a:pt x="3111309" y="4013009"/>
                  </a:lnTo>
                  <a:lnTo>
                    <a:pt x="3089262" y="4052100"/>
                  </a:lnTo>
                  <a:lnTo>
                    <a:pt x="3068434" y="4091940"/>
                  </a:lnTo>
                  <a:lnTo>
                    <a:pt x="3048876" y="4132542"/>
                  </a:lnTo>
                  <a:lnTo>
                    <a:pt x="3030601" y="4173855"/>
                  </a:lnTo>
                  <a:lnTo>
                    <a:pt x="3013646" y="4215854"/>
                  </a:lnTo>
                  <a:lnTo>
                    <a:pt x="2998025" y="4258513"/>
                  </a:lnTo>
                  <a:lnTo>
                    <a:pt x="2983763" y="4301820"/>
                  </a:lnTo>
                  <a:lnTo>
                    <a:pt x="2970898" y="4345737"/>
                  </a:lnTo>
                  <a:lnTo>
                    <a:pt x="2959455" y="4390237"/>
                  </a:lnTo>
                  <a:lnTo>
                    <a:pt x="2949448" y="4435310"/>
                  </a:lnTo>
                  <a:lnTo>
                    <a:pt x="2940913" y="4480903"/>
                  </a:lnTo>
                  <a:lnTo>
                    <a:pt x="2933865" y="4527016"/>
                  </a:lnTo>
                  <a:lnTo>
                    <a:pt x="2928340" y="4573600"/>
                  </a:lnTo>
                  <a:lnTo>
                    <a:pt x="2924365" y="4620653"/>
                  </a:lnTo>
                  <a:lnTo>
                    <a:pt x="2921952" y="4668126"/>
                  </a:lnTo>
                  <a:lnTo>
                    <a:pt x="2921152" y="4716018"/>
                  </a:lnTo>
                  <a:lnTo>
                    <a:pt x="2921952" y="4763897"/>
                  </a:lnTo>
                  <a:lnTo>
                    <a:pt x="2924365" y="4811382"/>
                  </a:lnTo>
                  <a:lnTo>
                    <a:pt x="2928340" y="4858423"/>
                  </a:lnTo>
                  <a:lnTo>
                    <a:pt x="2933865" y="4905019"/>
                  </a:lnTo>
                  <a:lnTo>
                    <a:pt x="2940913" y="4951133"/>
                  </a:lnTo>
                  <a:lnTo>
                    <a:pt x="2949448" y="4996726"/>
                  </a:lnTo>
                  <a:lnTo>
                    <a:pt x="2959455" y="5041785"/>
                  </a:lnTo>
                  <a:lnTo>
                    <a:pt x="2970898" y="5086299"/>
                  </a:lnTo>
                  <a:lnTo>
                    <a:pt x="2983763" y="5130216"/>
                  </a:lnTo>
                  <a:lnTo>
                    <a:pt x="2998025" y="5173510"/>
                  </a:lnTo>
                  <a:lnTo>
                    <a:pt x="3013646" y="5216182"/>
                  </a:lnTo>
                  <a:lnTo>
                    <a:pt x="3030601" y="5258181"/>
                  </a:lnTo>
                  <a:lnTo>
                    <a:pt x="3048876" y="5299494"/>
                  </a:lnTo>
                  <a:lnTo>
                    <a:pt x="3068434" y="5340083"/>
                  </a:lnTo>
                  <a:lnTo>
                    <a:pt x="3089262" y="5379936"/>
                  </a:lnTo>
                  <a:lnTo>
                    <a:pt x="3111309" y="5419026"/>
                  </a:lnTo>
                  <a:lnTo>
                    <a:pt x="3134576" y="5457317"/>
                  </a:lnTo>
                  <a:lnTo>
                    <a:pt x="3159023" y="5494782"/>
                  </a:lnTo>
                  <a:lnTo>
                    <a:pt x="3184626" y="5531409"/>
                  </a:lnTo>
                  <a:lnTo>
                    <a:pt x="3211372" y="5567159"/>
                  </a:lnTo>
                  <a:lnTo>
                    <a:pt x="3239211" y="5602008"/>
                  </a:lnTo>
                  <a:lnTo>
                    <a:pt x="3268129" y="5635942"/>
                  </a:lnTo>
                  <a:lnTo>
                    <a:pt x="3298101" y="5668924"/>
                  </a:lnTo>
                  <a:lnTo>
                    <a:pt x="3329101" y="5700928"/>
                  </a:lnTo>
                  <a:lnTo>
                    <a:pt x="3361105" y="5731929"/>
                  </a:lnTo>
                  <a:lnTo>
                    <a:pt x="3394087" y="5761901"/>
                  </a:lnTo>
                  <a:lnTo>
                    <a:pt x="3428022" y="5790819"/>
                  </a:lnTo>
                  <a:lnTo>
                    <a:pt x="3462871" y="5818657"/>
                  </a:lnTo>
                  <a:lnTo>
                    <a:pt x="3498621" y="5845403"/>
                  </a:lnTo>
                  <a:lnTo>
                    <a:pt x="3535248" y="5871007"/>
                  </a:lnTo>
                  <a:lnTo>
                    <a:pt x="3572713" y="5895454"/>
                  </a:lnTo>
                  <a:lnTo>
                    <a:pt x="3611003" y="5918720"/>
                  </a:lnTo>
                  <a:lnTo>
                    <a:pt x="3650081" y="5940768"/>
                  </a:lnTo>
                  <a:lnTo>
                    <a:pt x="3689934" y="5961596"/>
                  </a:lnTo>
                  <a:lnTo>
                    <a:pt x="3730536" y="5981154"/>
                  </a:lnTo>
                  <a:lnTo>
                    <a:pt x="3771849" y="5999429"/>
                  </a:lnTo>
                  <a:lnTo>
                    <a:pt x="3813848" y="6016383"/>
                  </a:lnTo>
                  <a:lnTo>
                    <a:pt x="3856507" y="6032004"/>
                  </a:lnTo>
                  <a:lnTo>
                    <a:pt x="3899814" y="6046267"/>
                  </a:lnTo>
                  <a:lnTo>
                    <a:pt x="3943731" y="6059132"/>
                  </a:lnTo>
                  <a:lnTo>
                    <a:pt x="3988231" y="6070574"/>
                  </a:lnTo>
                  <a:lnTo>
                    <a:pt x="4033291" y="6080582"/>
                  </a:lnTo>
                  <a:lnTo>
                    <a:pt x="4078897" y="6089129"/>
                  </a:lnTo>
                  <a:lnTo>
                    <a:pt x="4124998" y="6096165"/>
                  </a:lnTo>
                  <a:lnTo>
                    <a:pt x="4171594" y="6101689"/>
                  </a:lnTo>
                  <a:lnTo>
                    <a:pt x="4218648" y="6105677"/>
                  </a:lnTo>
                  <a:lnTo>
                    <a:pt x="4266120" y="6108077"/>
                  </a:lnTo>
                  <a:lnTo>
                    <a:pt x="4314012" y="6108890"/>
                  </a:lnTo>
                  <a:lnTo>
                    <a:pt x="4361891" y="6108077"/>
                  </a:lnTo>
                  <a:lnTo>
                    <a:pt x="4409364" y="6105677"/>
                  </a:lnTo>
                  <a:lnTo>
                    <a:pt x="4456417" y="6101689"/>
                  </a:lnTo>
                  <a:lnTo>
                    <a:pt x="4503013" y="6096165"/>
                  </a:lnTo>
                  <a:lnTo>
                    <a:pt x="4549114" y="6089129"/>
                  </a:lnTo>
                  <a:lnTo>
                    <a:pt x="4594720" y="6080582"/>
                  </a:lnTo>
                  <a:lnTo>
                    <a:pt x="4639780" y="6070574"/>
                  </a:lnTo>
                  <a:lnTo>
                    <a:pt x="4684280" y="6059132"/>
                  </a:lnTo>
                  <a:lnTo>
                    <a:pt x="4728197" y="6046267"/>
                  </a:lnTo>
                  <a:lnTo>
                    <a:pt x="4771504" y="6032004"/>
                  </a:lnTo>
                  <a:lnTo>
                    <a:pt x="4814163" y="6016383"/>
                  </a:lnTo>
                  <a:lnTo>
                    <a:pt x="4856175" y="5999429"/>
                  </a:lnTo>
                  <a:lnTo>
                    <a:pt x="4897475" y="5981154"/>
                  </a:lnTo>
                  <a:lnTo>
                    <a:pt x="4938077" y="5961596"/>
                  </a:lnTo>
                  <a:lnTo>
                    <a:pt x="4977930" y="5940768"/>
                  </a:lnTo>
                  <a:lnTo>
                    <a:pt x="5017008" y="5918720"/>
                  </a:lnTo>
                  <a:lnTo>
                    <a:pt x="5055298" y="5895454"/>
                  </a:lnTo>
                  <a:lnTo>
                    <a:pt x="5092763" y="5871007"/>
                  </a:lnTo>
                  <a:lnTo>
                    <a:pt x="5129390" y="5845403"/>
                  </a:lnTo>
                  <a:lnTo>
                    <a:pt x="5165141" y="5818657"/>
                  </a:lnTo>
                  <a:lnTo>
                    <a:pt x="5199989" y="5790819"/>
                  </a:lnTo>
                  <a:lnTo>
                    <a:pt x="5233924" y="5761901"/>
                  </a:lnTo>
                  <a:lnTo>
                    <a:pt x="5266906" y="5731929"/>
                  </a:lnTo>
                  <a:lnTo>
                    <a:pt x="5298910" y="5700928"/>
                  </a:lnTo>
                  <a:lnTo>
                    <a:pt x="5329910" y="5668924"/>
                  </a:lnTo>
                  <a:lnTo>
                    <a:pt x="5359882" y="5635942"/>
                  </a:lnTo>
                  <a:lnTo>
                    <a:pt x="5388800" y="5602008"/>
                  </a:lnTo>
                  <a:lnTo>
                    <a:pt x="5416639" y="5567159"/>
                  </a:lnTo>
                  <a:lnTo>
                    <a:pt x="5443385" y="5531409"/>
                  </a:lnTo>
                  <a:lnTo>
                    <a:pt x="5468988" y="5494782"/>
                  </a:lnTo>
                  <a:lnTo>
                    <a:pt x="5493436" y="5457317"/>
                  </a:lnTo>
                  <a:lnTo>
                    <a:pt x="5516702" y="5419026"/>
                  </a:lnTo>
                  <a:lnTo>
                    <a:pt x="5538749" y="5379936"/>
                  </a:lnTo>
                  <a:lnTo>
                    <a:pt x="5559577" y="5340083"/>
                  </a:lnTo>
                  <a:lnTo>
                    <a:pt x="5579135" y="5299494"/>
                  </a:lnTo>
                  <a:lnTo>
                    <a:pt x="5597410" y="5258181"/>
                  </a:lnTo>
                  <a:lnTo>
                    <a:pt x="5614365" y="5216182"/>
                  </a:lnTo>
                  <a:lnTo>
                    <a:pt x="5629986" y="5173510"/>
                  </a:lnTo>
                  <a:lnTo>
                    <a:pt x="5644248" y="5130216"/>
                  </a:lnTo>
                  <a:lnTo>
                    <a:pt x="5657113" y="5086299"/>
                  </a:lnTo>
                  <a:lnTo>
                    <a:pt x="5668556" y="5041785"/>
                  </a:lnTo>
                  <a:lnTo>
                    <a:pt x="5678563" y="4996726"/>
                  </a:lnTo>
                  <a:lnTo>
                    <a:pt x="5687111" y="4951133"/>
                  </a:lnTo>
                  <a:lnTo>
                    <a:pt x="5694146" y="4905019"/>
                  </a:lnTo>
                  <a:lnTo>
                    <a:pt x="5699671" y="4858423"/>
                  </a:lnTo>
                  <a:lnTo>
                    <a:pt x="5703646" y="4811382"/>
                  </a:lnTo>
                  <a:lnTo>
                    <a:pt x="5706059" y="4763897"/>
                  </a:lnTo>
                  <a:lnTo>
                    <a:pt x="5706859" y="4716018"/>
                  </a:lnTo>
                  <a:close/>
                </a:path>
                <a:path w="8628380" h="7903845" extrusionOk="0">
                  <a:moveTo>
                    <a:pt x="5818543" y="1504543"/>
                  </a:moveTo>
                  <a:lnTo>
                    <a:pt x="5817768" y="1455851"/>
                  </a:lnTo>
                  <a:lnTo>
                    <a:pt x="5815469" y="1407541"/>
                  </a:lnTo>
                  <a:lnTo>
                    <a:pt x="5811659" y="1359649"/>
                  </a:lnTo>
                  <a:lnTo>
                    <a:pt x="5806364" y="1312189"/>
                  </a:lnTo>
                  <a:lnTo>
                    <a:pt x="5799607" y="1265174"/>
                  </a:lnTo>
                  <a:lnTo>
                    <a:pt x="5791416" y="1218653"/>
                  </a:lnTo>
                  <a:lnTo>
                    <a:pt x="5781814" y="1172629"/>
                  </a:lnTo>
                  <a:lnTo>
                    <a:pt x="5770816" y="1127125"/>
                  </a:lnTo>
                  <a:lnTo>
                    <a:pt x="5758446" y="1082179"/>
                  </a:lnTo>
                  <a:lnTo>
                    <a:pt x="5744743" y="1037805"/>
                  </a:lnTo>
                  <a:lnTo>
                    <a:pt x="5729719" y="994016"/>
                  </a:lnTo>
                  <a:lnTo>
                    <a:pt x="5713387" y="950861"/>
                  </a:lnTo>
                  <a:lnTo>
                    <a:pt x="5695797" y="908342"/>
                  </a:lnTo>
                  <a:lnTo>
                    <a:pt x="5676951" y="866495"/>
                  </a:lnTo>
                  <a:lnTo>
                    <a:pt x="5656872" y="825334"/>
                  </a:lnTo>
                  <a:lnTo>
                    <a:pt x="5635587" y="784885"/>
                  </a:lnTo>
                  <a:lnTo>
                    <a:pt x="5613133" y="745172"/>
                  </a:lnTo>
                  <a:lnTo>
                    <a:pt x="5589511" y="706221"/>
                  </a:lnTo>
                  <a:lnTo>
                    <a:pt x="5564771" y="668058"/>
                  </a:lnTo>
                  <a:lnTo>
                    <a:pt x="5538902" y="630694"/>
                  </a:lnTo>
                  <a:lnTo>
                    <a:pt x="5511965" y="594169"/>
                  </a:lnTo>
                  <a:lnTo>
                    <a:pt x="5483949" y="558495"/>
                  </a:lnTo>
                  <a:lnTo>
                    <a:pt x="5454904" y="523684"/>
                  </a:lnTo>
                  <a:lnTo>
                    <a:pt x="5424830" y="489788"/>
                  </a:lnTo>
                  <a:lnTo>
                    <a:pt x="5393779" y="456806"/>
                  </a:lnTo>
                  <a:lnTo>
                    <a:pt x="5361737" y="424776"/>
                  </a:lnTo>
                  <a:lnTo>
                    <a:pt x="5328767" y="393725"/>
                  </a:lnTo>
                  <a:lnTo>
                    <a:pt x="5294871" y="363651"/>
                  </a:lnTo>
                  <a:lnTo>
                    <a:pt x="5260060" y="334606"/>
                  </a:lnTo>
                  <a:lnTo>
                    <a:pt x="5224386" y="306590"/>
                  </a:lnTo>
                  <a:lnTo>
                    <a:pt x="5187861" y="279641"/>
                  </a:lnTo>
                  <a:lnTo>
                    <a:pt x="5150497" y="253784"/>
                  </a:lnTo>
                  <a:lnTo>
                    <a:pt x="5112334" y="229031"/>
                  </a:lnTo>
                  <a:lnTo>
                    <a:pt x="5073383" y="205422"/>
                  </a:lnTo>
                  <a:lnTo>
                    <a:pt x="5033670" y="182956"/>
                  </a:lnTo>
                  <a:lnTo>
                    <a:pt x="4993221" y="161683"/>
                  </a:lnTo>
                  <a:lnTo>
                    <a:pt x="4952060" y="141605"/>
                  </a:lnTo>
                  <a:lnTo>
                    <a:pt x="4910213" y="122758"/>
                  </a:lnTo>
                  <a:lnTo>
                    <a:pt x="4867694" y="105156"/>
                  </a:lnTo>
                  <a:lnTo>
                    <a:pt x="4824539" y="88836"/>
                  </a:lnTo>
                  <a:lnTo>
                    <a:pt x="4780750" y="73799"/>
                  </a:lnTo>
                  <a:lnTo>
                    <a:pt x="4736376" y="60096"/>
                  </a:lnTo>
                  <a:lnTo>
                    <a:pt x="4691431" y="47739"/>
                  </a:lnTo>
                  <a:lnTo>
                    <a:pt x="4645926" y="36741"/>
                  </a:lnTo>
                  <a:lnTo>
                    <a:pt x="4599902" y="27127"/>
                  </a:lnTo>
                  <a:lnTo>
                    <a:pt x="4553382" y="18935"/>
                  </a:lnTo>
                  <a:lnTo>
                    <a:pt x="4506366" y="12179"/>
                  </a:lnTo>
                  <a:lnTo>
                    <a:pt x="4458906" y="6896"/>
                  </a:lnTo>
                  <a:lnTo>
                    <a:pt x="4411002" y="3073"/>
                  </a:lnTo>
                  <a:lnTo>
                    <a:pt x="4362704" y="774"/>
                  </a:lnTo>
                  <a:lnTo>
                    <a:pt x="4314012" y="0"/>
                  </a:lnTo>
                  <a:lnTo>
                    <a:pt x="4265307" y="774"/>
                  </a:lnTo>
                  <a:lnTo>
                    <a:pt x="4217009" y="3073"/>
                  </a:lnTo>
                  <a:lnTo>
                    <a:pt x="4169105" y="6896"/>
                  </a:lnTo>
                  <a:lnTo>
                    <a:pt x="4121645" y="12179"/>
                  </a:lnTo>
                  <a:lnTo>
                    <a:pt x="4074630" y="18935"/>
                  </a:lnTo>
                  <a:lnTo>
                    <a:pt x="4028109" y="27127"/>
                  </a:lnTo>
                  <a:lnTo>
                    <a:pt x="3982085" y="36741"/>
                  </a:lnTo>
                  <a:lnTo>
                    <a:pt x="3936581" y="47739"/>
                  </a:lnTo>
                  <a:lnTo>
                    <a:pt x="3891635" y="60096"/>
                  </a:lnTo>
                  <a:lnTo>
                    <a:pt x="3847261" y="73799"/>
                  </a:lnTo>
                  <a:lnTo>
                    <a:pt x="3803472" y="88836"/>
                  </a:lnTo>
                  <a:lnTo>
                    <a:pt x="3760317" y="105156"/>
                  </a:lnTo>
                  <a:lnTo>
                    <a:pt x="3717798" y="122758"/>
                  </a:lnTo>
                  <a:lnTo>
                    <a:pt x="3675951" y="141605"/>
                  </a:lnTo>
                  <a:lnTo>
                    <a:pt x="3634790" y="161683"/>
                  </a:lnTo>
                  <a:lnTo>
                    <a:pt x="3594341" y="182956"/>
                  </a:lnTo>
                  <a:lnTo>
                    <a:pt x="3554628" y="205422"/>
                  </a:lnTo>
                  <a:lnTo>
                    <a:pt x="3515677" y="229031"/>
                  </a:lnTo>
                  <a:lnTo>
                    <a:pt x="3477514" y="253784"/>
                  </a:lnTo>
                  <a:lnTo>
                    <a:pt x="3440150" y="279641"/>
                  </a:lnTo>
                  <a:lnTo>
                    <a:pt x="3403625" y="306590"/>
                  </a:lnTo>
                  <a:lnTo>
                    <a:pt x="3367951" y="334606"/>
                  </a:lnTo>
                  <a:lnTo>
                    <a:pt x="3333153" y="363651"/>
                  </a:lnTo>
                  <a:lnTo>
                    <a:pt x="3299244" y="393725"/>
                  </a:lnTo>
                  <a:lnTo>
                    <a:pt x="3266275" y="424776"/>
                  </a:lnTo>
                  <a:lnTo>
                    <a:pt x="3234232" y="456806"/>
                  </a:lnTo>
                  <a:lnTo>
                    <a:pt x="3203181" y="489788"/>
                  </a:lnTo>
                  <a:lnTo>
                    <a:pt x="3173107" y="523684"/>
                  </a:lnTo>
                  <a:lnTo>
                    <a:pt x="3144062" y="558495"/>
                  </a:lnTo>
                  <a:lnTo>
                    <a:pt x="3116046" y="594169"/>
                  </a:lnTo>
                  <a:lnTo>
                    <a:pt x="3089110" y="630694"/>
                  </a:lnTo>
                  <a:lnTo>
                    <a:pt x="3063240" y="668058"/>
                  </a:lnTo>
                  <a:lnTo>
                    <a:pt x="3038500" y="706221"/>
                  </a:lnTo>
                  <a:lnTo>
                    <a:pt x="3014878" y="745172"/>
                  </a:lnTo>
                  <a:lnTo>
                    <a:pt x="2992424" y="784885"/>
                  </a:lnTo>
                  <a:lnTo>
                    <a:pt x="2971139" y="825334"/>
                  </a:lnTo>
                  <a:lnTo>
                    <a:pt x="2951061" y="866495"/>
                  </a:lnTo>
                  <a:lnTo>
                    <a:pt x="2932214" y="908342"/>
                  </a:lnTo>
                  <a:lnTo>
                    <a:pt x="2914624" y="950861"/>
                  </a:lnTo>
                  <a:lnTo>
                    <a:pt x="2898292" y="994016"/>
                  </a:lnTo>
                  <a:lnTo>
                    <a:pt x="2883268" y="1037805"/>
                  </a:lnTo>
                  <a:lnTo>
                    <a:pt x="2869565" y="1082179"/>
                  </a:lnTo>
                  <a:lnTo>
                    <a:pt x="2857195" y="1127125"/>
                  </a:lnTo>
                  <a:lnTo>
                    <a:pt x="2846197" y="1172629"/>
                  </a:lnTo>
                  <a:lnTo>
                    <a:pt x="2836595" y="1218653"/>
                  </a:lnTo>
                  <a:lnTo>
                    <a:pt x="2828404" y="1265174"/>
                  </a:lnTo>
                  <a:lnTo>
                    <a:pt x="2821648" y="1312189"/>
                  </a:lnTo>
                  <a:lnTo>
                    <a:pt x="2816352" y="1359649"/>
                  </a:lnTo>
                  <a:lnTo>
                    <a:pt x="2812542" y="1407541"/>
                  </a:lnTo>
                  <a:lnTo>
                    <a:pt x="2810243" y="1455851"/>
                  </a:lnTo>
                  <a:lnTo>
                    <a:pt x="2809468" y="1504543"/>
                  </a:lnTo>
                  <a:lnTo>
                    <a:pt x="2810243" y="1553235"/>
                  </a:lnTo>
                  <a:lnTo>
                    <a:pt x="2812542" y="1601546"/>
                  </a:lnTo>
                  <a:lnTo>
                    <a:pt x="2816352" y="1649437"/>
                  </a:lnTo>
                  <a:lnTo>
                    <a:pt x="2821648" y="1696910"/>
                  </a:lnTo>
                  <a:lnTo>
                    <a:pt x="2828404" y="1743913"/>
                  </a:lnTo>
                  <a:lnTo>
                    <a:pt x="2836595" y="1790446"/>
                  </a:lnTo>
                  <a:lnTo>
                    <a:pt x="2846197" y="1836470"/>
                  </a:lnTo>
                  <a:lnTo>
                    <a:pt x="2857195" y="1881962"/>
                  </a:lnTo>
                  <a:lnTo>
                    <a:pt x="2869565" y="1926920"/>
                  </a:lnTo>
                  <a:lnTo>
                    <a:pt x="2883268" y="1971294"/>
                  </a:lnTo>
                  <a:lnTo>
                    <a:pt x="2898292" y="2015070"/>
                  </a:lnTo>
                  <a:lnTo>
                    <a:pt x="2914624" y="2058238"/>
                  </a:lnTo>
                  <a:lnTo>
                    <a:pt x="2932214" y="2100745"/>
                  </a:lnTo>
                  <a:lnTo>
                    <a:pt x="2951061" y="2142604"/>
                  </a:lnTo>
                  <a:lnTo>
                    <a:pt x="2971139" y="2183765"/>
                  </a:lnTo>
                  <a:lnTo>
                    <a:pt x="2992424" y="2224201"/>
                  </a:lnTo>
                  <a:lnTo>
                    <a:pt x="3014878" y="2263914"/>
                  </a:lnTo>
                  <a:lnTo>
                    <a:pt x="3038500" y="2302865"/>
                  </a:lnTo>
                  <a:lnTo>
                    <a:pt x="3063240" y="2341041"/>
                  </a:lnTo>
                  <a:lnTo>
                    <a:pt x="3089110" y="2378392"/>
                  </a:lnTo>
                  <a:lnTo>
                    <a:pt x="3116046" y="2414930"/>
                  </a:lnTo>
                  <a:lnTo>
                    <a:pt x="3144062" y="2450604"/>
                  </a:lnTo>
                  <a:lnTo>
                    <a:pt x="3173107" y="2485402"/>
                  </a:lnTo>
                  <a:lnTo>
                    <a:pt x="3203181" y="2519311"/>
                  </a:lnTo>
                  <a:lnTo>
                    <a:pt x="3234232" y="2552281"/>
                  </a:lnTo>
                  <a:lnTo>
                    <a:pt x="3266275" y="2584310"/>
                  </a:lnTo>
                  <a:lnTo>
                    <a:pt x="3299244" y="2615374"/>
                  </a:lnTo>
                  <a:lnTo>
                    <a:pt x="3333153" y="2645448"/>
                  </a:lnTo>
                  <a:lnTo>
                    <a:pt x="3367951" y="2674493"/>
                  </a:lnTo>
                  <a:lnTo>
                    <a:pt x="3403625" y="2702509"/>
                  </a:lnTo>
                  <a:lnTo>
                    <a:pt x="3440150" y="2729458"/>
                  </a:lnTo>
                  <a:lnTo>
                    <a:pt x="3477514" y="2755315"/>
                  </a:lnTo>
                  <a:lnTo>
                    <a:pt x="3515677" y="2780068"/>
                  </a:lnTo>
                  <a:lnTo>
                    <a:pt x="3554628" y="2803677"/>
                  </a:lnTo>
                  <a:lnTo>
                    <a:pt x="3594341" y="2826143"/>
                  </a:lnTo>
                  <a:lnTo>
                    <a:pt x="3634790" y="2847416"/>
                  </a:lnTo>
                  <a:lnTo>
                    <a:pt x="3675951" y="2867495"/>
                  </a:lnTo>
                  <a:lnTo>
                    <a:pt x="3717798" y="2886341"/>
                  </a:lnTo>
                  <a:lnTo>
                    <a:pt x="3760317" y="2903944"/>
                  </a:lnTo>
                  <a:lnTo>
                    <a:pt x="3803472" y="2920263"/>
                  </a:lnTo>
                  <a:lnTo>
                    <a:pt x="3847261" y="2935287"/>
                  </a:lnTo>
                  <a:lnTo>
                    <a:pt x="3891635" y="2949003"/>
                  </a:lnTo>
                  <a:lnTo>
                    <a:pt x="3936581" y="2961360"/>
                  </a:lnTo>
                  <a:lnTo>
                    <a:pt x="3982085" y="2972358"/>
                  </a:lnTo>
                  <a:lnTo>
                    <a:pt x="4028109" y="2981960"/>
                  </a:lnTo>
                  <a:lnTo>
                    <a:pt x="4074630" y="2990151"/>
                  </a:lnTo>
                  <a:lnTo>
                    <a:pt x="4121645" y="2996908"/>
                  </a:lnTo>
                  <a:lnTo>
                    <a:pt x="4169105" y="3002203"/>
                  </a:lnTo>
                  <a:lnTo>
                    <a:pt x="4217009" y="3006013"/>
                  </a:lnTo>
                  <a:lnTo>
                    <a:pt x="4265307" y="3008325"/>
                  </a:lnTo>
                  <a:lnTo>
                    <a:pt x="4314012" y="3009100"/>
                  </a:lnTo>
                  <a:lnTo>
                    <a:pt x="4362704" y="3008325"/>
                  </a:lnTo>
                  <a:lnTo>
                    <a:pt x="4411002" y="3006013"/>
                  </a:lnTo>
                  <a:lnTo>
                    <a:pt x="4458906" y="3002203"/>
                  </a:lnTo>
                  <a:lnTo>
                    <a:pt x="4506366" y="2996908"/>
                  </a:lnTo>
                  <a:lnTo>
                    <a:pt x="4553382" y="2990151"/>
                  </a:lnTo>
                  <a:lnTo>
                    <a:pt x="4599902" y="2981960"/>
                  </a:lnTo>
                  <a:lnTo>
                    <a:pt x="4645926" y="2972358"/>
                  </a:lnTo>
                  <a:lnTo>
                    <a:pt x="4691431" y="2961360"/>
                  </a:lnTo>
                  <a:lnTo>
                    <a:pt x="4736376" y="2949003"/>
                  </a:lnTo>
                  <a:lnTo>
                    <a:pt x="4780750" y="2935287"/>
                  </a:lnTo>
                  <a:lnTo>
                    <a:pt x="4824539" y="2920263"/>
                  </a:lnTo>
                  <a:lnTo>
                    <a:pt x="4867694" y="2903944"/>
                  </a:lnTo>
                  <a:lnTo>
                    <a:pt x="4910213" y="2886341"/>
                  </a:lnTo>
                  <a:lnTo>
                    <a:pt x="4952060" y="2867495"/>
                  </a:lnTo>
                  <a:lnTo>
                    <a:pt x="4993221" y="2847416"/>
                  </a:lnTo>
                  <a:lnTo>
                    <a:pt x="5033670" y="2826143"/>
                  </a:lnTo>
                  <a:lnTo>
                    <a:pt x="5073383" y="2803677"/>
                  </a:lnTo>
                  <a:lnTo>
                    <a:pt x="5112334" y="2780068"/>
                  </a:lnTo>
                  <a:lnTo>
                    <a:pt x="5150497" y="2755315"/>
                  </a:lnTo>
                  <a:lnTo>
                    <a:pt x="5187861" y="2729458"/>
                  </a:lnTo>
                  <a:lnTo>
                    <a:pt x="5224386" y="2702509"/>
                  </a:lnTo>
                  <a:lnTo>
                    <a:pt x="5260060" y="2674493"/>
                  </a:lnTo>
                  <a:lnTo>
                    <a:pt x="5294871" y="2645448"/>
                  </a:lnTo>
                  <a:lnTo>
                    <a:pt x="5328767" y="2615374"/>
                  </a:lnTo>
                  <a:lnTo>
                    <a:pt x="5361737" y="2584310"/>
                  </a:lnTo>
                  <a:lnTo>
                    <a:pt x="5393779" y="2552281"/>
                  </a:lnTo>
                  <a:lnTo>
                    <a:pt x="5424830" y="2519311"/>
                  </a:lnTo>
                  <a:lnTo>
                    <a:pt x="5454904" y="2485402"/>
                  </a:lnTo>
                  <a:lnTo>
                    <a:pt x="5483949" y="2450604"/>
                  </a:lnTo>
                  <a:lnTo>
                    <a:pt x="5511965" y="2414930"/>
                  </a:lnTo>
                  <a:lnTo>
                    <a:pt x="5538902" y="2378392"/>
                  </a:lnTo>
                  <a:lnTo>
                    <a:pt x="5564771" y="2341041"/>
                  </a:lnTo>
                  <a:lnTo>
                    <a:pt x="5589511" y="2302865"/>
                  </a:lnTo>
                  <a:lnTo>
                    <a:pt x="5613133" y="2263914"/>
                  </a:lnTo>
                  <a:lnTo>
                    <a:pt x="5635587" y="2224201"/>
                  </a:lnTo>
                  <a:lnTo>
                    <a:pt x="5656872" y="2183765"/>
                  </a:lnTo>
                  <a:lnTo>
                    <a:pt x="5676951" y="2142604"/>
                  </a:lnTo>
                  <a:lnTo>
                    <a:pt x="5695797" y="2100745"/>
                  </a:lnTo>
                  <a:lnTo>
                    <a:pt x="5713387" y="2058238"/>
                  </a:lnTo>
                  <a:lnTo>
                    <a:pt x="5729719" y="2015070"/>
                  </a:lnTo>
                  <a:lnTo>
                    <a:pt x="5744743" y="1971294"/>
                  </a:lnTo>
                  <a:lnTo>
                    <a:pt x="5758446" y="1926920"/>
                  </a:lnTo>
                  <a:lnTo>
                    <a:pt x="5770816" y="1881962"/>
                  </a:lnTo>
                  <a:lnTo>
                    <a:pt x="5781814" y="1836470"/>
                  </a:lnTo>
                  <a:lnTo>
                    <a:pt x="5791416" y="1790446"/>
                  </a:lnTo>
                  <a:lnTo>
                    <a:pt x="5799607" y="1743913"/>
                  </a:lnTo>
                  <a:lnTo>
                    <a:pt x="5806364" y="1696910"/>
                  </a:lnTo>
                  <a:lnTo>
                    <a:pt x="5811659" y="1649437"/>
                  </a:lnTo>
                  <a:lnTo>
                    <a:pt x="5815469" y="1601546"/>
                  </a:lnTo>
                  <a:lnTo>
                    <a:pt x="5817768" y="1553235"/>
                  </a:lnTo>
                  <a:lnTo>
                    <a:pt x="5818543" y="1504543"/>
                  </a:lnTo>
                  <a:close/>
                </a:path>
                <a:path w="8628380" h="7903845" extrusionOk="0">
                  <a:moveTo>
                    <a:pt x="8628012" y="6399238"/>
                  </a:moveTo>
                  <a:lnTo>
                    <a:pt x="8627237" y="6350533"/>
                  </a:lnTo>
                  <a:lnTo>
                    <a:pt x="8624938" y="6302235"/>
                  </a:lnTo>
                  <a:lnTo>
                    <a:pt x="8621116" y="6254331"/>
                  </a:lnTo>
                  <a:lnTo>
                    <a:pt x="8615832" y="6206871"/>
                  </a:lnTo>
                  <a:lnTo>
                    <a:pt x="8609076" y="6159855"/>
                  </a:lnTo>
                  <a:lnTo>
                    <a:pt x="8600884" y="6113335"/>
                  </a:lnTo>
                  <a:lnTo>
                    <a:pt x="8591271" y="6067310"/>
                  </a:lnTo>
                  <a:lnTo>
                    <a:pt x="8580272" y="6021806"/>
                  </a:lnTo>
                  <a:lnTo>
                    <a:pt x="8567915" y="5976861"/>
                  </a:lnTo>
                  <a:lnTo>
                    <a:pt x="8554212" y="5932475"/>
                  </a:lnTo>
                  <a:lnTo>
                    <a:pt x="8539175" y="5888698"/>
                  </a:lnTo>
                  <a:lnTo>
                    <a:pt x="8522856" y="5845543"/>
                  </a:lnTo>
                  <a:lnTo>
                    <a:pt x="8505253" y="5803023"/>
                  </a:lnTo>
                  <a:lnTo>
                    <a:pt x="8486407" y="5761164"/>
                  </a:lnTo>
                  <a:lnTo>
                    <a:pt x="8466328" y="5720004"/>
                  </a:lnTo>
                  <a:lnTo>
                    <a:pt x="8445055" y="5679567"/>
                  </a:lnTo>
                  <a:lnTo>
                    <a:pt x="8422602" y="5639854"/>
                  </a:lnTo>
                  <a:lnTo>
                    <a:pt x="8398980" y="5600903"/>
                  </a:lnTo>
                  <a:lnTo>
                    <a:pt x="8374227" y="5562727"/>
                  </a:lnTo>
                  <a:lnTo>
                    <a:pt x="8348370" y="5525376"/>
                  </a:lnTo>
                  <a:lnTo>
                    <a:pt x="8321421" y="5488838"/>
                  </a:lnTo>
                  <a:lnTo>
                    <a:pt x="8293417" y="5453164"/>
                  </a:lnTo>
                  <a:lnTo>
                    <a:pt x="8264360" y="5418366"/>
                  </a:lnTo>
                  <a:lnTo>
                    <a:pt x="8234299" y="5384457"/>
                  </a:lnTo>
                  <a:lnTo>
                    <a:pt x="8203235" y="5351488"/>
                  </a:lnTo>
                  <a:lnTo>
                    <a:pt x="8171205" y="5319446"/>
                  </a:lnTo>
                  <a:lnTo>
                    <a:pt x="8138223" y="5288394"/>
                  </a:lnTo>
                  <a:lnTo>
                    <a:pt x="8104327" y="5258320"/>
                  </a:lnTo>
                  <a:lnTo>
                    <a:pt x="8069529" y="5229276"/>
                  </a:lnTo>
                  <a:lnTo>
                    <a:pt x="8033855" y="5201259"/>
                  </a:lnTo>
                  <a:lnTo>
                    <a:pt x="7997317" y="5174310"/>
                  </a:lnTo>
                  <a:lnTo>
                    <a:pt x="7959953" y="5148453"/>
                  </a:lnTo>
                  <a:lnTo>
                    <a:pt x="7921790" y="5123700"/>
                  </a:lnTo>
                  <a:lnTo>
                    <a:pt x="7882839" y="5100091"/>
                  </a:lnTo>
                  <a:lnTo>
                    <a:pt x="7843126" y="5077625"/>
                  </a:lnTo>
                  <a:lnTo>
                    <a:pt x="7802677" y="5056352"/>
                  </a:lnTo>
                  <a:lnTo>
                    <a:pt x="7761516" y="5036274"/>
                  </a:lnTo>
                  <a:lnTo>
                    <a:pt x="7719669" y="5017427"/>
                  </a:lnTo>
                  <a:lnTo>
                    <a:pt x="7677150" y="4999825"/>
                  </a:lnTo>
                  <a:lnTo>
                    <a:pt x="7633995" y="4983505"/>
                  </a:lnTo>
                  <a:lnTo>
                    <a:pt x="7590218" y="4968468"/>
                  </a:lnTo>
                  <a:lnTo>
                    <a:pt x="7545845" y="4954765"/>
                  </a:lnTo>
                  <a:lnTo>
                    <a:pt x="7500887" y="4942408"/>
                  </a:lnTo>
                  <a:lnTo>
                    <a:pt x="7455395" y="4931410"/>
                  </a:lnTo>
                  <a:lnTo>
                    <a:pt x="7409370" y="4921796"/>
                  </a:lnTo>
                  <a:lnTo>
                    <a:pt x="7362838" y="4913604"/>
                  </a:lnTo>
                  <a:lnTo>
                    <a:pt x="7315835" y="4906848"/>
                  </a:lnTo>
                  <a:lnTo>
                    <a:pt x="7268362" y="4901565"/>
                  </a:lnTo>
                  <a:lnTo>
                    <a:pt x="7220471" y="4897742"/>
                  </a:lnTo>
                  <a:lnTo>
                    <a:pt x="7172160" y="4895443"/>
                  </a:lnTo>
                  <a:lnTo>
                    <a:pt x="7123468" y="4894669"/>
                  </a:lnTo>
                  <a:lnTo>
                    <a:pt x="7074776" y="4895443"/>
                  </a:lnTo>
                  <a:lnTo>
                    <a:pt x="7026465" y="4897742"/>
                  </a:lnTo>
                  <a:lnTo>
                    <a:pt x="6978574" y="4901565"/>
                  </a:lnTo>
                  <a:lnTo>
                    <a:pt x="6931101" y="4906848"/>
                  </a:lnTo>
                  <a:lnTo>
                    <a:pt x="6884098" y="4913604"/>
                  </a:lnTo>
                  <a:lnTo>
                    <a:pt x="6837566" y="4921796"/>
                  </a:lnTo>
                  <a:lnTo>
                    <a:pt x="6791541" y="4931410"/>
                  </a:lnTo>
                  <a:lnTo>
                    <a:pt x="6746049" y="4942408"/>
                  </a:lnTo>
                  <a:lnTo>
                    <a:pt x="6701091" y="4954765"/>
                  </a:lnTo>
                  <a:lnTo>
                    <a:pt x="6656718" y="4968468"/>
                  </a:lnTo>
                  <a:lnTo>
                    <a:pt x="6612941" y="4983505"/>
                  </a:lnTo>
                  <a:lnTo>
                    <a:pt x="6569786" y="4999825"/>
                  </a:lnTo>
                  <a:lnTo>
                    <a:pt x="6527266" y="5017427"/>
                  </a:lnTo>
                  <a:lnTo>
                    <a:pt x="6485420" y="5036274"/>
                  </a:lnTo>
                  <a:lnTo>
                    <a:pt x="6444259" y="5056352"/>
                  </a:lnTo>
                  <a:lnTo>
                    <a:pt x="6403810" y="5077625"/>
                  </a:lnTo>
                  <a:lnTo>
                    <a:pt x="6364097" y="5100091"/>
                  </a:lnTo>
                  <a:lnTo>
                    <a:pt x="6325146" y="5123700"/>
                  </a:lnTo>
                  <a:lnTo>
                    <a:pt x="6286982" y="5148453"/>
                  </a:lnTo>
                  <a:lnTo>
                    <a:pt x="6249619" y="5174310"/>
                  </a:lnTo>
                  <a:lnTo>
                    <a:pt x="6213081" y="5201259"/>
                  </a:lnTo>
                  <a:lnTo>
                    <a:pt x="6177407" y="5229276"/>
                  </a:lnTo>
                  <a:lnTo>
                    <a:pt x="6142609" y="5258320"/>
                  </a:lnTo>
                  <a:lnTo>
                    <a:pt x="6108712" y="5288394"/>
                  </a:lnTo>
                  <a:lnTo>
                    <a:pt x="6075731" y="5319446"/>
                  </a:lnTo>
                  <a:lnTo>
                    <a:pt x="6043701" y="5351488"/>
                  </a:lnTo>
                  <a:lnTo>
                    <a:pt x="6012637" y="5384457"/>
                  </a:lnTo>
                  <a:lnTo>
                    <a:pt x="5982576" y="5418366"/>
                  </a:lnTo>
                  <a:lnTo>
                    <a:pt x="5953518" y="5453164"/>
                  </a:lnTo>
                  <a:lnTo>
                    <a:pt x="5925515" y="5488838"/>
                  </a:lnTo>
                  <a:lnTo>
                    <a:pt x="5898566" y="5525376"/>
                  </a:lnTo>
                  <a:lnTo>
                    <a:pt x="5872708" y="5562727"/>
                  </a:lnTo>
                  <a:lnTo>
                    <a:pt x="5847956" y="5600903"/>
                  </a:lnTo>
                  <a:lnTo>
                    <a:pt x="5824347" y="5639854"/>
                  </a:lnTo>
                  <a:lnTo>
                    <a:pt x="5801880" y="5679567"/>
                  </a:lnTo>
                  <a:lnTo>
                    <a:pt x="5780608" y="5720004"/>
                  </a:lnTo>
                  <a:lnTo>
                    <a:pt x="5760529" y="5761164"/>
                  </a:lnTo>
                  <a:lnTo>
                    <a:pt x="5741682" y="5803023"/>
                  </a:lnTo>
                  <a:lnTo>
                    <a:pt x="5724080" y="5845543"/>
                  </a:lnTo>
                  <a:lnTo>
                    <a:pt x="5707761" y="5888698"/>
                  </a:lnTo>
                  <a:lnTo>
                    <a:pt x="5692724" y="5932475"/>
                  </a:lnTo>
                  <a:lnTo>
                    <a:pt x="5679021" y="5976861"/>
                  </a:lnTo>
                  <a:lnTo>
                    <a:pt x="5666664" y="6021806"/>
                  </a:lnTo>
                  <a:lnTo>
                    <a:pt x="5655665" y="6067310"/>
                  </a:lnTo>
                  <a:lnTo>
                    <a:pt x="5646051" y="6113335"/>
                  </a:lnTo>
                  <a:lnTo>
                    <a:pt x="5637860" y="6159855"/>
                  </a:lnTo>
                  <a:lnTo>
                    <a:pt x="5631104" y="6206871"/>
                  </a:lnTo>
                  <a:lnTo>
                    <a:pt x="5625820" y="6254331"/>
                  </a:lnTo>
                  <a:lnTo>
                    <a:pt x="5621998" y="6302235"/>
                  </a:lnTo>
                  <a:lnTo>
                    <a:pt x="5619699" y="6350533"/>
                  </a:lnTo>
                  <a:lnTo>
                    <a:pt x="5618924" y="6399238"/>
                  </a:lnTo>
                  <a:lnTo>
                    <a:pt x="5619699" y="6447930"/>
                  </a:lnTo>
                  <a:lnTo>
                    <a:pt x="5621998" y="6496228"/>
                  </a:lnTo>
                  <a:lnTo>
                    <a:pt x="5625820" y="6544132"/>
                  </a:lnTo>
                  <a:lnTo>
                    <a:pt x="5631104" y="6591592"/>
                  </a:lnTo>
                  <a:lnTo>
                    <a:pt x="5637860" y="6638595"/>
                  </a:lnTo>
                  <a:lnTo>
                    <a:pt x="5646051" y="6685127"/>
                  </a:lnTo>
                  <a:lnTo>
                    <a:pt x="5655665" y="6731152"/>
                  </a:lnTo>
                  <a:lnTo>
                    <a:pt x="5666664" y="6776644"/>
                  </a:lnTo>
                  <a:lnTo>
                    <a:pt x="5679021" y="6821602"/>
                  </a:lnTo>
                  <a:lnTo>
                    <a:pt x="5692724" y="6865975"/>
                  </a:lnTo>
                  <a:lnTo>
                    <a:pt x="5707761" y="6909752"/>
                  </a:lnTo>
                  <a:lnTo>
                    <a:pt x="5724080" y="6952907"/>
                  </a:lnTo>
                  <a:lnTo>
                    <a:pt x="5741682" y="6995427"/>
                  </a:lnTo>
                  <a:lnTo>
                    <a:pt x="5760529" y="7037273"/>
                  </a:lnTo>
                  <a:lnTo>
                    <a:pt x="5780608" y="7078434"/>
                  </a:lnTo>
                  <a:lnTo>
                    <a:pt x="5801880" y="7118883"/>
                  </a:lnTo>
                  <a:lnTo>
                    <a:pt x="5824347" y="7158596"/>
                  </a:lnTo>
                  <a:lnTo>
                    <a:pt x="5847956" y="7197547"/>
                  </a:lnTo>
                  <a:lnTo>
                    <a:pt x="5872708" y="7235711"/>
                  </a:lnTo>
                  <a:lnTo>
                    <a:pt x="5898566" y="7273074"/>
                  </a:lnTo>
                  <a:lnTo>
                    <a:pt x="5925515" y="7309599"/>
                  </a:lnTo>
                  <a:lnTo>
                    <a:pt x="5953518" y="7345273"/>
                  </a:lnTo>
                  <a:lnTo>
                    <a:pt x="5982576" y="7380084"/>
                  </a:lnTo>
                  <a:lnTo>
                    <a:pt x="6012637" y="7413980"/>
                  </a:lnTo>
                  <a:lnTo>
                    <a:pt x="6043701" y="7446962"/>
                  </a:lnTo>
                  <a:lnTo>
                    <a:pt x="6075731" y="7478992"/>
                  </a:lnTo>
                  <a:lnTo>
                    <a:pt x="6108712" y="7510043"/>
                  </a:lnTo>
                  <a:lnTo>
                    <a:pt x="6142609" y="7540117"/>
                  </a:lnTo>
                  <a:lnTo>
                    <a:pt x="6177407" y="7569162"/>
                  </a:lnTo>
                  <a:lnTo>
                    <a:pt x="6213081" y="7597178"/>
                  </a:lnTo>
                  <a:lnTo>
                    <a:pt x="6249619" y="7624127"/>
                  </a:lnTo>
                  <a:lnTo>
                    <a:pt x="6286982" y="7649985"/>
                  </a:lnTo>
                  <a:lnTo>
                    <a:pt x="6325146" y="7674737"/>
                  </a:lnTo>
                  <a:lnTo>
                    <a:pt x="6364097" y="7698346"/>
                  </a:lnTo>
                  <a:lnTo>
                    <a:pt x="6403810" y="7720812"/>
                  </a:lnTo>
                  <a:lnTo>
                    <a:pt x="6444259" y="7742085"/>
                  </a:lnTo>
                  <a:lnTo>
                    <a:pt x="6485420" y="7762164"/>
                  </a:lnTo>
                  <a:lnTo>
                    <a:pt x="6527266" y="7781010"/>
                  </a:lnTo>
                  <a:lnTo>
                    <a:pt x="6569786" y="7798613"/>
                  </a:lnTo>
                  <a:lnTo>
                    <a:pt x="6612941" y="7814932"/>
                  </a:lnTo>
                  <a:lnTo>
                    <a:pt x="6656718" y="7829956"/>
                  </a:lnTo>
                  <a:lnTo>
                    <a:pt x="6701091" y="7843672"/>
                  </a:lnTo>
                  <a:lnTo>
                    <a:pt x="6746049" y="7856029"/>
                  </a:lnTo>
                  <a:lnTo>
                    <a:pt x="6791541" y="7867028"/>
                  </a:lnTo>
                  <a:lnTo>
                    <a:pt x="6837566" y="7876629"/>
                  </a:lnTo>
                  <a:lnTo>
                    <a:pt x="6884098" y="7884820"/>
                  </a:lnTo>
                  <a:lnTo>
                    <a:pt x="6931101" y="7891577"/>
                  </a:lnTo>
                  <a:lnTo>
                    <a:pt x="6978574" y="7896873"/>
                  </a:lnTo>
                  <a:lnTo>
                    <a:pt x="7026465" y="7900683"/>
                  </a:lnTo>
                  <a:lnTo>
                    <a:pt x="7074776" y="7902994"/>
                  </a:lnTo>
                  <a:lnTo>
                    <a:pt x="7123468" y="7903769"/>
                  </a:lnTo>
                  <a:lnTo>
                    <a:pt x="7172160" y="7902994"/>
                  </a:lnTo>
                  <a:lnTo>
                    <a:pt x="7220471" y="7900683"/>
                  </a:lnTo>
                  <a:lnTo>
                    <a:pt x="7268362" y="7896873"/>
                  </a:lnTo>
                  <a:lnTo>
                    <a:pt x="7315835" y="7891577"/>
                  </a:lnTo>
                  <a:lnTo>
                    <a:pt x="7362838" y="7884820"/>
                  </a:lnTo>
                  <a:lnTo>
                    <a:pt x="7409370" y="7876629"/>
                  </a:lnTo>
                  <a:lnTo>
                    <a:pt x="7455395" y="7867028"/>
                  </a:lnTo>
                  <a:lnTo>
                    <a:pt x="7500887" y="7856029"/>
                  </a:lnTo>
                  <a:lnTo>
                    <a:pt x="7545845" y="7843672"/>
                  </a:lnTo>
                  <a:lnTo>
                    <a:pt x="7590218" y="7829956"/>
                  </a:lnTo>
                  <a:lnTo>
                    <a:pt x="7633995" y="7814932"/>
                  </a:lnTo>
                  <a:lnTo>
                    <a:pt x="7677150" y="7798613"/>
                  </a:lnTo>
                  <a:lnTo>
                    <a:pt x="7719669" y="7781010"/>
                  </a:lnTo>
                  <a:lnTo>
                    <a:pt x="7761516" y="7762164"/>
                  </a:lnTo>
                  <a:lnTo>
                    <a:pt x="7802677" y="7742085"/>
                  </a:lnTo>
                  <a:lnTo>
                    <a:pt x="7843126" y="7720812"/>
                  </a:lnTo>
                  <a:lnTo>
                    <a:pt x="7882839" y="7698346"/>
                  </a:lnTo>
                  <a:lnTo>
                    <a:pt x="7921790" y="7674737"/>
                  </a:lnTo>
                  <a:lnTo>
                    <a:pt x="7959953" y="7649985"/>
                  </a:lnTo>
                  <a:lnTo>
                    <a:pt x="7997317" y="7624127"/>
                  </a:lnTo>
                  <a:lnTo>
                    <a:pt x="8033855" y="7597178"/>
                  </a:lnTo>
                  <a:lnTo>
                    <a:pt x="8069529" y="7569162"/>
                  </a:lnTo>
                  <a:lnTo>
                    <a:pt x="8104327" y="7540117"/>
                  </a:lnTo>
                  <a:lnTo>
                    <a:pt x="8138223" y="7510043"/>
                  </a:lnTo>
                  <a:lnTo>
                    <a:pt x="8171205" y="7478992"/>
                  </a:lnTo>
                  <a:lnTo>
                    <a:pt x="8203235" y="7446962"/>
                  </a:lnTo>
                  <a:lnTo>
                    <a:pt x="8234299" y="7413980"/>
                  </a:lnTo>
                  <a:lnTo>
                    <a:pt x="8264360" y="7380084"/>
                  </a:lnTo>
                  <a:lnTo>
                    <a:pt x="8293417" y="7345273"/>
                  </a:lnTo>
                  <a:lnTo>
                    <a:pt x="8321421" y="7309599"/>
                  </a:lnTo>
                  <a:lnTo>
                    <a:pt x="8348370" y="7273074"/>
                  </a:lnTo>
                  <a:lnTo>
                    <a:pt x="8374227" y="7235711"/>
                  </a:lnTo>
                  <a:lnTo>
                    <a:pt x="8398980" y="7197547"/>
                  </a:lnTo>
                  <a:lnTo>
                    <a:pt x="8422602" y="7158596"/>
                  </a:lnTo>
                  <a:lnTo>
                    <a:pt x="8445055" y="7118883"/>
                  </a:lnTo>
                  <a:lnTo>
                    <a:pt x="8466328" y="7078434"/>
                  </a:lnTo>
                  <a:lnTo>
                    <a:pt x="8486407" y="7037273"/>
                  </a:lnTo>
                  <a:lnTo>
                    <a:pt x="8505253" y="6995427"/>
                  </a:lnTo>
                  <a:lnTo>
                    <a:pt x="8522856" y="6952907"/>
                  </a:lnTo>
                  <a:lnTo>
                    <a:pt x="8539175" y="6909752"/>
                  </a:lnTo>
                  <a:lnTo>
                    <a:pt x="8554212" y="6865975"/>
                  </a:lnTo>
                  <a:lnTo>
                    <a:pt x="8567915" y="6821602"/>
                  </a:lnTo>
                  <a:lnTo>
                    <a:pt x="8580272" y="6776644"/>
                  </a:lnTo>
                  <a:lnTo>
                    <a:pt x="8591271" y="6731152"/>
                  </a:lnTo>
                  <a:lnTo>
                    <a:pt x="8600884" y="6685127"/>
                  </a:lnTo>
                  <a:lnTo>
                    <a:pt x="8609076" y="6638595"/>
                  </a:lnTo>
                  <a:lnTo>
                    <a:pt x="8615832" y="6591592"/>
                  </a:lnTo>
                  <a:lnTo>
                    <a:pt x="8621116" y="6544132"/>
                  </a:lnTo>
                  <a:lnTo>
                    <a:pt x="8624938" y="6496228"/>
                  </a:lnTo>
                  <a:lnTo>
                    <a:pt x="8627237" y="6447930"/>
                  </a:lnTo>
                  <a:lnTo>
                    <a:pt x="8628012" y="6399238"/>
                  </a:lnTo>
                  <a:close/>
                </a:path>
              </a:pathLst>
            </a:custGeom>
            <a:solidFill>
              <a:srgbClr val="0E4D4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sp>
        <p:nvSpPr>
          <p:cNvPr id="1914" name="Google Shape;1914;p89"/>
          <p:cNvSpPr txBox="1">
            <a:spLocks noGrp="1"/>
          </p:cNvSpPr>
          <p:nvPr>
            <p:ph type="title"/>
          </p:nvPr>
        </p:nvSpPr>
        <p:spPr>
          <a:xfrm>
            <a:off x="5680491" y="968155"/>
            <a:ext cx="865500" cy="609300"/>
          </a:xfrm>
          <a:prstGeom prst="rect">
            <a:avLst/>
          </a:prstGeom>
          <a:noFill/>
          <a:ln>
            <a:noFill/>
          </a:ln>
        </p:spPr>
        <p:txBody>
          <a:bodyPr spcFirstLastPara="1" wrap="square" lIns="0" tIns="7225" rIns="0" bIns="0" anchor="t" anchorCtr="0">
            <a:spAutoFit/>
          </a:bodyPr>
          <a:lstStyle/>
          <a:p>
            <a:pPr marL="0" marR="0" lvl="0" indent="0" algn="ctr" rtl="0">
              <a:lnSpc>
                <a:spcPct val="100400"/>
              </a:lnSpc>
              <a:spcBef>
                <a:spcPts val="0"/>
              </a:spcBef>
              <a:spcAft>
                <a:spcPts val="0"/>
              </a:spcAft>
              <a:buNone/>
            </a:pPr>
            <a:r>
              <a:rPr lang="en" sz="1300">
                <a:solidFill>
                  <a:srgbClr val="FFFFFF"/>
                </a:solidFill>
                <a:latin typeface="Proxima Nova"/>
                <a:ea typeface="Proxima Nova"/>
                <a:cs typeface="Proxima Nova"/>
                <a:sym typeface="Proxima Nova"/>
              </a:rPr>
              <a:t>Identify  inequities at work</a:t>
            </a:r>
            <a:endParaRPr sz="1300">
              <a:solidFill>
                <a:srgbClr val="FFFFFF"/>
              </a:solidFill>
              <a:latin typeface="Proxima Nova"/>
              <a:ea typeface="Proxima Nova"/>
              <a:cs typeface="Proxima Nova"/>
              <a:sym typeface="Proxima Nova"/>
            </a:endParaRPr>
          </a:p>
        </p:txBody>
      </p:sp>
      <p:sp>
        <p:nvSpPr>
          <p:cNvPr id="1915" name="Google Shape;1915;p89"/>
          <p:cNvSpPr txBox="1"/>
          <p:nvPr/>
        </p:nvSpPr>
        <p:spPr>
          <a:xfrm>
            <a:off x="6970849" y="3203863"/>
            <a:ext cx="865500" cy="609300"/>
          </a:xfrm>
          <a:prstGeom prst="rect">
            <a:avLst/>
          </a:prstGeom>
          <a:noFill/>
          <a:ln>
            <a:noFill/>
          </a:ln>
        </p:spPr>
        <p:txBody>
          <a:bodyPr spcFirstLastPara="1" wrap="square" lIns="0" tIns="7225" rIns="0" bIns="0" anchor="t" anchorCtr="0">
            <a:spAutoFit/>
          </a:bodyPr>
          <a:lstStyle/>
          <a:p>
            <a:pPr marL="0" marR="0" lvl="0" indent="0" algn="ctr" rtl="0">
              <a:lnSpc>
                <a:spcPct val="100400"/>
              </a:lnSpc>
              <a:spcBef>
                <a:spcPts val="0"/>
              </a:spcBef>
              <a:spcAft>
                <a:spcPts val="0"/>
              </a:spcAft>
              <a:buNone/>
            </a:pPr>
            <a:r>
              <a:rPr lang="en" sz="1300" b="1">
                <a:solidFill>
                  <a:srgbClr val="FFFFFF"/>
                </a:solidFill>
                <a:latin typeface="Proxima Nova"/>
                <a:ea typeface="Proxima Nova"/>
                <a:cs typeface="Proxima Nova"/>
                <a:sym typeface="Proxima Nova"/>
              </a:rPr>
              <a:t>Own your  positional  power</a:t>
            </a:r>
            <a:endParaRPr sz="1300" b="1">
              <a:latin typeface="Proxima Nova"/>
              <a:ea typeface="Proxima Nova"/>
              <a:cs typeface="Proxima Nova"/>
              <a:sym typeface="Proxima Nova"/>
            </a:endParaRPr>
          </a:p>
        </p:txBody>
      </p:sp>
      <p:sp>
        <p:nvSpPr>
          <p:cNvPr id="1916" name="Google Shape;1916;p89"/>
          <p:cNvSpPr txBox="1"/>
          <p:nvPr/>
        </p:nvSpPr>
        <p:spPr>
          <a:xfrm>
            <a:off x="4471197" y="3203856"/>
            <a:ext cx="689700" cy="609300"/>
          </a:xfrm>
          <a:prstGeom prst="rect">
            <a:avLst/>
          </a:prstGeom>
          <a:noFill/>
          <a:ln>
            <a:noFill/>
          </a:ln>
        </p:spPr>
        <p:txBody>
          <a:bodyPr spcFirstLastPara="1" wrap="square" lIns="0" tIns="7225" rIns="0" bIns="0" anchor="t" anchorCtr="0">
            <a:spAutoFit/>
          </a:bodyPr>
          <a:lstStyle/>
          <a:p>
            <a:pPr marL="0" marR="0" lvl="0" indent="0" algn="ctr" rtl="0">
              <a:lnSpc>
                <a:spcPct val="100400"/>
              </a:lnSpc>
              <a:spcBef>
                <a:spcPts val="0"/>
              </a:spcBef>
              <a:spcAft>
                <a:spcPts val="0"/>
              </a:spcAft>
              <a:buNone/>
            </a:pPr>
            <a:r>
              <a:rPr lang="en" sz="1300" b="1">
                <a:solidFill>
                  <a:srgbClr val="FFFFFF"/>
                </a:solidFill>
                <a:latin typeface="Proxima Nova"/>
                <a:ea typeface="Proxima Nova"/>
                <a:cs typeface="Proxima Nova"/>
                <a:sym typeface="Proxima Nova"/>
              </a:rPr>
              <a:t>Consider  actions to take</a:t>
            </a:r>
            <a:endParaRPr sz="1300" b="1">
              <a:latin typeface="Proxima Nova"/>
              <a:ea typeface="Proxima Nova"/>
              <a:cs typeface="Proxima Nova"/>
              <a:sym typeface="Proxima Nova"/>
            </a:endParaRPr>
          </a:p>
        </p:txBody>
      </p:sp>
      <p:sp>
        <p:nvSpPr>
          <p:cNvPr id="1917" name="Google Shape;1917;p89"/>
          <p:cNvSpPr txBox="1"/>
          <p:nvPr/>
        </p:nvSpPr>
        <p:spPr>
          <a:xfrm>
            <a:off x="5680124" y="2518713"/>
            <a:ext cx="865500" cy="408300"/>
          </a:xfrm>
          <a:prstGeom prst="rect">
            <a:avLst/>
          </a:prstGeom>
          <a:noFill/>
          <a:ln>
            <a:noFill/>
          </a:ln>
        </p:spPr>
        <p:txBody>
          <a:bodyPr spcFirstLastPara="1" wrap="square" lIns="0" tIns="7225" rIns="0" bIns="0" anchor="t" anchorCtr="0">
            <a:spAutoFit/>
          </a:bodyPr>
          <a:lstStyle/>
          <a:p>
            <a:pPr marL="0" marR="0" lvl="0" indent="12700" algn="ctr" rtl="0">
              <a:lnSpc>
                <a:spcPct val="100400"/>
              </a:lnSpc>
              <a:spcBef>
                <a:spcPts val="0"/>
              </a:spcBef>
              <a:spcAft>
                <a:spcPts val="0"/>
              </a:spcAft>
              <a:buNone/>
            </a:pPr>
            <a:r>
              <a:rPr lang="en" sz="1300" b="1">
                <a:solidFill>
                  <a:srgbClr val="FFFFFF"/>
                </a:solidFill>
                <a:latin typeface="Proxima Nova"/>
                <a:ea typeface="Proxima Nova"/>
                <a:cs typeface="Proxima Nova"/>
                <a:sym typeface="Proxima Nova"/>
              </a:rPr>
              <a:t>See your  privilege</a:t>
            </a:r>
            <a:endParaRPr sz="1300" b="1">
              <a:solidFill>
                <a:srgbClr val="FFFFFF"/>
              </a:solidFill>
              <a:latin typeface="Proxima Nova"/>
              <a:ea typeface="Proxima Nova"/>
              <a:cs typeface="Proxima Nova"/>
              <a:sym typeface="Proxima Nova"/>
            </a:endParaRPr>
          </a:p>
        </p:txBody>
      </p:sp>
      <p:sp>
        <p:nvSpPr>
          <p:cNvPr id="1918" name="Google Shape;1918;p89"/>
          <p:cNvSpPr txBox="1"/>
          <p:nvPr/>
        </p:nvSpPr>
        <p:spPr>
          <a:xfrm>
            <a:off x="832425" y="1496675"/>
            <a:ext cx="2496300" cy="1960200"/>
          </a:xfrm>
          <a:prstGeom prst="rect">
            <a:avLst/>
          </a:prstGeom>
          <a:noFill/>
          <a:ln>
            <a:noFill/>
          </a:ln>
        </p:spPr>
        <p:txBody>
          <a:bodyPr spcFirstLastPara="1" wrap="square" lIns="0" tIns="125625" rIns="0" bIns="0" anchor="t" anchorCtr="0">
            <a:spAutoFit/>
          </a:bodyPr>
          <a:lstStyle/>
          <a:p>
            <a:pPr marL="0" marR="609600" lvl="0" indent="0" algn="l" rtl="0">
              <a:lnSpc>
                <a:spcPct val="96574"/>
              </a:lnSpc>
              <a:spcBef>
                <a:spcPts val="0"/>
              </a:spcBef>
              <a:spcAft>
                <a:spcPts val="0"/>
              </a:spcAft>
              <a:buNone/>
            </a:pPr>
            <a:r>
              <a:rPr lang="en" sz="4100">
                <a:latin typeface="Oswald"/>
                <a:ea typeface="Oswald"/>
                <a:cs typeface="Oswald"/>
                <a:sym typeface="Oswald"/>
              </a:rPr>
              <a:t>Active  Allyship</a:t>
            </a:r>
            <a:endParaRPr sz="4100">
              <a:latin typeface="Oswald"/>
              <a:ea typeface="Oswald"/>
              <a:cs typeface="Oswald"/>
              <a:sym typeface="Oswald"/>
            </a:endParaRPr>
          </a:p>
          <a:p>
            <a:pPr marL="0" marR="0" lvl="0" indent="0" algn="l" rtl="0">
              <a:lnSpc>
                <a:spcPct val="97348"/>
              </a:lnSpc>
              <a:spcBef>
                <a:spcPts val="0"/>
              </a:spcBef>
              <a:spcAft>
                <a:spcPts val="0"/>
              </a:spcAft>
              <a:buNone/>
            </a:pPr>
            <a:r>
              <a:rPr lang="en" sz="4100">
                <a:latin typeface="Oswald"/>
                <a:ea typeface="Oswald"/>
                <a:cs typeface="Oswald"/>
                <a:sym typeface="Oswald"/>
              </a:rPr>
              <a:t>Framework</a:t>
            </a:r>
            <a:endParaRPr sz="4100">
              <a:latin typeface="Oswald"/>
              <a:ea typeface="Oswald"/>
              <a:cs typeface="Oswald"/>
              <a:sym typeface="Oswald"/>
            </a:endParaRPr>
          </a:p>
        </p:txBody>
      </p:sp>
      <p:sp>
        <p:nvSpPr>
          <p:cNvPr id="1919" name="Google Shape;1919;p89"/>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65</a:t>
            </a:fld>
            <a:endParaRPr sz="700">
              <a:latin typeface="Proxima Nova Semibold"/>
              <a:ea typeface="Proxima Nova Semibold"/>
              <a:cs typeface="Proxima Nova Semibold"/>
              <a:sym typeface="Proxima Nova Semibold"/>
            </a:endParaRPr>
          </a:p>
        </p:txBody>
      </p:sp>
      <p:grpSp>
        <p:nvGrpSpPr>
          <p:cNvPr id="1920" name="Google Shape;1920;p89"/>
          <p:cNvGrpSpPr/>
          <p:nvPr/>
        </p:nvGrpSpPr>
        <p:grpSpPr>
          <a:xfrm>
            <a:off x="167531" y="4852630"/>
            <a:ext cx="1505034" cy="174536"/>
            <a:chOff x="442904" y="4166938"/>
            <a:chExt cx="4030621" cy="467300"/>
          </a:xfrm>
        </p:grpSpPr>
        <p:pic>
          <p:nvPicPr>
            <p:cNvPr id="1921" name="Google Shape;1921;p89"/>
            <p:cNvPicPr preferRelativeResize="0"/>
            <p:nvPr/>
          </p:nvPicPr>
          <p:blipFill rotWithShape="1">
            <a:blip r:embed="rId3">
              <a:alphaModFix/>
            </a:blip>
            <a:srcRect/>
            <a:stretch/>
          </p:blipFill>
          <p:spPr>
            <a:xfrm>
              <a:off x="1848476" y="4166938"/>
              <a:ext cx="2625049" cy="467300"/>
            </a:xfrm>
            <a:prstGeom prst="rect">
              <a:avLst/>
            </a:prstGeom>
            <a:noFill/>
            <a:ln>
              <a:noFill/>
            </a:ln>
          </p:spPr>
        </p:pic>
        <p:grpSp>
          <p:nvGrpSpPr>
            <p:cNvPr id="1922" name="Google Shape;1922;p89"/>
            <p:cNvGrpSpPr/>
            <p:nvPr/>
          </p:nvGrpSpPr>
          <p:grpSpPr>
            <a:xfrm>
              <a:off x="442904" y="4326529"/>
              <a:ext cx="1033452" cy="205673"/>
              <a:chOff x="7504804" y="565304"/>
              <a:chExt cx="1033452" cy="205673"/>
            </a:xfrm>
          </p:grpSpPr>
          <p:sp>
            <p:nvSpPr>
              <p:cNvPr id="1923" name="Google Shape;1923;p89"/>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924" name="Google Shape;1924;p89"/>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925" name="Google Shape;1925;p89"/>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926" name="Google Shape;1926;p89"/>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927" name="Google Shape;1927;p89"/>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928" name="Google Shape;1928;p89"/>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929" name="Google Shape;1929;p89"/>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1930" name="Google Shape;1930;p89"/>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rgbClr val="C5E4E0">
            <a:alpha val="49800"/>
          </a:srgbClr>
        </a:solidFill>
        <a:effectLst/>
      </p:bgPr>
    </p:bg>
    <p:spTree>
      <p:nvGrpSpPr>
        <p:cNvPr id="1" name="Shape 1934"/>
        <p:cNvGrpSpPr/>
        <p:nvPr/>
      </p:nvGrpSpPr>
      <p:grpSpPr>
        <a:xfrm>
          <a:off x="0" y="0"/>
          <a:ext cx="0" cy="0"/>
          <a:chOff x="0" y="0"/>
          <a:chExt cx="0" cy="0"/>
        </a:xfrm>
      </p:grpSpPr>
      <p:sp>
        <p:nvSpPr>
          <p:cNvPr id="1935" name="Google Shape;1935;p90"/>
          <p:cNvSpPr/>
          <p:nvPr/>
        </p:nvSpPr>
        <p:spPr>
          <a:xfrm>
            <a:off x="3364706" y="400022"/>
            <a:ext cx="0" cy="4345143"/>
          </a:xfrm>
          <a:custGeom>
            <a:avLst/>
            <a:gdLst/>
            <a:ahLst/>
            <a:cxnLst/>
            <a:rect l="l" t="t" r="r" b="b"/>
            <a:pathLst>
              <a:path w="120000" h="9549765" extrusionOk="0">
                <a:moveTo>
                  <a:pt x="0" y="0"/>
                </a:moveTo>
                <a:lnTo>
                  <a:pt x="0" y="9549447"/>
                </a:lnTo>
              </a:path>
            </a:pathLst>
          </a:custGeom>
          <a:noFill/>
          <a:ln w="104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936" name="Google Shape;1936;p90"/>
          <p:cNvSpPr txBox="1"/>
          <p:nvPr/>
        </p:nvSpPr>
        <p:spPr>
          <a:xfrm>
            <a:off x="4346254" y="665838"/>
            <a:ext cx="3678300" cy="1186800"/>
          </a:xfrm>
          <a:prstGeom prst="rect">
            <a:avLst/>
          </a:prstGeom>
          <a:noFill/>
          <a:ln>
            <a:noFill/>
          </a:ln>
        </p:spPr>
        <p:txBody>
          <a:bodyPr spcFirstLastPara="1" wrap="square" lIns="0" tIns="149025" rIns="0" bIns="0" anchor="t" anchorCtr="0">
            <a:spAutoFit/>
          </a:bodyPr>
          <a:lstStyle/>
          <a:p>
            <a:pPr marL="0" marR="0" lvl="0" indent="0" algn="l" rtl="0">
              <a:lnSpc>
                <a:spcPct val="100000"/>
              </a:lnSpc>
              <a:spcBef>
                <a:spcPts val="0"/>
              </a:spcBef>
              <a:spcAft>
                <a:spcPts val="0"/>
              </a:spcAft>
              <a:buNone/>
            </a:pPr>
            <a:r>
              <a:rPr lang="en" sz="1700" b="1">
                <a:latin typeface="Proxima Nova"/>
                <a:ea typeface="Proxima Nova"/>
                <a:cs typeface="Proxima Nova"/>
                <a:sym typeface="Proxima Nova"/>
              </a:rPr>
              <a:t>Define allyship</a:t>
            </a:r>
            <a:endParaRPr sz="1700" b="1">
              <a:latin typeface="Proxima Nova"/>
              <a:ea typeface="Proxima Nova"/>
              <a:cs typeface="Proxima Nova"/>
              <a:sym typeface="Proxima Nova"/>
            </a:endParaRPr>
          </a:p>
          <a:p>
            <a:pPr marL="0" lvl="0" indent="0" algn="l" rtl="0">
              <a:spcBef>
                <a:spcPts val="1000"/>
              </a:spcBef>
              <a:spcAft>
                <a:spcPts val="0"/>
              </a:spcAft>
              <a:buNone/>
            </a:pPr>
            <a:r>
              <a:rPr lang="en">
                <a:latin typeface="Avenir"/>
                <a:ea typeface="Avenir"/>
                <a:cs typeface="Avenir"/>
                <a:sym typeface="Avenir"/>
              </a:rPr>
              <a:t>Allyship is an active and consistent effort to use your privilege and power to support and advocate for people with less privilege.</a:t>
            </a:r>
            <a:endParaRPr sz="1300">
              <a:latin typeface="Avenir"/>
              <a:ea typeface="Avenir"/>
              <a:cs typeface="Avenir"/>
              <a:sym typeface="Avenir"/>
            </a:endParaRPr>
          </a:p>
        </p:txBody>
      </p:sp>
      <p:sp>
        <p:nvSpPr>
          <p:cNvPr id="1937" name="Google Shape;1937;p90"/>
          <p:cNvSpPr txBox="1"/>
          <p:nvPr/>
        </p:nvSpPr>
        <p:spPr>
          <a:xfrm>
            <a:off x="4346254" y="2161173"/>
            <a:ext cx="2177400" cy="268200"/>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b="1">
                <a:latin typeface="Proxima Nova"/>
                <a:ea typeface="Proxima Nova"/>
                <a:cs typeface="Proxima Nova"/>
                <a:sym typeface="Proxima Nova"/>
              </a:rPr>
              <a:t>Unpack your privilege</a:t>
            </a:r>
            <a:endParaRPr sz="1700" b="1">
              <a:latin typeface="Proxima Nova"/>
              <a:ea typeface="Proxima Nova"/>
              <a:cs typeface="Proxima Nova"/>
              <a:sym typeface="Proxima Nova"/>
            </a:endParaRPr>
          </a:p>
        </p:txBody>
      </p:sp>
      <p:sp>
        <p:nvSpPr>
          <p:cNvPr id="1938" name="Google Shape;1938;p90"/>
          <p:cNvSpPr txBox="1"/>
          <p:nvPr/>
        </p:nvSpPr>
        <p:spPr>
          <a:xfrm>
            <a:off x="4346254" y="3502032"/>
            <a:ext cx="3888600" cy="268200"/>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b="1">
                <a:latin typeface="Proxima Nova"/>
                <a:ea typeface="Proxima Nova"/>
                <a:cs typeface="Proxima Nova"/>
                <a:sym typeface="Proxima Nova"/>
              </a:rPr>
              <a:t>Learn about inequities in the workplace</a:t>
            </a:r>
            <a:endParaRPr sz="1700" b="1">
              <a:latin typeface="Proxima Nova"/>
              <a:ea typeface="Proxima Nova"/>
              <a:cs typeface="Proxima Nova"/>
              <a:sym typeface="Proxima Nova"/>
            </a:endParaRPr>
          </a:p>
        </p:txBody>
      </p:sp>
      <p:sp>
        <p:nvSpPr>
          <p:cNvPr id="1939" name="Google Shape;1939;p90"/>
          <p:cNvSpPr txBox="1"/>
          <p:nvPr/>
        </p:nvSpPr>
        <p:spPr>
          <a:xfrm>
            <a:off x="3994723" y="766793"/>
            <a:ext cx="1158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latin typeface="Oswald"/>
                <a:ea typeface="Oswald"/>
                <a:cs typeface="Oswald"/>
                <a:sym typeface="Oswald"/>
              </a:rPr>
              <a:t>1</a:t>
            </a:r>
            <a:endParaRPr sz="2400">
              <a:latin typeface="Oswald"/>
              <a:ea typeface="Oswald"/>
              <a:cs typeface="Oswald"/>
              <a:sym typeface="Oswald"/>
            </a:endParaRPr>
          </a:p>
        </p:txBody>
      </p:sp>
      <p:sp>
        <p:nvSpPr>
          <p:cNvPr id="1940" name="Google Shape;1940;p90"/>
          <p:cNvSpPr txBox="1"/>
          <p:nvPr/>
        </p:nvSpPr>
        <p:spPr>
          <a:xfrm>
            <a:off x="3994723" y="2119400"/>
            <a:ext cx="1620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latin typeface="Oswald"/>
                <a:ea typeface="Oswald"/>
                <a:cs typeface="Oswald"/>
                <a:sym typeface="Oswald"/>
              </a:rPr>
              <a:t>2</a:t>
            </a:r>
            <a:endParaRPr sz="2400">
              <a:latin typeface="Oswald"/>
              <a:ea typeface="Oswald"/>
              <a:cs typeface="Oswald"/>
              <a:sym typeface="Oswald"/>
            </a:endParaRPr>
          </a:p>
        </p:txBody>
      </p:sp>
      <p:sp>
        <p:nvSpPr>
          <p:cNvPr id="1941" name="Google Shape;1941;p90"/>
          <p:cNvSpPr txBox="1"/>
          <p:nvPr/>
        </p:nvSpPr>
        <p:spPr>
          <a:xfrm>
            <a:off x="3994723" y="3460426"/>
            <a:ext cx="1614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latin typeface="Oswald"/>
                <a:ea typeface="Oswald"/>
                <a:cs typeface="Oswald"/>
                <a:sym typeface="Oswald"/>
              </a:rPr>
              <a:t>3</a:t>
            </a:r>
            <a:endParaRPr sz="2400">
              <a:latin typeface="Oswald"/>
              <a:ea typeface="Oswald"/>
              <a:cs typeface="Oswald"/>
              <a:sym typeface="Oswald"/>
            </a:endParaRPr>
          </a:p>
        </p:txBody>
      </p:sp>
      <p:sp>
        <p:nvSpPr>
          <p:cNvPr id="1942" name="Google Shape;1942;p90"/>
          <p:cNvSpPr txBox="1"/>
          <p:nvPr/>
        </p:nvSpPr>
        <p:spPr>
          <a:xfrm>
            <a:off x="680026" y="1954000"/>
            <a:ext cx="2417100" cy="1345800"/>
          </a:xfrm>
          <a:prstGeom prst="rect">
            <a:avLst/>
          </a:prstGeom>
          <a:noFill/>
          <a:ln>
            <a:noFill/>
          </a:ln>
        </p:spPr>
        <p:txBody>
          <a:bodyPr spcFirstLastPara="1" wrap="square" lIns="0" tIns="125625" rIns="0" bIns="0" anchor="t" anchorCtr="0">
            <a:spAutoFit/>
          </a:bodyPr>
          <a:lstStyle/>
          <a:p>
            <a:pPr marL="0" marR="0" lvl="0" indent="0" algn="l" rtl="0">
              <a:lnSpc>
                <a:spcPct val="96574"/>
              </a:lnSpc>
              <a:spcBef>
                <a:spcPts val="0"/>
              </a:spcBef>
              <a:spcAft>
                <a:spcPts val="0"/>
              </a:spcAft>
              <a:buNone/>
            </a:pPr>
            <a:r>
              <a:rPr lang="en" sz="4100">
                <a:latin typeface="Oswald"/>
                <a:ea typeface="Oswald"/>
                <a:cs typeface="Oswald"/>
                <a:sym typeface="Oswald"/>
              </a:rPr>
              <a:t>Today we  covered…</a:t>
            </a:r>
            <a:endParaRPr sz="4100">
              <a:latin typeface="Oswald"/>
              <a:ea typeface="Oswald"/>
              <a:cs typeface="Oswald"/>
              <a:sym typeface="Oswald"/>
            </a:endParaRPr>
          </a:p>
        </p:txBody>
      </p:sp>
      <p:sp>
        <p:nvSpPr>
          <p:cNvPr id="1943" name="Google Shape;1943;p90"/>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66</a:t>
            </a:fld>
            <a:endParaRPr sz="700">
              <a:latin typeface="Proxima Nova Semibold"/>
              <a:ea typeface="Proxima Nova Semibold"/>
              <a:cs typeface="Proxima Nova Semibold"/>
              <a:sym typeface="Proxima Nova Semibold"/>
            </a:endParaRPr>
          </a:p>
        </p:txBody>
      </p:sp>
      <p:grpSp>
        <p:nvGrpSpPr>
          <p:cNvPr id="1944" name="Google Shape;1944;p90"/>
          <p:cNvGrpSpPr/>
          <p:nvPr/>
        </p:nvGrpSpPr>
        <p:grpSpPr>
          <a:xfrm>
            <a:off x="167531" y="4852630"/>
            <a:ext cx="1505034" cy="174536"/>
            <a:chOff x="442904" y="4166938"/>
            <a:chExt cx="4030621" cy="467300"/>
          </a:xfrm>
        </p:grpSpPr>
        <p:pic>
          <p:nvPicPr>
            <p:cNvPr id="1945" name="Google Shape;1945;p90"/>
            <p:cNvPicPr preferRelativeResize="0"/>
            <p:nvPr/>
          </p:nvPicPr>
          <p:blipFill rotWithShape="1">
            <a:blip r:embed="rId3">
              <a:alphaModFix/>
            </a:blip>
            <a:srcRect/>
            <a:stretch/>
          </p:blipFill>
          <p:spPr>
            <a:xfrm>
              <a:off x="1848476" y="4166938"/>
              <a:ext cx="2625049" cy="467300"/>
            </a:xfrm>
            <a:prstGeom prst="rect">
              <a:avLst/>
            </a:prstGeom>
            <a:noFill/>
            <a:ln>
              <a:noFill/>
            </a:ln>
          </p:spPr>
        </p:pic>
        <p:grpSp>
          <p:nvGrpSpPr>
            <p:cNvPr id="1946" name="Google Shape;1946;p90"/>
            <p:cNvGrpSpPr/>
            <p:nvPr/>
          </p:nvGrpSpPr>
          <p:grpSpPr>
            <a:xfrm>
              <a:off x="442904" y="4326529"/>
              <a:ext cx="1033452" cy="205673"/>
              <a:chOff x="7504804" y="565304"/>
              <a:chExt cx="1033452" cy="205673"/>
            </a:xfrm>
          </p:grpSpPr>
          <p:sp>
            <p:nvSpPr>
              <p:cNvPr id="1947" name="Google Shape;1947;p90"/>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948" name="Google Shape;1948;p90"/>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949" name="Google Shape;1949;p90"/>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950" name="Google Shape;1950;p90"/>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951" name="Google Shape;1951;p90"/>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952" name="Google Shape;1952;p90"/>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953" name="Google Shape;1953;p90"/>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1954" name="Google Shape;1954;p90"/>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rgbClr val="C5E4E0">
            <a:alpha val="49800"/>
          </a:srgbClr>
        </a:solidFill>
        <a:effectLst/>
      </p:bgPr>
    </p:bg>
    <p:spTree>
      <p:nvGrpSpPr>
        <p:cNvPr id="1" name="Shape 1958"/>
        <p:cNvGrpSpPr/>
        <p:nvPr/>
      </p:nvGrpSpPr>
      <p:grpSpPr>
        <a:xfrm>
          <a:off x="0" y="0"/>
          <a:ext cx="0" cy="0"/>
          <a:chOff x="0" y="0"/>
          <a:chExt cx="0" cy="0"/>
        </a:xfrm>
      </p:grpSpPr>
      <p:sp>
        <p:nvSpPr>
          <p:cNvPr id="1959" name="Google Shape;1959;p91"/>
          <p:cNvSpPr/>
          <p:nvPr/>
        </p:nvSpPr>
        <p:spPr>
          <a:xfrm>
            <a:off x="3364706" y="400022"/>
            <a:ext cx="0" cy="4345143"/>
          </a:xfrm>
          <a:custGeom>
            <a:avLst/>
            <a:gdLst/>
            <a:ahLst/>
            <a:cxnLst/>
            <a:rect l="l" t="t" r="r" b="b"/>
            <a:pathLst>
              <a:path w="120000" h="9549765" extrusionOk="0">
                <a:moveTo>
                  <a:pt x="0" y="0"/>
                </a:moveTo>
                <a:lnTo>
                  <a:pt x="0" y="9549447"/>
                </a:lnTo>
              </a:path>
            </a:pathLst>
          </a:custGeom>
          <a:noFill/>
          <a:ln w="104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960" name="Google Shape;1960;p91"/>
          <p:cNvSpPr txBox="1"/>
          <p:nvPr/>
        </p:nvSpPr>
        <p:spPr>
          <a:xfrm>
            <a:off x="4346254" y="665838"/>
            <a:ext cx="3678300" cy="1186800"/>
          </a:xfrm>
          <a:prstGeom prst="rect">
            <a:avLst/>
          </a:prstGeom>
          <a:noFill/>
          <a:ln>
            <a:noFill/>
          </a:ln>
        </p:spPr>
        <p:txBody>
          <a:bodyPr spcFirstLastPara="1" wrap="square" lIns="0" tIns="149025" rIns="0" bIns="0" anchor="t" anchorCtr="0">
            <a:spAutoFit/>
          </a:bodyPr>
          <a:lstStyle/>
          <a:p>
            <a:pPr marL="0" marR="0" lvl="0" indent="0" algn="l" rtl="0">
              <a:lnSpc>
                <a:spcPct val="100000"/>
              </a:lnSpc>
              <a:spcBef>
                <a:spcPts val="0"/>
              </a:spcBef>
              <a:spcAft>
                <a:spcPts val="0"/>
              </a:spcAft>
              <a:buNone/>
            </a:pPr>
            <a:r>
              <a:rPr lang="en" sz="1700" b="1">
                <a:latin typeface="Proxima Nova"/>
                <a:ea typeface="Proxima Nova"/>
                <a:cs typeface="Proxima Nova"/>
                <a:sym typeface="Proxima Nova"/>
              </a:rPr>
              <a:t>Define allyship</a:t>
            </a:r>
            <a:endParaRPr sz="1700" b="1">
              <a:latin typeface="Proxima Nova"/>
              <a:ea typeface="Proxima Nova"/>
              <a:cs typeface="Proxima Nova"/>
              <a:sym typeface="Proxima Nova"/>
            </a:endParaRPr>
          </a:p>
          <a:p>
            <a:pPr marL="0" lvl="0" indent="0" algn="l" rtl="0">
              <a:spcBef>
                <a:spcPts val="1000"/>
              </a:spcBef>
              <a:spcAft>
                <a:spcPts val="0"/>
              </a:spcAft>
              <a:buNone/>
            </a:pPr>
            <a:r>
              <a:rPr lang="en">
                <a:latin typeface="Avenir"/>
                <a:ea typeface="Avenir"/>
                <a:cs typeface="Avenir"/>
                <a:sym typeface="Avenir"/>
              </a:rPr>
              <a:t>Allyship is an active and consistent effort to use your privilege and power to support and advocate for people with less privilege.</a:t>
            </a:r>
            <a:endParaRPr sz="1300">
              <a:latin typeface="Avenir"/>
              <a:ea typeface="Avenir"/>
              <a:cs typeface="Avenir"/>
              <a:sym typeface="Avenir"/>
            </a:endParaRPr>
          </a:p>
        </p:txBody>
      </p:sp>
      <p:sp>
        <p:nvSpPr>
          <p:cNvPr id="1961" name="Google Shape;1961;p91"/>
          <p:cNvSpPr txBox="1"/>
          <p:nvPr/>
        </p:nvSpPr>
        <p:spPr>
          <a:xfrm>
            <a:off x="4346247" y="2161175"/>
            <a:ext cx="3728700" cy="1042800"/>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b="1">
                <a:latin typeface="Proxima Nova"/>
                <a:ea typeface="Proxima Nova"/>
                <a:cs typeface="Proxima Nova"/>
                <a:sym typeface="Proxima Nova"/>
              </a:rPr>
              <a:t>Unpack your privilege</a:t>
            </a:r>
            <a:endParaRPr sz="1700" b="1">
              <a:latin typeface="Proxima Nova"/>
              <a:ea typeface="Proxima Nova"/>
              <a:cs typeface="Proxima Nova"/>
              <a:sym typeface="Proxima Nova"/>
            </a:endParaRPr>
          </a:p>
          <a:p>
            <a:pPr marL="0" lvl="0" indent="0" algn="l" rtl="0">
              <a:spcBef>
                <a:spcPts val="1000"/>
              </a:spcBef>
              <a:spcAft>
                <a:spcPts val="0"/>
              </a:spcAft>
              <a:buClr>
                <a:schemeClr val="dk1"/>
              </a:buClr>
              <a:buFont typeface="Arial"/>
              <a:buNone/>
            </a:pPr>
            <a:r>
              <a:rPr lang="en">
                <a:solidFill>
                  <a:schemeClr val="dk1"/>
                </a:solidFill>
                <a:latin typeface="Avenir"/>
                <a:ea typeface="Avenir"/>
                <a:cs typeface="Avenir"/>
                <a:sym typeface="Avenir"/>
              </a:rPr>
              <a:t>Privilege gives some of us advantages that propel us forward, while simultaneously creating barriers that hold others back.</a:t>
            </a:r>
            <a:endParaRPr sz="1700" b="1">
              <a:latin typeface="Proxima Nova"/>
              <a:ea typeface="Proxima Nova"/>
              <a:cs typeface="Proxima Nova"/>
              <a:sym typeface="Proxima Nova"/>
            </a:endParaRPr>
          </a:p>
        </p:txBody>
      </p:sp>
      <p:sp>
        <p:nvSpPr>
          <p:cNvPr id="1962" name="Google Shape;1962;p91"/>
          <p:cNvSpPr txBox="1"/>
          <p:nvPr/>
        </p:nvSpPr>
        <p:spPr>
          <a:xfrm>
            <a:off x="4346254" y="3502032"/>
            <a:ext cx="3888600" cy="268200"/>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b="1">
                <a:latin typeface="Proxima Nova"/>
                <a:ea typeface="Proxima Nova"/>
                <a:cs typeface="Proxima Nova"/>
                <a:sym typeface="Proxima Nova"/>
              </a:rPr>
              <a:t>Learn about inequities in the workplace</a:t>
            </a:r>
            <a:endParaRPr sz="1700" b="1">
              <a:latin typeface="Proxima Nova"/>
              <a:ea typeface="Proxima Nova"/>
              <a:cs typeface="Proxima Nova"/>
              <a:sym typeface="Proxima Nova"/>
            </a:endParaRPr>
          </a:p>
        </p:txBody>
      </p:sp>
      <p:sp>
        <p:nvSpPr>
          <p:cNvPr id="1963" name="Google Shape;1963;p91"/>
          <p:cNvSpPr txBox="1"/>
          <p:nvPr/>
        </p:nvSpPr>
        <p:spPr>
          <a:xfrm>
            <a:off x="3994723" y="766793"/>
            <a:ext cx="1158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latin typeface="Oswald"/>
                <a:ea typeface="Oswald"/>
                <a:cs typeface="Oswald"/>
                <a:sym typeface="Oswald"/>
              </a:rPr>
              <a:t>1</a:t>
            </a:r>
            <a:endParaRPr sz="2400">
              <a:latin typeface="Oswald"/>
              <a:ea typeface="Oswald"/>
              <a:cs typeface="Oswald"/>
              <a:sym typeface="Oswald"/>
            </a:endParaRPr>
          </a:p>
        </p:txBody>
      </p:sp>
      <p:sp>
        <p:nvSpPr>
          <p:cNvPr id="1964" name="Google Shape;1964;p91"/>
          <p:cNvSpPr txBox="1"/>
          <p:nvPr/>
        </p:nvSpPr>
        <p:spPr>
          <a:xfrm>
            <a:off x="3994723" y="2119400"/>
            <a:ext cx="1620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latin typeface="Oswald"/>
                <a:ea typeface="Oswald"/>
                <a:cs typeface="Oswald"/>
                <a:sym typeface="Oswald"/>
              </a:rPr>
              <a:t>2</a:t>
            </a:r>
            <a:endParaRPr sz="2400">
              <a:latin typeface="Oswald"/>
              <a:ea typeface="Oswald"/>
              <a:cs typeface="Oswald"/>
              <a:sym typeface="Oswald"/>
            </a:endParaRPr>
          </a:p>
        </p:txBody>
      </p:sp>
      <p:sp>
        <p:nvSpPr>
          <p:cNvPr id="1965" name="Google Shape;1965;p91"/>
          <p:cNvSpPr txBox="1"/>
          <p:nvPr/>
        </p:nvSpPr>
        <p:spPr>
          <a:xfrm>
            <a:off x="3994723" y="3460426"/>
            <a:ext cx="1614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latin typeface="Oswald"/>
                <a:ea typeface="Oswald"/>
                <a:cs typeface="Oswald"/>
                <a:sym typeface="Oswald"/>
              </a:rPr>
              <a:t>3</a:t>
            </a:r>
            <a:endParaRPr sz="2400">
              <a:latin typeface="Oswald"/>
              <a:ea typeface="Oswald"/>
              <a:cs typeface="Oswald"/>
              <a:sym typeface="Oswald"/>
            </a:endParaRPr>
          </a:p>
        </p:txBody>
      </p:sp>
      <p:sp>
        <p:nvSpPr>
          <p:cNvPr id="1966" name="Google Shape;1966;p91"/>
          <p:cNvSpPr txBox="1"/>
          <p:nvPr/>
        </p:nvSpPr>
        <p:spPr>
          <a:xfrm>
            <a:off x="680026" y="1954000"/>
            <a:ext cx="2417100" cy="1345800"/>
          </a:xfrm>
          <a:prstGeom prst="rect">
            <a:avLst/>
          </a:prstGeom>
          <a:noFill/>
          <a:ln>
            <a:noFill/>
          </a:ln>
        </p:spPr>
        <p:txBody>
          <a:bodyPr spcFirstLastPara="1" wrap="square" lIns="0" tIns="125625" rIns="0" bIns="0" anchor="t" anchorCtr="0">
            <a:spAutoFit/>
          </a:bodyPr>
          <a:lstStyle/>
          <a:p>
            <a:pPr marL="0" marR="0" lvl="0" indent="0" algn="l" rtl="0">
              <a:lnSpc>
                <a:spcPct val="96574"/>
              </a:lnSpc>
              <a:spcBef>
                <a:spcPts val="0"/>
              </a:spcBef>
              <a:spcAft>
                <a:spcPts val="0"/>
              </a:spcAft>
              <a:buNone/>
            </a:pPr>
            <a:r>
              <a:rPr lang="en" sz="4100">
                <a:latin typeface="Oswald"/>
                <a:ea typeface="Oswald"/>
                <a:cs typeface="Oswald"/>
                <a:sym typeface="Oswald"/>
              </a:rPr>
              <a:t>Today we  covered…</a:t>
            </a:r>
            <a:endParaRPr sz="4100">
              <a:latin typeface="Oswald"/>
              <a:ea typeface="Oswald"/>
              <a:cs typeface="Oswald"/>
              <a:sym typeface="Oswald"/>
            </a:endParaRPr>
          </a:p>
        </p:txBody>
      </p:sp>
      <p:sp>
        <p:nvSpPr>
          <p:cNvPr id="1967" name="Google Shape;1967;p91"/>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67</a:t>
            </a:fld>
            <a:endParaRPr sz="700">
              <a:latin typeface="Proxima Nova Semibold"/>
              <a:ea typeface="Proxima Nova Semibold"/>
              <a:cs typeface="Proxima Nova Semibold"/>
              <a:sym typeface="Proxima Nova Semibold"/>
            </a:endParaRPr>
          </a:p>
        </p:txBody>
      </p:sp>
      <p:grpSp>
        <p:nvGrpSpPr>
          <p:cNvPr id="1968" name="Google Shape;1968;p91"/>
          <p:cNvGrpSpPr/>
          <p:nvPr/>
        </p:nvGrpSpPr>
        <p:grpSpPr>
          <a:xfrm>
            <a:off x="167531" y="4852630"/>
            <a:ext cx="1505034" cy="174536"/>
            <a:chOff x="442904" y="4166938"/>
            <a:chExt cx="4030621" cy="467300"/>
          </a:xfrm>
        </p:grpSpPr>
        <p:pic>
          <p:nvPicPr>
            <p:cNvPr id="1969" name="Google Shape;1969;p91"/>
            <p:cNvPicPr preferRelativeResize="0"/>
            <p:nvPr/>
          </p:nvPicPr>
          <p:blipFill rotWithShape="1">
            <a:blip r:embed="rId3">
              <a:alphaModFix/>
            </a:blip>
            <a:srcRect/>
            <a:stretch/>
          </p:blipFill>
          <p:spPr>
            <a:xfrm>
              <a:off x="1848476" y="4166938"/>
              <a:ext cx="2625049" cy="467300"/>
            </a:xfrm>
            <a:prstGeom prst="rect">
              <a:avLst/>
            </a:prstGeom>
            <a:noFill/>
            <a:ln>
              <a:noFill/>
            </a:ln>
          </p:spPr>
        </p:pic>
        <p:grpSp>
          <p:nvGrpSpPr>
            <p:cNvPr id="1970" name="Google Shape;1970;p91"/>
            <p:cNvGrpSpPr/>
            <p:nvPr/>
          </p:nvGrpSpPr>
          <p:grpSpPr>
            <a:xfrm>
              <a:off x="442904" y="4326529"/>
              <a:ext cx="1033452" cy="205673"/>
              <a:chOff x="7504804" y="565304"/>
              <a:chExt cx="1033452" cy="205673"/>
            </a:xfrm>
          </p:grpSpPr>
          <p:sp>
            <p:nvSpPr>
              <p:cNvPr id="1971" name="Google Shape;1971;p91"/>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972" name="Google Shape;1972;p91"/>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973" name="Google Shape;1973;p91"/>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974" name="Google Shape;1974;p91"/>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975" name="Google Shape;1975;p91"/>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976" name="Google Shape;1976;p91"/>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977" name="Google Shape;1977;p91"/>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1978" name="Google Shape;1978;p91"/>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rgbClr val="C5E4E0">
            <a:alpha val="49800"/>
          </a:srgbClr>
        </a:solidFill>
        <a:effectLst/>
      </p:bgPr>
    </p:bg>
    <p:spTree>
      <p:nvGrpSpPr>
        <p:cNvPr id="1" name="Shape 1982"/>
        <p:cNvGrpSpPr/>
        <p:nvPr/>
      </p:nvGrpSpPr>
      <p:grpSpPr>
        <a:xfrm>
          <a:off x="0" y="0"/>
          <a:ext cx="0" cy="0"/>
          <a:chOff x="0" y="0"/>
          <a:chExt cx="0" cy="0"/>
        </a:xfrm>
      </p:grpSpPr>
      <p:sp>
        <p:nvSpPr>
          <p:cNvPr id="1983" name="Google Shape;1983;p92"/>
          <p:cNvSpPr/>
          <p:nvPr/>
        </p:nvSpPr>
        <p:spPr>
          <a:xfrm>
            <a:off x="3364706" y="400022"/>
            <a:ext cx="0" cy="4345143"/>
          </a:xfrm>
          <a:custGeom>
            <a:avLst/>
            <a:gdLst/>
            <a:ahLst/>
            <a:cxnLst/>
            <a:rect l="l" t="t" r="r" b="b"/>
            <a:pathLst>
              <a:path w="120000" h="9549765" extrusionOk="0">
                <a:moveTo>
                  <a:pt x="0" y="0"/>
                </a:moveTo>
                <a:lnTo>
                  <a:pt x="0" y="9549447"/>
                </a:lnTo>
              </a:path>
            </a:pathLst>
          </a:custGeom>
          <a:noFill/>
          <a:ln w="104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984" name="Google Shape;1984;p92"/>
          <p:cNvSpPr txBox="1"/>
          <p:nvPr/>
        </p:nvSpPr>
        <p:spPr>
          <a:xfrm>
            <a:off x="4346254" y="665838"/>
            <a:ext cx="3678300" cy="1186800"/>
          </a:xfrm>
          <a:prstGeom prst="rect">
            <a:avLst/>
          </a:prstGeom>
          <a:noFill/>
          <a:ln>
            <a:noFill/>
          </a:ln>
        </p:spPr>
        <p:txBody>
          <a:bodyPr spcFirstLastPara="1" wrap="square" lIns="0" tIns="149025" rIns="0" bIns="0" anchor="t" anchorCtr="0">
            <a:spAutoFit/>
          </a:bodyPr>
          <a:lstStyle/>
          <a:p>
            <a:pPr marL="0" marR="0" lvl="0" indent="0" algn="l" rtl="0">
              <a:lnSpc>
                <a:spcPct val="100000"/>
              </a:lnSpc>
              <a:spcBef>
                <a:spcPts val="0"/>
              </a:spcBef>
              <a:spcAft>
                <a:spcPts val="0"/>
              </a:spcAft>
              <a:buNone/>
            </a:pPr>
            <a:r>
              <a:rPr lang="en" sz="1700" b="1">
                <a:latin typeface="Proxima Nova"/>
                <a:ea typeface="Proxima Nova"/>
                <a:cs typeface="Proxima Nova"/>
                <a:sym typeface="Proxima Nova"/>
              </a:rPr>
              <a:t>Define allyship</a:t>
            </a:r>
            <a:endParaRPr sz="1700" b="1">
              <a:latin typeface="Proxima Nova"/>
              <a:ea typeface="Proxima Nova"/>
              <a:cs typeface="Proxima Nova"/>
              <a:sym typeface="Proxima Nova"/>
            </a:endParaRPr>
          </a:p>
          <a:p>
            <a:pPr marL="0" lvl="0" indent="0" algn="l" rtl="0">
              <a:spcBef>
                <a:spcPts val="1000"/>
              </a:spcBef>
              <a:spcAft>
                <a:spcPts val="0"/>
              </a:spcAft>
              <a:buNone/>
            </a:pPr>
            <a:r>
              <a:rPr lang="en">
                <a:latin typeface="Avenir"/>
                <a:ea typeface="Avenir"/>
                <a:cs typeface="Avenir"/>
                <a:sym typeface="Avenir"/>
              </a:rPr>
              <a:t>Allyship is an active and consistent effort to use your privilege and power to support and advocate for people with less privilege.</a:t>
            </a:r>
            <a:endParaRPr sz="1300">
              <a:latin typeface="Avenir"/>
              <a:ea typeface="Avenir"/>
              <a:cs typeface="Avenir"/>
              <a:sym typeface="Avenir"/>
            </a:endParaRPr>
          </a:p>
        </p:txBody>
      </p:sp>
      <p:sp>
        <p:nvSpPr>
          <p:cNvPr id="1985" name="Google Shape;1985;p92"/>
          <p:cNvSpPr txBox="1"/>
          <p:nvPr/>
        </p:nvSpPr>
        <p:spPr>
          <a:xfrm>
            <a:off x="4346247" y="2161175"/>
            <a:ext cx="3728700" cy="1042800"/>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b="1">
                <a:latin typeface="Proxima Nova"/>
                <a:ea typeface="Proxima Nova"/>
                <a:cs typeface="Proxima Nova"/>
                <a:sym typeface="Proxima Nova"/>
              </a:rPr>
              <a:t>Unpack your privilege</a:t>
            </a:r>
            <a:endParaRPr sz="1700" b="1">
              <a:latin typeface="Proxima Nova"/>
              <a:ea typeface="Proxima Nova"/>
              <a:cs typeface="Proxima Nova"/>
              <a:sym typeface="Proxima Nova"/>
            </a:endParaRPr>
          </a:p>
          <a:p>
            <a:pPr marL="0" lvl="0" indent="0" algn="l" rtl="0">
              <a:spcBef>
                <a:spcPts val="1000"/>
              </a:spcBef>
              <a:spcAft>
                <a:spcPts val="0"/>
              </a:spcAft>
              <a:buNone/>
            </a:pPr>
            <a:r>
              <a:rPr lang="en">
                <a:solidFill>
                  <a:schemeClr val="dk1"/>
                </a:solidFill>
                <a:latin typeface="Avenir"/>
                <a:ea typeface="Avenir"/>
                <a:cs typeface="Avenir"/>
                <a:sym typeface="Avenir"/>
              </a:rPr>
              <a:t>Privilege gives some of us advantages that propel us forward, while simultaneously creating barriers that hold others back.</a:t>
            </a:r>
            <a:endParaRPr sz="1700" b="1">
              <a:latin typeface="Proxima Nova"/>
              <a:ea typeface="Proxima Nova"/>
              <a:cs typeface="Proxima Nova"/>
              <a:sym typeface="Proxima Nova"/>
            </a:endParaRPr>
          </a:p>
        </p:txBody>
      </p:sp>
      <p:sp>
        <p:nvSpPr>
          <p:cNvPr id="1986" name="Google Shape;1986;p92"/>
          <p:cNvSpPr txBox="1"/>
          <p:nvPr/>
        </p:nvSpPr>
        <p:spPr>
          <a:xfrm>
            <a:off x="4346254" y="3502032"/>
            <a:ext cx="3888600" cy="1304400"/>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b="1">
                <a:latin typeface="Proxima Nova"/>
                <a:ea typeface="Proxima Nova"/>
                <a:cs typeface="Proxima Nova"/>
                <a:sym typeface="Proxima Nova"/>
              </a:rPr>
              <a:t>Learn about inequities in the workplace</a:t>
            </a:r>
            <a:endParaRPr sz="1700" b="1">
              <a:latin typeface="Proxima Nova"/>
              <a:ea typeface="Proxima Nova"/>
              <a:cs typeface="Proxima Nova"/>
              <a:sym typeface="Proxima Nova"/>
            </a:endParaRPr>
          </a:p>
          <a:p>
            <a:pPr marL="0" lvl="0" indent="0" algn="l" rtl="0">
              <a:spcBef>
                <a:spcPts val="1000"/>
              </a:spcBef>
              <a:spcAft>
                <a:spcPts val="0"/>
              </a:spcAft>
              <a:buClr>
                <a:schemeClr val="dk1"/>
              </a:buClr>
              <a:buFont typeface="Arial"/>
              <a:buNone/>
            </a:pPr>
            <a:r>
              <a:rPr lang="en">
                <a:solidFill>
                  <a:schemeClr val="dk1"/>
                </a:solidFill>
                <a:latin typeface="Avenir"/>
                <a:ea typeface="Avenir"/>
                <a:cs typeface="Avenir"/>
                <a:sym typeface="Avenir"/>
              </a:rPr>
              <a:t>Understanding the systemic injustices that hold people back at work is critical to making your allyship most impactful.</a:t>
            </a:r>
            <a:endParaRPr sz="1700" b="1">
              <a:latin typeface="Proxima Nova"/>
              <a:ea typeface="Proxima Nova"/>
              <a:cs typeface="Proxima Nova"/>
              <a:sym typeface="Proxima Nova"/>
            </a:endParaRPr>
          </a:p>
          <a:p>
            <a:pPr marL="0" marR="0" lvl="0" indent="0" algn="l" rtl="0">
              <a:lnSpc>
                <a:spcPct val="100000"/>
              </a:lnSpc>
              <a:spcBef>
                <a:spcPts val="0"/>
              </a:spcBef>
              <a:spcAft>
                <a:spcPts val="0"/>
              </a:spcAft>
              <a:buNone/>
            </a:pPr>
            <a:endParaRPr sz="1700" b="1">
              <a:latin typeface="Proxima Nova"/>
              <a:ea typeface="Proxima Nova"/>
              <a:cs typeface="Proxima Nova"/>
              <a:sym typeface="Proxima Nova"/>
            </a:endParaRPr>
          </a:p>
        </p:txBody>
      </p:sp>
      <p:sp>
        <p:nvSpPr>
          <p:cNvPr id="1987" name="Google Shape;1987;p92"/>
          <p:cNvSpPr txBox="1"/>
          <p:nvPr/>
        </p:nvSpPr>
        <p:spPr>
          <a:xfrm>
            <a:off x="3994723" y="766793"/>
            <a:ext cx="1158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latin typeface="Oswald"/>
                <a:ea typeface="Oswald"/>
                <a:cs typeface="Oswald"/>
                <a:sym typeface="Oswald"/>
              </a:rPr>
              <a:t>1</a:t>
            </a:r>
            <a:endParaRPr sz="2400">
              <a:latin typeface="Oswald"/>
              <a:ea typeface="Oswald"/>
              <a:cs typeface="Oswald"/>
              <a:sym typeface="Oswald"/>
            </a:endParaRPr>
          </a:p>
        </p:txBody>
      </p:sp>
      <p:sp>
        <p:nvSpPr>
          <p:cNvPr id="1988" name="Google Shape;1988;p92"/>
          <p:cNvSpPr txBox="1"/>
          <p:nvPr/>
        </p:nvSpPr>
        <p:spPr>
          <a:xfrm>
            <a:off x="3994723" y="2119400"/>
            <a:ext cx="1620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latin typeface="Oswald"/>
                <a:ea typeface="Oswald"/>
                <a:cs typeface="Oswald"/>
                <a:sym typeface="Oswald"/>
              </a:rPr>
              <a:t>2</a:t>
            </a:r>
            <a:endParaRPr sz="2400">
              <a:latin typeface="Oswald"/>
              <a:ea typeface="Oswald"/>
              <a:cs typeface="Oswald"/>
              <a:sym typeface="Oswald"/>
            </a:endParaRPr>
          </a:p>
        </p:txBody>
      </p:sp>
      <p:sp>
        <p:nvSpPr>
          <p:cNvPr id="1989" name="Google Shape;1989;p92"/>
          <p:cNvSpPr txBox="1"/>
          <p:nvPr/>
        </p:nvSpPr>
        <p:spPr>
          <a:xfrm>
            <a:off x="3994723" y="3460426"/>
            <a:ext cx="1614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latin typeface="Oswald"/>
                <a:ea typeface="Oswald"/>
                <a:cs typeface="Oswald"/>
                <a:sym typeface="Oswald"/>
              </a:rPr>
              <a:t>3</a:t>
            </a:r>
            <a:endParaRPr sz="2400">
              <a:latin typeface="Oswald"/>
              <a:ea typeface="Oswald"/>
              <a:cs typeface="Oswald"/>
              <a:sym typeface="Oswald"/>
            </a:endParaRPr>
          </a:p>
        </p:txBody>
      </p:sp>
      <p:sp>
        <p:nvSpPr>
          <p:cNvPr id="1990" name="Google Shape;1990;p92"/>
          <p:cNvSpPr txBox="1"/>
          <p:nvPr/>
        </p:nvSpPr>
        <p:spPr>
          <a:xfrm>
            <a:off x="680026" y="1954000"/>
            <a:ext cx="2417100" cy="1345800"/>
          </a:xfrm>
          <a:prstGeom prst="rect">
            <a:avLst/>
          </a:prstGeom>
          <a:noFill/>
          <a:ln>
            <a:noFill/>
          </a:ln>
        </p:spPr>
        <p:txBody>
          <a:bodyPr spcFirstLastPara="1" wrap="square" lIns="0" tIns="125625" rIns="0" bIns="0" anchor="t" anchorCtr="0">
            <a:spAutoFit/>
          </a:bodyPr>
          <a:lstStyle/>
          <a:p>
            <a:pPr marL="0" marR="0" lvl="0" indent="0" algn="l" rtl="0">
              <a:lnSpc>
                <a:spcPct val="96574"/>
              </a:lnSpc>
              <a:spcBef>
                <a:spcPts val="0"/>
              </a:spcBef>
              <a:spcAft>
                <a:spcPts val="0"/>
              </a:spcAft>
              <a:buNone/>
            </a:pPr>
            <a:r>
              <a:rPr lang="en" sz="4100">
                <a:latin typeface="Oswald"/>
                <a:ea typeface="Oswald"/>
                <a:cs typeface="Oswald"/>
                <a:sym typeface="Oswald"/>
              </a:rPr>
              <a:t>Today we  covered…</a:t>
            </a:r>
            <a:endParaRPr sz="4100">
              <a:latin typeface="Oswald"/>
              <a:ea typeface="Oswald"/>
              <a:cs typeface="Oswald"/>
              <a:sym typeface="Oswald"/>
            </a:endParaRPr>
          </a:p>
        </p:txBody>
      </p:sp>
      <p:sp>
        <p:nvSpPr>
          <p:cNvPr id="1991" name="Google Shape;1991;p92"/>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68</a:t>
            </a:fld>
            <a:endParaRPr sz="700">
              <a:latin typeface="Proxima Nova Semibold"/>
              <a:ea typeface="Proxima Nova Semibold"/>
              <a:cs typeface="Proxima Nova Semibold"/>
              <a:sym typeface="Proxima Nova Semibold"/>
            </a:endParaRPr>
          </a:p>
        </p:txBody>
      </p:sp>
      <p:grpSp>
        <p:nvGrpSpPr>
          <p:cNvPr id="1992" name="Google Shape;1992;p92"/>
          <p:cNvGrpSpPr/>
          <p:nvPr/>
        </p:nvGrpSpPr>
        <p:grpSpPr>
          <a:xfrm>
            <a:off x="167531" y="4852630"/>
            <a:ext cx="1505034" cy="174536"/>
            <a:chOff x="442904" y="4166938"/>
            <a:chExt cx="4030621" cy="467300"/>
          </a:xfrm>
        </p:grpSpPr>
        <p:pic>
          <p:nvPicPr>
            <p:cNvPr id="1993" name="Google Shape;1993;p92"/>
            <p:cNvPicPr preferRelativeResize="0"/>
            <p:nvPr/>
          </p:nvPicPr>
          <p:blipFill rotWithShape="1">
            <a:blip r:embed="rId3">
              <a:alphaModFix/>
            </a:blip>
            <a:srcRect/>
            <a:stretch/>
          </p:blipFill>
          <p:spPr>
            <a:xfrm>
              <a:off x="1848476" y="4166938"/>
              <a:ext cx="2625049" cy="467300"/>
            </a:xfrm>
            <a:prstGeom prst="rect">
              <a:avLst/>
            </a:prstGeom>
            <a:noFill/>
            <a:ln>
              <a:noFill/>
            </a:ln>
          </p:spPr>
        </p:pic>
        <p:grpSp>
          <p:nvGrpSpPr>
            <p:cNvPr id="1994" name="Google Shape;1994;p92"/>
            <p:cNvGrpSpPr/>
            <p:nvPr/>
          </p:nvGrpSpPr>
          <p:grpSpPr>
            <a:xfrm>
              <a:off x="442904" y="4326529"/>
              <a:ext cx="1033452" cy="205673"/>
              <a:chOff x="7504804" y="565304"/>
              <a:chExt cx="1033452" cy="205673"/>
            </a:xfrm>
          </p:grpSpPr>
          <p:sp>
            <p:nvSpPr>
              <p:cNvPr id="1995" name="Google Shape;1995;p92"/>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996" name="Google Shape;1996;p92"/>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997" name="Google Shape;1997;p92"/>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998" name="Google Shape;1998;p92"/>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1999" name="Google Shape;1999;p92"/>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00" name="Google Shape;2000;p92"/>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01" name="Google Shape;2001;p92"/>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2002" name="Google Shape;2002;p92"/>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rgbClr val="C5E4E0">
            <a:alpha val="49800"/>
          </a:srgbClr>
        </a:solidFill>
        <a:effectLst/>
      </p:bgPr>
    </p:bg>
    <p:spTree>
      <p:nvGrpSpPr>
        <p:cNvPr id="1" name="Shape 2006"/>
        <p:cNvGrpSpPr/>
        <p:nvPr/>
      </p:nvGrpSpPr>
      <p:grpSpPr>
        <a:xfrm>
          <a:off x="0" y="0"/>
          <a:ext cx="0" cy="0"/>
          <a:chOff x="0" y="0"/>
          <a:chExt cx="0" cy="0"/>
        </a:xfrm>
      </p:grpSpPr>
      <p:sp>
        <p:nvSpPr>
          <p:cNvPr id="2007" name="Google Shape;2007;p93"/>
          <p:cNvSpPr/>
          <p:nvPr/>
        </p:nvSpPr>
        <p:spPr>
          <a:xfrm>
            <a:off x="3364706" y="400022"/>
            <a:ext cx="0" cy="4345143"/>
          </a:xfrm>
          <a:custGeom>
            <a:avLst/>
            <a:gdLst/>
            <a:ahLst/>
            <a:cxnLst/>
            <a:rect l="l" t="t" r="r" b="b"/>
            <a:pathLst>
              <a:path w="120000" h="9549765" extrusionOk="0">
                <a:moveTo>
                  <a:pt x="0" y="0"/>
                </a:moveTo>
                <a:lnTo>
                  <a:pt x="0" y="9549447"/>
                </a:lnTo>
              </a:path>
            </a:pathLst>
          </a:custGeom>
          <a:noFill/>
          <a:ln w="104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08" name="Google Shape;2008;p93"/>
          <p:cNvSpPr txBox="1"/>
          <p:nvPr/>
        </p:nvSpPr>
        <p:spPr>
          <a:xfrm>
            <a:off x="4346250" y="480225"/>
            <a:ext cx="4222200" cy="1186800"/>
          </a:xfrm>
          <a:prstGeom prst="rect">
            <a:avLst/>
          </a:prstGeom>
          <a:noFill/>
          <a:ln>
            <a:noFill/>
          </a:ln>
        </p:spPr>
        <p:txBody>
          <a:bodyPr spcFirstLastPara="1" wrap="square" lIns="0" tIns="149025" rIns="0" bIns="0" anchor="t" anchorCtr="0">
            <a:spAutoFit/>
          </a:bodyPr>
          <a:lstStyle/>
          <a:p>
            <a:pPr marL="0" marR="0" lvl="0" indent="0" algn="l" rtl="0">
              <a:lnSpc>
                <a:spcPct val="100000"/>
              </a:lnSpc>
              <a:spcBef>
                <a:spcPts val="0"/>
              </a:spcBef>
              <a:spcAft>
                <a:spcPts val="0"/>
              </a:spcAft>
              <a:buNone/>
            </a:pPr>
            <a:r>
              <a:rPr lang="en" sz="1700" b="1">
                <a:latin typeface="Proxima Nova"/>
                <a:ea typeface="Proxima Nova"/>
                <a:cs typeface="Proxima Nova"/>
                <a:sym typeface="Proxima Nova"/>
              </a:rPr>
              <a:t>Discover your power</a:t>
            </a:r>
            <a:endParaRPr sz="1700" b="1">
              <a:latin typeface="Proxima Nova"/>
              <a:ea typeface="Proxima Nova"/>
              <a:cs typeface="Proxima Nova"/>
              <a:sym typeface="Proxima Nova"/>
            </a:endParaRPr>
          </a:p>
          <a:p>
            <a:pPr marL="0" lvl="0" indent="0" algn="l" rtl="0">
              <a:spcBef>
                <a:spcPts val="1000"/>
              </a:spcBef>
              <a:spcAft>
                <a:spcPts val="0"/>
              </a:spcAft>
              <a:buNone/>
            </a:pPr>
            <a:r>
              <a:rPr lang="en">
                <a:latin typeface="Avenir"/>
                <a:ea typeface="Avenir"/>
                <a:cs typeface="Avenir"/>
                <a:sym typeface="Avenir"/>
              </a:rPr>
              <a:t>We learned that our power is our ability to make an  impact at work—and that our positional power is the  power we have that’s based on our role and level.</a:t>
            </a:r>
            <a:endParaRPr sz="1300">
              <a:latin typeface="Avenir"/>
              <a:ea typeface="Avenir"/>
              <a:cs typeface="Avenir"/>
              <a:sym typeface="Avenir"/>
            </a:endParaRPr>
          </a:p>
        </p:txBody>
      </p:sp>
      <p:sp>
        <p:nvSpPr>
          <p:cNvPr id="2009" name="Google Shape;2009;p93"/>
          <p:cNvSpPr txBox="1"/>
          <p:nvPr/>
        </p:nvSpPr>
        <p:spPr>
          <a:xfrm>
            <a:off x="4346250" y="1960250"/>
            <a:ext cx="4222200" cy="657900"/>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b="1">
                <a:latin typeface="Proxima Nova"/>
                <a:ea typeface="Proxima Nova"/>
                <a:cs typeface="Proxima Nova"/>
                <a:sym typeface="Proxima Nova"/>
              </a:rPr>
              <a:t>Learn allyship actions</a:t>
            </a:r>
            <a:endParaRPr sz="1700" b="1">
              <a:latin typeface="Proxima Nova"/>
              <a:ea typeface="Proxima Nova"/>
              <a:cs typeface="Proxima Nova"/>
              <a:sym typeface="Proxima Nova"/>
            </a:endParaRPr>
          </a:p>
          <a:p>
            <a:pPr marL="0" lvl="0" indent="0" algn="l" rtl="0">
              <a:spcBef>
                <a:spcPts val="1000"/>
              </a:spcBef>
              <a:spcAft>
                <a:spcPts val="0"/>
              </a:spcAft>
              <a:buNone/>
            </a:pPr>
            <a:endParaRPr sz="1700" b="1">
              <a:latin typeface="Proxima Nova"/>
              <a:ea typeface="Proxima Nova"/>
              <a:cs typeface="Proxima Nova"/>
              <a:sym typeface="Proxima Nova"/>
            </a:endParaRPr>
          </a:p>
        </p:txBody>
      </p:sp>
      <p:sp>
        <p:nvSpPr>
          <p:cNvPr id="2010" name="Google Shape;2010;p93"/>
          <p:cNvSpPr txBox="1"/>
          <p:nvPr/>
        </p:nvSpPr>
        <p:spPr>
          <a:xfrm>
            <a:off x="4346250" y="3431525"/>
            <a:ext cx="4304700" cy="919800"/>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SzPts val="1100"/>
              <a:buNone/>
            </a:pPr>
            <a:r>
              <a:rPr lang="en" sz="1700" b="1">
                <a:latin typeface="Proxima Nova"/>
                <a:ea typeface="Proxima Nova"/>
                <a:cs typeface="Proxima Nova"/>
                <a:sym typeface="Proxima Nova"/>
              </a:rPr>
              <a:t>Review the Active Allyship Framework</a:t>
            </a:r>
            <a:endParaRPr sz="1700" b="1">
              <a:latin typeface="Proxima Nova"/>
              <a:ea typeface="Proxima Nova"/>
              <a:cs typeface="Proxima Nova"/>
              <a:sym typeface="Proxima Nova"/>
            </a:endParaRPr>
          </a:p>
          <a:p>
            <a:pPr marL="0" lvl="0" indent="0" algn="l" rtl="0">
              <a:spcBef>
                <a:spcPts val="1000"/>
              </a:spcBef>
              <a:spcAft>
                <a:spcPts val="0"/>
              </a:spcAft>
              <a:buNone/>
            </a:pPr>
            <a:endParaRPr sz="1700" b="1">
              <a:latin typeface="Proxima Nova"/>
              <a:ea typeface="Proxima Nova"/>
              <a:cs typeface="Proxima Nova"/>
              <a:sym typeface="Proxima Nova"/>
            </a:endParaRPr>
          </a:p>
          <a:p>
            <a:pPr marL="0" marR="0" lvl="0" indent="0" algn="l" rtl="0">
              <a:lnSpc>
                <a:spcPct val="100000"/>
              </a:lnSpc>
              <a:spcBef>
                <a:spcPts val="0"/>
              </a:spcBef>
              <a:spcAft>
                <a:spcPts val="0"/>
              </a:spcAft>
              <a:buNone/>
            </a:pPr>
            <a:endParaRPr sz="1700" b="1">
              <a:latin typeface="Proxima Nova"/>
              <a:ea typeface="Proxima Nova"/>
              <a:cs typeface="Proxima Nova"/>
              <a:sym typeface="Proxima Nova"/>
            </a:endParaRPr>
          </a:p>
        </p:txBody>
      </p:sp>
      <p:sp>
        <p:nvSpPr>
          <p:cNvPr id="2011" name="Google Shape;2011;p93"/>
          <p:cNvSpPr txBox="1"/>
          <p:nvPr/>
        </p:nvSpPr>
        <p:spPr>
          <a:xfrm>
            <a:off x="3994723" y="581168"/>
            <a:ext cx="1158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latin typeface="Oswald"/>
                <a:ea typeface="Oswald"/>
                <a:cs typeface="Oswald"/>
                <a:sym typeface="Oswald"/>
              </a:rPr>
              <a:t>4</a:t>
            </a:r>
            <a:endParaRPr sz="2400">
              <a:latin typeface="Oswald"/>
              <a:ea typeface="Oswald"/>
              <a:cs typeface="Oswald"/>
              <a:sym typeface="Oswald"/>
            </a:endParaRPr>
          </a:p>
        </p:txBody>
      </p:sp>
      <p:sp>
        <p:nvSpPr>
          <p:cNvPr id="2012" name="Google Shape;2012;p93"/>
          <p:cNvSpPr txBox="1"/>
          <p:nvPr/>
        </p:nvSpPr>
        <p:spPr>
          <a:xfrm>
            <a:off x="3994723" y="1918475"/>
            <a:ext cx="1620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latin typeface="Oswald"/>
                <a:ea typeface="Oswald"/>
                <a:cs typeface="Oswald"/>
                <a:sym typeface="Oswald"/>
              </a:rPr>
              <a:t>5</a:t>
            </a:r>
            <a:endParaRPr sz="2400">
              <a:latin typeface="Oswald"/>
              <a:ea typeface="Oswald"/>
              <a:cs typeface="Oswald"/>
              <a:sym typeface="Oswald"/>
            </a:endParaRPr>
          </a:p>
        </p:txBody>
      </p:sp>
      <p:sp>
        <p:nvSpPr>
          <p:cNvPr id="2013" name="Google Shape;2013;p93"/>
          <p:cNvSpPr txBox="1"/>
          <p:nvPr/>
        </p:nvSpPr>
        <p:spPr>
          <a:xfrm>
            <a:off x="3994723" y="3389926"/>
            <a:ext cx="1614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latin typeface="Oswald"/>
                <a:ea typeface="Oswald"/>
                <a:cs typeface="Oswald"/>
                <a:sym typeface="Oswald"/>
              </a:rPr>
              <a:t>6</a:t>
            </a:r>
            <a:endParaRPr sz="2400">
              <a:latin typeface="Oswald"/>
              <a:ea typeface="Oswald"/>
              <a:cs typeface="Oswald"/>
              <a:sym typeface="Oswald"/>
            </a:endParaRPr>
          </a:p>
        </p:txBody>
      </p:sp>
      <p:sp>
        <p:nvSpPr>
          <p:cNvPr id="2014" name="Google Shape;2014;p93"/>
          <p:cNvSpPr txBox="1"/>
          <p:nvPr/>
        </p:nvSpPr>
        <p:spPr>
          <a:xfrm>
            <a:off x="680026" y="1954000"/>
            <a:ext cx="2417100" cy="1345800"/>
          </a:xfrm>
          <a:prstGeom prst="rect">
            <a:avLst/>
          </a:prstGeom>
          <a:noFill/>
          <a:ln>
            <a:noFill/>
          </a:ln>
        </p:spPr>
        <p:txBody>
          <a:bodyPr spcFirstLastPara="1" wrap="square" lIns="0" tIns="125625" rIns="0" bIns="0" anchor="t" anchorCtr="0">
            <a:spAutoFit/>
          </a:bodyPr>
          <a:lstStyle/>
          <a:p>
            <a:pPr marL="0" marR="0" lvl="0" indent="0" algn="l" rtl="0">
              <a:lnSpc>
                <a:spcPct val="96574"/>
              </a:lnSpc>
              <a:spcBef>
                <a:spcPts val="0"/>
              </a:spcBef>
              <a:spcAft>
                <a:spcPts val="0"/>
              </a:spcAft>
              <a:buNone/>
            </a:pPr>
            <a:r>
              <a:rPr lang="en" sz="4100">
                <a:latin typeface="Oswald"/>
                <a:ea typeface="Oswald"/>
                <a:cs typeface="Oswald"/>
                <a:sym typeface="Oswald"/>
              </a:rPr>
              <a:t>Today we  covered…</a:t>
            </a:r>
            <a:endParaRPr sz="4100">
              <a:latin typeface="Oswald"/>
              <a:ea typeface="Oswald"/>
              <a:cs typeface="Oswald"/>
              <a:sym typeface="Oswald"/>
            </a:endParaRPr>
          </a:p>
        </p:txBody>
      </p:sp>
      <p:sp>
        <p:nvSpPr>
          <p:cNvPr id="2015" name="Google Shape;2015;p93"/>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69</a:t>
            </a:fld>
            <a:endParaRPr sz="700">
              <a:latin typeface="Proxima Nova Semibold"/>
              <a:ea typeface="Proxima Nova Semibold"/>
              <a:cs typeface="Proxima Nova Semibold"/>
              <a:sym typeface="Proxima Nova Semibold"/>
            </a:endParaRPr>
          </a:p>
        </p:txBody>
      </p:sp>
      <p:grpSp>
        <p:nvGrpSpPr>
          <p:cNvPr id="2016" name="Google Shape;2016;p93"/>
          <p:cNvGrpSpPr/>
          <p:nvPr/>
        </p:nvGrpSpPr>
        <p:grpSpPr>
          <a:xfrm>
            <a:off x="167531" y="4852630"/>
            <a:ext cx="1505034" cy="174536"/>
            <a:chOff x="442904" y="4166938"/>
            <a:chExt cx="4030621" cy="467300"/>
          </a:xfrm>
        </p:grpSpPr>
        <p:pic>
          <p:nvPicPr>
            <p:cNvPr id="2017" name="Google Shape;2017;p93"/>
            <p:cNvPicPr preferRelativeResize="0"/>
            <p:nvPr/>
          </p:nvPicPr>
          <p:blipFill rotWithShape="1">
            <a:blip r:embed="rId3">
              <a:alphaModFix/>
            </a:blip>
            <a:srcRect/>
            <a:stretch/>
          </p:blipFill>
          <p:spPr>
            <a:xfrm>
              <a:off x="1848476" y="4166938"/>
              <a:ext cx="2625049" cy="467300"/>
            </a:xfrm>
            <a:prstGeom prst="rect">
              <a:avLst/>
            </a:prstGeom>
            <a:noFill/>
            <a:ln>
              <a:noFill/>
            </a:ln>
          </p:spPr>
        </p:pic>
        <p:grpSp>
          <p:nvGrpSpPr>
            <p:cNvPr id="2018" name="Google Shape;2018;p93"/>
            <p:cNvGrpSpPr/>
            <p:nvPr/>
          </p:nvGrpSpPr>
          <p:grpSpPr>
            <a:xfrm>
              <a:off x="442904" y="4326529"/>
              <a:ext cx="1033452" cy="205673"/>
              <a:chOff x="7504804" y="565304"/>
              <a:chExt cx="1033452" cy="205673"/>
            </a:xfrm>
          </p:grpSpPr>
          <p:sp>
            <p:nvSpPr>
              <p:cNvPr id="2019" name="Google Shape;2019;p93"/>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20" name="Google Shape;2020;p93"/>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21" name="Google Shape;2021;p93"/>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22" name="Google Shape;2022;p93"/>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23" name="Google Shape;2023;p93"/>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24" name="Google Shape;2024;p93"/>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25" name="Google Shape;2025;p93"/>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2026" name="Google Shape;2026;p93"/>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DF3E9"/>
        </a:solidFill>
        <a:effectLst/>
      </p:bgPr>
    </p:bg>
    <p:spTree>
      <p:nvGrpSpPr>
        <p:cNvPr id="1" name="Shape 255"/>
        <p:cNvGrpSpPr/>
        <p:nvPr/>
      </p:nvGrpSpPr>
      <p:grpSpPr>
        <a:xfrm>
          <a:off x="0" y="0"/>
          <a:ext cx="0" cy="0"/>
          <a:chOff x="0" y="0"/>
          <a:chExt cx="0" cy="0"/>
        </a:xfrm>
      </p:grpSpPr>
      <p:sp>
        <p:nvSpPr>
          <p:cNvPr id="256" name="Google Shape;256;p31"/>
          <p:cNvSpPr txBox="1">
            <a:spLocks noGrp="1"/>
          </p:cNvSpPr>
          <p:nvPr>
            <p:ph type="title"/>
          </p:nvPr>
        </p:nvSpPr>
        <p:spPr>
          <a:xfrm>
            <a:off x="708600" y="307300"/>
            <a:ext cx="6937200" cy="530400"/>
          </a:xfrm>
          <a:prstGeom prst="rect">
            <a:avLst/>
          </a:prstGeom>
          <a:noFill/>
          <a:ln>
            <a:noFill/>
          </a:ln>
        </p:spPr>
        <p:txBody>
          <a:bodyPr spcFirstLastPara="1" wrap="square" lIns="0" tIns="6925" rIns="0" bIns="0" anchor="t" anchorCtr="0">
            <a:spAutoFit/>
          </a:bodyPr>
          <a:lstStyle/>
          <a:p>
            <a:pPr marL="0" lvl="0" indent="0" algn="l" rtl="0">
              <a:lnSpc>
                <a:spcPct val="100000"/>
              </a:lnSpc>
              <a:spcBef>
                <a:spcPts val="0"/>
              </a:spcBef>
              <a:spcAft>
                <a:spcPts val="0"/>
              </a:spcAft>
              <a:buNone/>
            </a:pPr>
            <a:r>
              <a:rPr lang="en" sz="3400" b="0">
                <a:solidFill>
                  <a:srgbClr val="000000"/>
                </a:solidFill>
                <a:latin typeface="Oswald"/>
                <a:ea typeface="Oswald"/>
                <a:cs typeface="Oswald"/>
                <a:sym typeface="Oswald"/>
              </a:rPr>
              <a:t>Allyship can be a powerful force for good</a:t>
            </a:r>
            <a:endParaRPr sz="3400">
              <a:latin typeface="Oswald"/>
              <a:ea typeface="Oswald"/>
              <a:cs typeface="Oswald"/>
              <a:sym typeface="Oswald"/>
            </a:endParaRPr>
          </a:p>
        </p:txBody>
      </p:sp>
      <p:grpSp>
        <p:nvGrpSpPr>
          <p:cNvPr id="257" name="Google Shape;257;p31"/>
          <p:cNvGrpSpPr/>
          <p:nvPr/>
        </p:nvGrpSpPr>
        <p:grpSpPr>
          <a:xfrm>
            <a:off x="1453046" y="1812740"/>
            <a:ext cx="6668314" cy="1489333"/>
            <a:chOff x="3194684" y="3985791"/>
            <a:chExt cx="14661030" cy="3274695"/>
          </a:xfrm>
        </p:grpSpPr>
        <p:sp>
          <p:nvSpPr>
            <p:cNvPr id="258" name="Google Shape;258;p31"/>
            <p:cNvSpPr/>
            <p:nvPr/>
          </p:nvSpPr>
          <p:spPr>
            <a:xfrm>
              <a:off x="4230237" y="5622865"/>
              <a:ext cx="11937365" cy="0"/>
            </a:xfrm>
            <a:custGeom>
              <a:avLst/>
              <a:gdLst/>
              <a:ahLst/>
              <a:cxnLst/>
              <a:rect l="l" t="t" r="r" b="b"/>
              <a:pathLst>
                <a:path w="11937365" h="120000" extrusionOk="0">
                  <a:moveTo>
                    <a:pt x="0" y="0"/>
                  </a:moveTo>
                  <a:lnTo>
                    <a:pt x="11936809" y="0"/>
                  </a:lnTo>
                </a:path>
              </a:pathLst>
            </a:custGeom>
            <a:noFill/>
            <a:ln w="62825" cap="flat" cmpd="sng">
              <a:solidFill>
                <a:srgbClr val="F5BB9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59" name="Google Shape;259;p31"/>
            <p:cNvSpPr/>
            <p:nvPr/>
          </p:nvSpPr>
          <p:spPr>
            <a:xfrm>
              <a:off x="3560097" y="5257440"/>
              <a:ext cx="730885" cy="730885"/>
            </a:xfrm>
            <a:custGeom>
              <a:avLst/>
              <a:gdLst/>
              <a:ahLst/>
              <a:cxnLst/>
              <a:rect l="l" t="t" r="r" b="b"/>
              <a:pathLst>
                <a:path w="730885" h="730885" extrusionOk="0">
                  <a:moveTo>
                    <a:pt x="365423" y="0"/>
                  </a:moveTo>
                  <a:lnTo>
                    <a:pt x="319585" y="2847"/>
                  </a:lnTo>
                  <a:lnTo>
                    <a:pt x="275447" y="11160"/>
                  </a:lnTo>
                  <a:lnTo>
                    <a:pt x="233350" y="24597"/>
                  </a:lnTo>
                  <a:lnTo>
                    <a:pt x="193636" y="42815"/>
                  </a:lnTo>
                  <a:lnTo>
                    <a:pt x="156650" y="65472"/>
                  </a:lnTo>
                  <a:lnTo>
                    <a:pt x="122731" y="92225"/>
                  </a:lnTo>
                  <a:lnTo>
                    <a:pt x="92225" y="122731"/>
                  </a:lnTo>
                  <a:lnTo>
                    <a:pt x="65472" y="156650"/>
                  </a:lnTo>
                  <a:lnTo>
                    <a:pt x="42815" y="193636"/>
                  </a:lnTo>
                  <a:lnTo>
                    <a:pt x="24597" y="233350"/>
                  </a:lnTo>
                  <a:lnTo>
                    <a:pt x="11160" y="275447"/>
                  </a:lnTo>
                  <a:lnTo>
                    <a:pt x="2847" y="319585"/>
                  </a:lnTo>
                  <a:lnTo>
                    <a:pt x="0" y="365423"/>
                  </a:lnTo>
                  <a:lnTo>
                    <a:pt x="2847" y="411260"/>
                  </a:lnTo>
                  <a:lnTo>
                    <a:pt x="11160" y="455399"/>
                  </a:lnTo>
                  <a:lnTo>
                    <a:pt x="24597" y="497496"/>
                  </a:lnTo>
                  <a:lnTo>
                    <a:pt x="42815" y="537209"/>
                  </a:lnTo>
                  <a:lnTo>
                    <a:pt x="65472" y="574196"/>
                  </a:lnTo>
                  <a:lnTo>
                    <a:pt x="92225" y="608114"/>
                  </a:lnTo>
                  <a:lnTo>
                    <a:pt x="122731" y="638621"/>
                  </a:lnTo>
                  <a:lnTo>
                    <a:pt x="156650" y="665374"/>
                  </a:lnTo>
                  <a:lnTo>
                    <a:pt x="193636" y="688031"/>
                  </a:lnTo>
                  <a:lnTo>
                    <a:pt x="233350" y="706249"/>
                  </a:lnTo>
                  <a:lnTo>
                    <a:pt x="275447" y="719686"/>
                  </a:lnTo>
                  <a:lnTo>
                    <a:pt x="319585" y="727999"/>
                  </a:lnTo>
                  <a:lnTo>
                    <a:pt x="365423" y="730846"/>
                  </a:lnTo>
                  <a:lnTo>
                    <a:pt x="411260" y="727999"/>
                  </a:lnTo>
                  <a:lnTo>
                    <a:pt x="455399" y="719686"/>
                  </a:lnTo>
                  <a:lnTo>
                    <a:pt x="497496" y="706249"/>
                  </a:lnTo>
                  <a:lnTo>
                    <a:pt x="537209" y="688031"/>
                  </a:lnTo>
                  <a:lnTo>
                    <a:pt x="574196" y="665374"/>
                  </a:lnTo>
                  <a:lnTo>
                    <a:pt x="608114" y="638621"/>
                  </a:lnTo>
                  <a:lnTo>
                    <a:pt x="638621" y="608114"/>
                  </a:lnTo>
                  <a:lnTo>
                    <a:pt x="665374" y="574196"/>
                  </a:lnTo>
                  <a:lnTo>
                    <a:pt x="688031" y="537209"/>
                  </a:lnTo>
                  <a:lnTo>
                    <a:pt x="706249" y="497496"/>
                  </a:lnTo>
                  <a:lnTo>
                    <a:pt x="719686" y="455399"/>
                  </a:lnTo>
                  <a:lnTo>
                    <a:pt x="727999" y="411260"/>
                  </a:lnTo>
                  <a:lnTo>
                    <a:pt x="730846" y="365423"/>
                  </a:lnTo>
                  <a:lnTo>
                    <a:pt x="727999" y="319585"/>
                  </a:lnTo>
                  <a:lnTo>
                    <a:pt x="719686" y="275447"/>
                  </a:lnTo>
                  <a:lnTo>
                    <a:pt x="706249" y="233350"/>
                  </a:lnTo>
                  <a:lnTo>
                    <a:pt x="688031" y="193636"/>
                  </a:lnTo>
                  <a:lnTo>
                    <a:pt x="665374" y="156650"/>
                  </a:lnTo>
                  <a:lnTo>
                    <a:pt x="638621" y="122731"/>
                  </a:lnTo>
                  <a:lnTo>
                    <a:pt x="608114" y="92225"/>
                  </a:lnTo>
                  <a:lnTo>
                    <a:pt x="574196" y="65472"/>
                  </a:lnTo>
                  <a:lnTo>
                    <a:pt x="537209" y="42815"/>
                  </a:lnTo>
                  <a:lnTo>
                    <a:pt x="497496" y="24597"/>
                  </a:lnTo>
                  <a:lnTo>
                    <a:pt x="455399" y="11160"/>
                  </a:lnTo>
                  <a:lnTo>
                    <a:pt x="411260" y="2847"/>
                  </a:lnTo>
                  <a:lnTo>
                    <a:pt x="365423" y="0"/>
                  </a:lnTo>
                  <a:close/>
                </a:path>
              </a:pathLst>
            </a:custGeom>
            <a:solidFill>
              <a:srgbClr val="332C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0" name="Google Shape;260;p31"/>
            <p:cNvSpPr/>
            <p:nvPr/>
          </p:nvSpPr>
          <p:spPr>
            <a:xfrm>
              <a:off x="3194684" y="4892017"/>
              <a:ext cx="1461770" cy="1461770"/>
            </a:xfrm>
            <a:custGeom>
              <a:avLst/>
              <a:gdLst/>
              <a:ahLst/>
              <a:cxnLst/>
              <a:rect l="l" t="t" r="r" b="b"/>
              <a:pathLst>
                <a:path w="1461770" h="1461770" extrusionOk="0">
                  <a:moveTo>
                    <a:pt x="730836" y="1461693"/>
                  </a:moveTo>
                  <a:lnTo>
                    <a:pt x="778889" y="1460139"/>
                  </a:lnTo>
                  <a:lnTo>
                    <a:pt x="826112" y="1455539"/>
                  </a:lnTo>
                  <a:lnTo>
                    <a:pt x="872408" y="1447991"/>
                  </a:lnTo>
                  <a:lnTo>
                    <a:pt x="917682" y="1437590"/>
                  </a:lnTo>
                  <a:lnTo>
                    <a:pt x="961837" y="1424434"/>
                  </a:lnTo>
                  <a:lnTo>
                    <a:pt x="1004777" y="1408617"/>
                  </a:lnTo>
                  <a:lnTo>
                    <a:pt x="1046406" y="1390238"/>
                  </a:lnTo>
                  <a:lnTo>
                    <a:pt x="1086626" y="1369391"/>
                  </a:lnTo>
                  <a:lnTo>
                    <a:pt x="1125343" y="1346173"/>
                  </a:lnTo>
                  <a:lnTo>
                    <a:pt x="1162459" y="1320681"/>
                  </a:lnTo>
                  <a:lnTo>
                    <a:pt x="1197879" y="1293011"/>
                  </a:lnTo>
                  <a:lnTo>
                    <a:pt x="1231505" y="1263258"/>
                  </a:lnTo>
                  <a:lnTo>
                    <a:pt x="1263242" y="1231521"/>
                  </a:lnTo>
                  <a:lnTo>
                    <a:pt x="1292994" y="1197893"/>
                  </a:lnTo>
                  <a:lnTo>
                    <a:pt x="1320664" y="1162473"/>
                  </a:lnTo>
                  <a:lnTo>
                    <a:pt x="1346155" y="1125357"/>
                  </a:lnTo>
                  <a:lnTo>
                    <a:pt x="1369372" y="1086639"/>
                  </a:lnTo>
                  <a:lnTo>
                    <a:pt x="1390219" y="1046418"/>
                  </a:lnTo>
                  <a:lnTo>
                    <a:pt x="1408598" y="1004789"/>
                  </a:lnTo>
                  <a:lnTo>
                    <a:pt x="1424414" y="961849"/>
                  </a:lnTo>
                  <a:lnTo>
                    <a:pt x="1437570" y="917694"/>
                  </a:lnTo>
                  <a:lnTo>
                    <a:pt x="1447970" y="872419"/>
                  </a:lnTo>
                  <a:lnTo>
                    <a:pt x="1455518" y="826122"/>
                  </a:lnTo>
                  <a:lnTo>
                    <a:pt x="1460118" y="778899"/>
                  </a:lnTo>
                  <a:lnTo>
                    <a:pt x="1461672" y="730846"/>
                  </a:lnTo>
                  <a:lnTo>
                    <a:pt x="1460118" y="682793"/>
                  </a:lnTo>
                  <a:lnTo>
                    <a:pt x="1455518" y="635570"/>
                  </a:lnTo>
                  <a:lnTo>
                    <a:pt x="1447970" y="589274"/>
                  </a:lnTo>
                  <a:lnTo>
                    <a:pt x="1437570" y="543999"/>
                  </a:lnTo>
                  <a:lnTo>
                    <a:pt x="1424414" y="499844"/>
                  </a:lnTo>
                  <a:lnTo>
                    <a:pt x="1408598" y="456903"/>
                  </a:lnTo>
                  <a:lnTo>
                    <a:pt x="1390219" y="415274"/>
                  </a:lnTo>
                  <a:lnTo>
                    <a:pt x="1369372" y="375053"/>
                  </a:lnTo>
                  <a:lnTo>
                    <a:pt x="1346155" y="336336"/>
                  </a:lnTo>
                  <a:lnTo>
                    <a:pt x="1320664" y="299219"/>
                  </a:lnTo>
                  <a:lnTo>
                    <a:pt x="1292994" y="263799"/>
                  </a:lnTo>
                  <a:lnTo>
                    <a:pt x="1263242" y="230172"/>
                  </a:lnTo>
                  <a:lnTo>
                    <a:pt x="1231505" y="198434"/>
                  </a:lnTo>
                  <a:lnTo>
                    <a:pt x="1197879" y="168682"/>
                  </a:lnTo>
                  <a:lnTo>
                    <a:pt x="1162459" y="141012"/>
                  </a:lnTo>
                  <a:lnTo>
                    <a:pt x="1125343" y="115519"/>
                  </a:lnTo>
                  <a:lnTo>
                    <a:pt x="1086626" y="92302"/>
                  </a:lnTo>
                  <a:lnTo>
                    <a:pt x="1046406" y="71455"/>
                  </a:lnTo>
                  <a:lnTo>
                    <a:pt x="1004777" y="53075"/>
                  </a:lnTo>
                  <a:lnTo>
                    <a:pt x="961837" y="37259"/>
                  </a:lnTo>
                  <a:lnTo>
                    <a:pt x="917682" y="24102"/>
                  </a:lnTo>
                  <a:lnTo>
                    <a:pt x="872408" y="13702"/>
                  </a:lnTo>
                  <a:lnTo>
                    <a:pt x="826112" y="6154"/>
                  </a:lnTo>
                  <a:lnTo>
                    <a:pt x="778889" y="1554"/>
                  </a:lnTo>
                  <a:lnTo>
                    <a:pt x="730836" y="0"/>
                  </a:lnTo>
                  <a:lnTo>
                    <a:pt x="682783" y="1554"/>
                  </a:lnTo>
                  <a:lnTo>
                    <a:pt x="635560" y="6154"/>
                  </a:lnTo>
                  <a:lnTo>
                    <a:pt x="589263" y="13702"/>
                  </a:lnTo>
                  <a:lnTo>
                    <a:pt x="543989" y="24102"/>
                  </a:lnTo>
                  <a:lnTo>
                    <a:pt x="499834" y="37259"/>
                  </a:lnTo>
                  <a:lnTo>
                    <a:pt x="456894" y="53075"/>
                  </a:lnTo>
                  <a:lnTo>
                    <a:pt x="415266" y="71455"/>
                  </a:lnTo>
                  <a:lnTo>
                    <a:pt x="375045" y="92302"/>
                  </a:lnTo>
                  <a:lnTo>
                    <a:pt x="336329" y="115519"/>
                  </a:lnTo>
                  <a:lnTo>
                    <a:pt x="299213" y="141012"/>
                  </a:lnTo>
                  <a:lnTo>
                    <a:pt x="263793" y="168682"/>
                  </a:lnTo>
                  <a:lnTo>
                    <a:pt x="230167" y="198434"/>
                  </a:lnTo>
                  <a:lnTo>
                    <a:pt x="198429" y="230172"/>
                  </a:lnTo>
                  <a:lnTo>
                    <a:pt x="168678" y="263799"/>
                  </a:lnTo>
                  <a:lnTo>
                    <a:pt x="141008" y="299219"/>
                  </a:lnTo>
                  <a:lnTo>
                    <a:pt x="115516" y="336336"/>
                  </a:lnTo>
                  <a:lnTo>
                    <a:pt x="92299" y="375053"/>
                  </a:lnTo>
                  <a:lnTo>
                    <a:pt x="71453" y="415274"/>
                  </a:lnTo>
                  <a:lnTo>
                    <a:pt x="53074" y="456903"/>
                  </a:lnTo>
                  <a:lnTo>
                    <a:pt x="37258" y="499844"/>
                  </a:lnTo>
                  <a:lnTo>
                    <a:pt x="24102" y="543999"/>
                  </a:lnTo>
                  <a:lnTo>
                    <a:pt x="13701" y="589274"/>
                  </a:lnTo>
                  <a:lnTo>
                    <a:pt x="6153" y="635570"/>
                  </a:lnTo>
                  <a:lnTo>
                    <a:pt x="1554" y="682793"/>
                  </a:lnTo>
                  <a:lnTo>
                    <a:pt x="0" y="730846"/>
                  </a:lnTo>
                  <a:lnTo>
                    <a:pt x="1554" y="778899"/>
                  </a:lnTo>
                  <a:lnTo>
                    <a:pt x="6153" y="826122"/>
                  </a:lnTo>
                  <a:lnTo>
                    <a:pt x="13701" y="872419"/>
                  </a:lnTo>
                  <a:lnTo>
                    <a:pt x="24102" y="917694"/>
                  </a:lnTo>
                  <a:lnTo>
                    <a:pt x="37258" y="961849"/>
                  </a:lnTo>
                  <a:lnTo>
                    <a:pt x="53074" y="1004789"/>
                  </a:lnTo>
                  <a:lnTo>
                    <a:pt x="71453" y="1046418"/>
                  </a:lnTo>
                  <a:lnTo>
                    <a:pt x="92299" y="1086639"/>
                  </a:lnTo>
                  <a:lnTo>
                    <a:pt x="115516" y="1125357"/>
                  </a:lnTo>
                  <a:lnTo>
                    <a:pt x="141008" y="1162473"/>
                  </a:lnTo>
                  <a:lnTo>
                    <a:pt x="168678" y="1197893"/>
                  </a:lnTo>
                  <a:lnTo>
                    <a:pt x="198429" y="1231521"/>
                  </a:lnTo>
                  <a:lnTo>
                    <a:pt x="230167" y="1263258"/>
                  </a:lnTo>
                  <a:lnTo>
                    <a:pt x="263793" y="1293011"/>
                  </a:lnTo>
                  <a:lnTo>
                    <a:pt x="299213" y="1320681"/>
                  </a:lnTo>
                  <a:lnTo>
                    <a:pt x="336329" y="1346173"/>
                  </a:lnTo>
                  <a:lnTo>
                    <a:pt x="375045" y="1369391"/>
                  </a:lnTo>
                  <a:lnTo>
                    <a:pt x="415266" y="1390238"/>
                  </a:lnTo>
                  <a:lnTo>
                    <a:pt x="456894" y="1408617"/>
                  </a:lnTo>
                  <a:lnTo>
                    <a:pt x="499834" y="1424434"/>
                  </a:lnTo>
                  <a:lnTo>
                    <a:pt x="543989" y="1437590"/>
                  </a:lnTo>
                  <a:lnTo>
                    <a:pt x="589263" y="1447991"/>
                  </a:lnTo>
                  <a:lnTo>
                    <a:pt x="635560" y="1455539"/>
                  </a:lnTo>
                  <a:lnTo>
                    <a:pt x="682783" y="1460139"/>
                  </a:lnTo>
                  <a:lnTo>
                    <a:pt x="730836" y="1461693"/>
                  </a:lnTo>
                  <a:close/>
                </a:path>
              </a:pathLst>
            </a:custGeom>
            <a:noFill/>
            <a:ln w="41875" cap="flat" cmpd="sng">
              <a:solidFill>
                <a:srgbClr val="332C57"/>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1" name="Google Shape;261;p31"/>
            <p:cNvSpPr/>
            <p:nvPr/>
          </p:nvSpPr>
          <p:spPr>
            <a:xfrm>
              <a:off x="9706388" y="5257441"/>
              <a:ext cx="730885" cy="730885"/>
            </a:xfrm>
            <a:custGeom>
              <a:avLst/>
              <a:gdLst/>
              <a:ahLst/>
              <a:cxnLst/>
              <a:rect l="l" t="t" r="r" b="b"/>
              <a:pathLst>
                <a:path w="730884" h="730885" extrusionOk="0">
                  <a:moveTo>
                    <a:pt x="365423" y="0"/>
                  </a:moveTo>
                  <a:lnTo>
                    <a:pt x="319585" y="2847"/>
                  </a:lnTo>
                  <a:lnTo>
                    <a:pt x="275447" y="11160"/>
                  </a:lnTo>
                  <a:lnTo>
                    <a:pt x="233350" y="24597"/>
                  </a:lnTo>
                  <a:lnTo>
                    <a:pt x="193636" y="42815"/>
                  </a:lnTo>
                  <a:lnTo>
                    <a:pt x="156650" y="65472"/>
                  </a:lnTo>
                  <a:lnTo>
                    <a:pt x="122731" y="92225"/>
                  </a:lnTo>
                  <a:lnTo>
                    <a:pt x="92225" y="122731"/>
                  </a:lnTo>
                  <a:lnTo>
                    <a:pt x="65472" y="156650"/>
                  </a:lnTo>
                  <a:lnTo>
                    <a:pt x="42815" y="193636"/>
                  </a:lnTo>
                  <a:lnTo>
                    <a:pt x="24597" y="233350"/>
                  </a:lnTo>
                  <a:lnTo>
                    <a:pt x="11160" y="275447"/>
                  </a:lnTo>
                  <a:lnTo>
                    <a:pt x="2847" y="319585"/>
                  </a:lnTo>
                  <a:lnTo>
                    <a:pt x="0" y="365423"/>
                  </a:lnTo>
                  <a:lnTo>
                    <a:pt x="2847" y="411260"/>
                  </a:lnTo>
                  <a:lnTo>
                    <a:pt x="11160" y="455399"/>
                  </a:lnTo>
                  <a:lnTo>
                    <a:pt x="24597" y="497496"/>
                  </a:lnTo>
                  <a:lnTo>
                    <a:pt x="42815" y="537209"/>
                  </a:lnTo>
                  <a:lnTo>
                    <a:pt x="65472" y="574196"/>
                  </a:lnTo>
                  <a:lnTo>
                    <a:pt x="92225" y="608114"/>
                  </a:lnTo>
                  <a:lnTo>
                    <a:pt x="122731" y="638621"/>
                  </a:lnTo>
                  <a:lnTo>
                    <a:pt x="156650" y="665374"/>
                  </a:lnTo>
                  <a:lnTo>
                    <a:pt x="193636" y="688031"/>
                  </a:lnTo>
                  <a:lnTo>
                    <a:pt x="233350" y="706249"/>
                  </a:lnTo>
                  <a:lnTo>
                    <a:pt x="275447" y="719686"/>
                  </a:lnTo>
                  <a:lnTo>
                    <a:pt x="319585" y="727999"/>
                  </a:lnTo>
                  <a:lnTo>
                    <a:pt x="365423" y="730846"/>
                  </a:lnTo>
                  <a:lnTo>
                    <a:pt x="411260" y="727999"/>
                  </a:lnTo>
                  <a:lnTo>
                    <a:pt x="455399" y="719686"/>
                  </a:lnTo>
                  <a:lnTo>
                    <a:pt x="497496" y="706249"/>
                  </a:lnTo>
                  <a:lnTo>
                    <a:pt x="537209" y="688031"/>
                  </a:lnTo>
                  <a:lnTo>
                    <a:pt x="574196" y="665374"/>
                  </a:lnTo>
                  <a:lnTo>
                    <a:pt x="608114" y="638621"/>
                  </a:lnTo>
                  <a:lnTo>
                    <a:pt x="638621" y="608114"/>
                  </a:lnTo>
                  <a:lnTo>
                    <a:pt x="665374" y="574196"/>
                  </a:lnTo>
                  <a:lnTo>
                    <a:pt x="688031" y="537209"/>
                  </a:lnTo>
                  <a:lnTo>
                    <a:pt x="706249" y="497496"/>
                  </a:lnTo>
                  <a:lnTo>
                    <a:pt x="719686" y="455399"/>
                  </a:lnTo>
                  <a:lnTo>
                    <a:pt x="727999" y="411260"/>
                  </a:lnTo>
                  <a:lnTo>
                    <a:pt x="730846" y="365423"/>
                  </a:lnTo>
                  <a:lnTo>
                    <a:pt x="727999" y="319585"/>
                  </a:lnTo>
                  <a:lnTo>
                    <a:pt x="719686" y="275447"/>
                  </a:lnTo>
                  <a:lnTo>
                    <a:pt x="706249" y="233350"/>
                  </a:lnTo>
                  <a:lnTo>
                    <a:pt x="688031" y="193636"/>
                  </a:lnTo>
                  <a:lnTo>
                    <a:pt x="665374" y="156650"/>
                  </a:lnTo>
                  <a:lnTo>
                    <a:pt x="638621" y="122731"/>
                  </a:lnTo>
                  <a:lnTo>
                    <a:pt x="608114" y="92225"/>
                  </a:lnTo>
                  <a:lnTo>
                    <a:pt x="574196" y="65472"/>
                  </a:lnTo>
                  <a:lnTo>
                    <a:pt x="537209" y="42815"/>
                  </a:lnTo>
                  <a:lnTo>
                    <a:pt x="497496" y="24597"/>
                  </a:lnTo>
                  <a:lnTo>
                    <a:pt x="455399" y="11160"/>
                  </a:lnTo>
                  <a:lnTo>
                    <a:pt x="411260" y="2847"/>
                  </a:lnTo>
                  <a:lnTo>
                    <a:pt x="365423" y="0"/>
                  </a:lnTo>
                  <a:close/>
                </a:path>
              </a:pathLst>
            </a:custGeom>
            <a:solidFill>
              <a:srgbClr val="332C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2" name="Google Shape;262;p31"/>
            <p:cNvSpPr/>
            <p:nvPr/>
          </p:nvSpPr>
          <p:spPr>
            <a:xfrm>
              <a:off x="9340975" y="4892017"/>
              <a:ext cx="1461770" cy="1461770"/>
            </a:xfrm>
            <a:custGeom>
              <a:avLst/>
              <a:gdLst/>
              <a:ahLst/>
              <a:cxnLst/>
              <a:rect l="l" t="t" r="r" b="b"/>
              <a:pathLst>
                <a:path w="1461770" h="1461770" extrusionOk="0">
                  <a:moveTo>
                    <a:pt x="730836" y="1461693"/>
                  </a:moveTo>
                  <a:lnTo>
                    <a:pt x="778889" y="1460139"/>
                  </a:lnTo>
                  <a:lnTo>
                    <a:pt x="826112" y="1455539"/>
                  </a:lnTo>
                  <a:lnTo>
                    <a:pt x="872408" y="1447991"/>
                  </a:lnTo>
                  <a:lnTo>
                    <a:pt x="917682" y="1437590"/>
                  </a:lnTo>
                  <a:lnTo>
                    <a:pt x="961837" y="1424434"/>
                  </a:lnTo>
                  <a:lnTo>
                    <a:pt x="1004777" y="1408617"/>
                  </a:lnTo>
                  <a:lnTo>
                    <a:pt x="1046406" y="1390238"/>
                  </a:lnTo>
                  <a:lnTo>
                    <a:pt x="1086626" y="1369391"/>
                  </a:lnTo>
                  <a:lnTo>
                    <a:pt x="1125343" y="1346173"/>
                  </a:lnTo>
                  <a:lnTo>
                    <a:pt x="1162459" y="1320681"/>
                  </a:lnTo>
                  <a:lnTo>
                    <a:pt x="1197879" y="1293011"/>
                  </a:lnTo>
                  <a:lnTo>
                    <a:pt x="1231505" y="1263258"/>
                  </a:lnTo>
                  <a:lnTo>
                    <a:pt x="1263242" y="1231521"/>
                  </a:lnTo>
                  <a:lnTo>
                    <a:pt x="1292994" y="1197893"/>
                  </a:lnTo>
                  <a:lnTo>
                    <a:pt x="1320664" y="1162473"/>
                  </a:lnTo>
                  <a:lnTo>
                    <a:pt x="1346155" y="1125357"/>
                  </a:lnTo>
                  <a:lnTo>
                    <a:pt x="1369372" y="1086639"/>
                  </a:lnTo>
                  <a:lnTo>
                    <a:pt x="1390219" y="1046418"/>
                  </a:lnTo>
                  <a:lnTo>
                    <a:pt x="1408598" y="1004789"/>
                  </a:lnTo>
                  <a:lnTo>
                    <a:pt x="1424414" y="961849"/>
                  </a:lnTo>
                  <a:lnTo>
                    <a:pt x="1437570" y="917694"/>
                  </a:lnTo>
                  <a:lnTo>
                    <a:pt x="1447970" y="872419"/>
                  </a:lnTo>
                  <a:lnTo>
                    <a:pt x="1455518" y="826122"/>
                  </a:lnTo>
                  <a:lnTo>
                    <a:pt x="1460118" y="778899"/>
                  </a:lnTo>
                  <a:lnTo>
                    <a:pt x="1461672" y="730846"/>
                  </a:lnTo>
                  <a:lnTo>
                    <a:pt x="1460118" y="682793"/>
                  </a:lnTo>
                  <a:lnTo>
                    <a:pt x="1455518" y="635570"/>
                  </a:lnTo>
                  <a:lnTo>
                    <a:pt x="1447970" y="589274"/>
                  </a:lnTo>
                  <a:lnTo>
                    <a:pt x="1437570" y="543999"/>
                  </a:lnTo>
                  <a:lnTo>
                    <a:pt x="1424414" y="499844"/>
                  </a:lnTo>
                  <a:lnTo>
                    <a:pt x="1408598" y="456903"/>
                  </a:lnTo>
                  <a:lnTo>
                    <a:pt x="1390219" y="415274"/>
                  </a:lnTo>
                  <a:lnTo>
                    <a:pt x="1369372" y="375053"/>
                  </a:lnTo>
                  <a:lnTo>
                    <a:pt x="1346155" y="336336"/>
                  </a:lnTo>
                  <a:lnTo>
                    <a:pt x="1320664" y="299219"/>
                  </a:lnTo>
                  <a:lnTo>
                    <a:pt x="1292994" y="263799"/>
                  </a:lnTo>
                  <a:lnTo>
                    <a:pt x="1263242" y="230172"/>
                  </a:lnTo>
                  <a:lnTo>
                    <a:pt x="1231505" y="198434"/>
                  </a:lnTo>
                  <a:lnTo>
                    <a:pt x="1197879" y="168682"/>
                  </a:lnTo>
                  <a:lnTo>
                    <a:pt x="1162459" y="141012"/>
                  </a:lnTo>
                  <a:lnTo>
                    <a:pt x="1125343" y="115519"/>
                  </a:lnTo>
                  <a:lnTo>
                    <a:pt x="1086626" y="92302"/>
                  </a:lnTo>
                  <a:lnTo>
                    <a:pt x="1046406" y="71455"/>
                  </a:lnTo>
                  <a:lnTo>
                    <a:pt x="1004777" y="53075"/>
                  </a:lnTo>
                  <a:lnTo>
                    <a:pt x="961837" y="37259"/>
                  </a:lnTo>
                  <a:lnTo>
                    <a:pt x="917682" y="24102"/>
                  </a:lnTo>
                  <a:lnTo>
                    <a:pt x="872408" y="13702"/>
                  </a:lnTo>
                  <a:lnTo>
                    <a:pt x="826112" y="6154"/>
                  </a:lnTo>
                  <a:lnTo>
                    <a:pt x="778889" y="1554"/>
                  </a:lnTo>
                  <a:lnTo>
                    <a:pt x="730836" y="0"/>
                  </a:lnTo>
                  <a:lnTo>
                    <a:pt x="682783" y="1554"/>
                  </a:lnTo>
                  <a:lnTo>
                    <a:pt x="635560" y="6154"/>
                  </a:lnTo>
                  <a:lnTo>
                    <a:pt x="589263" y="13702"/>
                  </a:lnTo>
                  <a:lnTo>
                    <a:pt x="543989" y="24102"/>
                  </a:lnTo>
                  <a:lnTo>
                    <a:pt x="499834" y="37259"/>
                  </a:lnTo>
                  <a:lnTo>
                    <a:pt x="456894" y="53075"/>
                  </a:lnTo>
                  <a:lnTo>
                    <a:pt x="415266" y="71455"/>
                  </a:lnTo>
                  <a:lnTo>
                    <a:pt x="375045" y="92302"/>
                  </a:lnTo>
                  <a:lnTo>
                    <a:pt x="336329" y="115519"/>
                  </a:lnTo>
                  <a:lnTo>
                    <a:pt x="299213" y="141012"/>
                  </a:lnTo>
                  <a:lnTo>
                    <a:pt x="263793" y="168682"/>
                  </a:lnTo>
                  <a:lnTo>
                    <a:pt x="230167" y="198434"/>
                  </a:lnTo>
                  <a:lnTo>
                    <a:pt x="198429" y="230172"/>
                  </a:lnTo>
                  <a:lnTo>
                    <a:pt x="168678" y="263799"/>
                  </a:lnTo>
                  <a:lnTo>
                    <a:pt x="141008" y="299219"/>
                  </a:lnTo>
                  <a:lnTo>
                    <a:pt x="115516" y="336336"/>
                  </a:lnTo>
                  <a:lnTo>
                    <a:pt x="92299" y="375053"/>
                  </a:lnTo>
                  <a:lnTo>
                    <a:pt x="71453" y="415274"/>
                  </a:lnTo>
                  <a:lnTo>
                    <a:pt x="53074" y="456903"/>
                  </a:lnTo>
                  <a:lnTo>
                    <a:pt x="37258" y="499844"/>
                  </a:lnTo>
                  <a:lnTo>
                    <a:pt x="24102" y="543999"/>
                  </a:lnTo>
                  <a:lnTo>
                    <a:pt x="13701" y="589274"/>
                  </a:lnTo>
                  <a:lnTo>
                    <a:pt x="6153" y="635570"/>
                  </a:lnTo>
                  <a:lnTo>
                    <a:pt x="1554" y="682793"/>
                  </a:lnTo>
                  <a:lnTo>
                    <a:pt x="0" y="730846"/>
                  </a:lnTo>
                  <a:lnTo>
                    <a:pt x="1554" y="778899"/>
                  </a:lnTo>
                  <a:lnTo>
                    <a:pt x="6153" y="826122"/>
                  </a:lnTo>
                  <a:lnTo>
                    <a:pt x="13701" y="872419"/>
                  </a:lnTo>
                  <a:lnTo>
                    <a:pt x="24102" y="917694"/>
                  </a:lnTo>
                  <a:lnTo>
                    <a:pt x="37258" y="961849"/>
                  </a:lnTo>
                  <a:lnTo>
                    <a:pt x="53074" y="1004789"/>
                  </a:lnTo>
                  <a:lnTo>
                    <a:pt x="71453" y="1046418"/>
                  </a:lnTo>
                  <a:lnTo>
                    <a:pt x="92299" y="1086639"/>
                  </a:lnTo>
                  <a:lnTo>
                    <a:pt x="115516" y="1125357"/>
                  </a:lnTo>
                  <a:lnTo>
                    <a:pt x="141008" y="1162473"/>
                  </a:lnTo>
                  <a:lnTo>
                    <a:pt x="168678" y="1197893"/>
                  </a:lnTo>
                  <a:lnTo>
                    <a:pt x="198429" y="1231521"/>
                  </a:lnTo>
                  <a:lnTo>
                    <a:pt x="230167" y="1263258"/>
                  </a:lnTo>
                  <a:lnTo>
                    <a:pt x="263793" y="1293011"/>
                  </a:lnTo>
                  <a:lnTo>
                    <a:pt x="299213" y="1320681"/>
                  </a:lnTo>
                  <a:lnTo>
                    <a:pt x="336329" y="1346173"/>
                  </a:lnTo>
                  <a:lnTo>
                    <a:pt x="375045" y="1369391"/>
                  </a:lnTo>
                  <a:lnTo>
                    <a:pt x="415266" y="1390238"/>
                  </a:lnTo>
                  <a:lnTo>
                    <a:pt x="456894" y="1408617"/>
                  </a:lnTo>
                  <a:lnTo>
                    <a:pt x="499834" y="1424434"/>
                  </a:lnTo>
                  <a:lnTo>
                    <a:pt x="543989" y="1437590"/>
                  </a:lnTo>
                  <a:lnTo>
                    <a:pt x="589263" y="1447991"/>
                  </a:lnTo>
                  <a:lnTo>
                    <a:pt x="635560" y="1455539"/>
                  </a:lnTo>
                  <a:lnTo>
                    <a:pt x="682783" y="1460139"/>
                  </a:lnTo>
                  <a:lnTo>
                    <a:pt x="730836" y="1461693"/>
                  </a:lnTo>
                  <a:close/>
                </a:path>
              </a:pathLst>
            </a:custGeom>
            <a:noFill/>
            <a:ln w="41875" cap="flat" cmpd="sng">
              <a:solidFill>
                <a:srgbClr val="332C57"/>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3" name="Google Shape;263;p31"/>
            <p:cNvSpPr/>
            <p:nvPr/>
          </p:nvSpPr>
          <p:spPr>
            <a:xfrm>
              <a:off x="8902467" y="4453506"/>
              <a:ext cx="2338705" cy="2338705"/>
            </a:xfrm>
            <a:custGeom>
              <a:avLst/>
              <a:gdLst/>
              <a:ahLst/>
              <a:cxnLst/>
              <a:rect l="l" t="t" r="r" b="b"/>
              <a:pathLst>
                <a:path w="2338704" h="2338704" extrusionOk="0">
                  <a:moveTo>
                    <a:pt x="1169346" y="2338703"/>
                  </a:moveTo>
                  <a:lnTo>
                    <a:pt x="1217547" y="2337728"/>
                  </a:lnTo>
                  <a:lnTo>
                    <a:pt x="1265251" y="2334827"/>
                  </a:lnTo>
                  <a:lnTo>
                    <a:pt x="1312421" y="2330038"/>
                  </a:lnTo>
                  <a:lnTo>
                    <a:pt x="1359020" y="2323398"/>
                  </a:lnTo>
                  <a:lnTo>
                    <a:pt x="1405010" y="2314946"/>
                  </a:lnTo>
                  <a:lnTo>
                    <a:pt x="1450354" y="2304719"/>
                  </a:lnTo>
                  <a:lnTo>
                    <a:pt x="1495013" y="2292754"/>
                  </a:lnTo>
                  <a:lnTo>
                    <a:pt x="1538950" y="2279089"/>
                  </a:lnTo>
                  <a:lnTo>
                    <a:pt x="1582128" y="2263762"/>
                  </a:lnTo>
                  <a:lnTo>
                    <a:pt x="1624509" y="2246810"/>
                  </a:lnTo>
                  <a:lnTo>
                    <a:pt x="1666055" y="2228271"/>
                  </a:lnTo>
                  <a:lnTo>
                    <a:pt x="1706728" y="2208183"/>
                  </a:lnTo>
                  <a:lnTo>
                    <a:pt x="1746492" y="2186583"/>
                  </a:lnTo>
                  <a:lnTo>
                    <a:pt x="1785308" y="2163508"/>
                  </a:lnTo>
                  <a:lnTo>
                    <a:pt x="1823139" y="2138997"/>
                  </a:lnTo>
                  <a:lnTo>
                    <a:pt x="1859947" y="2113087"/>
                  </a:lnTo>
                  <a:lnTo>
                    <a:pt x="1895695" y="2085816"/>
                  </a:lnTo>
                  <a:lnTo>
                    <a:pt x="1930345" y="2057221"/>
                  </a:lnTo>
                  <a:lnTo>
                    <a:pt x="1963859" y="2027339"/>
                  </a:lnTo>
                  <a:lnTo>
                    <a:pt x="1996199" y="1996210"/>
                  </a:lnTo>
                  <a:lnTo>
                    <a:pt x="2027329" y="1963869"/>
                  </a:lnTo>
                  <a:lnTo>
                    <a:pt x="2057210" y="1930355"/>
                  </a:lnTo>
                  <a:lnTo>
                    <a:pt x="2085805" y="1895705"/>
                  </a:lnTo>
                  <a:lnTo>
                    <a:pt x="2113077" y="1859958"/>
                  </a:lnTo>
                  <a:lnTo>
                    <a:pt x="2138987" y="1823150"/>
                  </a:lnTo>
                  <a:lnTo>
                    <a:pt x="2163498" y="1785319"/>
                  </a:lnTo>
                  <a:lnTo>
                    <a:pt x="2186572" y="1746503"/>
                  </a:lnTo>
                  <a:lnTo>
                    <a:pt x="2208172" y="1706739"/>
                  </a:lnTo>
                  <a:lnTo>
                    <a:pt x="2228261" y="1666065"/>
                  </a:lnTo>
                  <a:lnTo>
                    <a:pt x="2246800" y="1624519"/>
                  </a:lnTo>
                  <a:lnTo>
                    <a:pt x="2263752" y="1582139"/>
                  </a:lnTo>
                  <a:lnTo>
                    <a:pt x="2279079" y="1538961"/>
                  </a:lnTo>
                  <a:lnTo>
                    <a:pt x="2292743" y="1495023"/>
                  </a:lnTo>
                  <a:lnTo>
                    <a:pt x="2304708" y="1450364"/>
                  </a:lnTo>
                  <a:lnTo>
                    <a:pt x="2314936" y="1405021"/>
                  </a:lnTo>
                  <a:lnTo>
                    <a:pt x="2323388" y="1359031"/>
                  </a:lnTo>
                  <a:lnTo>
                    <a:pt x="2330027" y="1312432"/>
                  </a:lnTo>
                  <a:lnTo>
                    <a:pt x="2334816" y="1265261"/>
                  </a:lnTo>
                  <a:lnTo>
                    <a:pt x="2337717" y="1217557"/>
                  </a:lnTo>
                  <a:lnTo>
                    <a:pt x="2338693" y="1169357"/>
                  </a:lnTo>
                  <a:lnTo>
                    <a:pt x="2337717" y="1121155"/>
                  </a:lnTo>
                  <a:lnTo>
                    <a:pt x="2334816" y="1073450"/>
                  </a:lnTo>
                  <a:lnTo>
                    <a:pt x="2330027" y="1026279"/>
                  </a:lnTo>
                  <a:lnTo>
                    <a:pt x="2323388" y="979680"/>
                  </a:lnTo>
                  <a:lnTo>
                    <a:pt x="2314936" y="933689"/>
                  </a:lnTo>
                  <a:lnTo>
                    <a:pt x="2304708" y="888345"/>
                  </a:lnTo>
                  <a:lnTo>
                    <a:pt x="2292743" y="843685"/>
                  </a:lnTo>
                  <a:lnTo>
                    <a:pt x="2279079" y="799747"/>
                  </a:lnTo>
                  <a:lnTo>
                    <a:pt x="2263752" y="756569"/>
                  </a:lnTo>
                  <a:lnTo>
                    <a:pt x="2246800" y="714188"/>
                  </a:lnTo>
                  <a:lnTo>
                    <a:pt x="2228261" y="672641"/>
                  </a:lnTo>
                  <a:lnTo>
                    <a:pt x="2208172" y="631967"/>
                  </a:lnTo>
                  <a:lnTo>
                    <a:pt x="2186572" y="592203"/>
                  </a:lnTo>
                  <a:lnTo>
                    <a:pt x="2163498" y="553387"/>
                  </a:lnTo>
                  <a:lnTo>
                    <a:pt x="2138987" y="515556"/>
                  </a:lnTo>
                  <a:lnTo>
                    <a:pt x="2113077" y="478747"/>
                  </a:lnTo>
                  <a:lnTo>
                    <a:pt x="2085805" y="442999"/>
                  </a:lnTo>
                  <a:lnTo>
                    <a:pt x="2057210" y="408349"/>
                  </a:lnTo>
                  <a:lnTo>
                    <a:pt x="2027329" y="374835"/>
                  </a:lnTo>
                  <a:lnTo>
                    <a:pt x="1996199" y="342494"/>
                  </a:lnTo>
                  <a:lnTo>
                    <a:pt x="1963859" y="311364"/>
                  </a:lnTo>
                  <a:lnTo>
                    <a:pt x="1930345" y="281483"/>
                  </a:lnTo>
                  <a:lnTo>
                    <a:pt x="1895695" y="252888"/>
                  </a:lnTo>
                  <a:lnTo>
                    <a:pt x="1859947" y="225616"/>
                  </a:lnTo>
                  <a:lnTo>
                    <a:pt x="1823139" y="199706"/>
                  </a:lnTo>
                  <a:lnTo>
                    <a:pt x="1785308" y="175195"/>
                  </a:lnTo>
                  <a:lnTo>
                    <a:pt x="1746492" y="152120"/>
                  </a:lnTo>
                  <a:lnTo>
                    <a:pt x="1706728" y="130520"/>
                  </a:lnTo>
                  <a:lnTo>
                    <a:pt x="1666055" y="110432"/>
                  </a:lnTo>
                  <a:lnTo>
                    <a:pt x="1624509" y="91893"/>
                  </a:lnTo>
                  <a:lnTo>
                    <a:pt x="1582128" y="74941"/>
                  </a:lnTo>
                  <a:lnTo>
                    <a:pt x="1538950" y="59614"/>
                  </a:lnTo>
                  <a:lnTo>
                    <a:pt x="1495013" y="45949"/>
                  </a:lnTo>
                  <a:lnTo>
                    <a:pt x="1450354" y="33984"/>
                  </a:lnTo>
                  <a:lnTo>
                    <a:pt x="1405010" y="23756"/>
                  </a:lnTo>
                  <a:lnTo>
                    <a:pt x="1359020" y="15304"/>
                  </a:lnTo>
                  <a:lnTo>
                    <a:pt x="1312421" y="8665"/>
                  </a:lnTo>
                  <a:lnTo>
                    <a:pt x="1265251" y="3876"/>
                  </a:lnTo>
                  <a:lnTo>
                    <a:pt x="1217547" y="975"/>
                  </a:lnTo>
                  <a:lnTo>
                    <a:pt x="1169346" y="0"/>
                  </a:lnTo>
                  <a:lnTo>
                    <a:pt x="1121146" y="975"/>
                  </a:lnTo>
                  <a:lnTo>
                    <a:pt x="1073441" y="3876"/>
                  </a:lnTo>
                  <a:lnTo>
                    <a:pt x="1026271" y="8665"/>
                  </a:lnTo>
                  <a:lnTo>
                    <a:pt x="979672" y="15304"/>
                  </a:lnTo>
                  <a:lnTo>
                    <a:pt x="933682" y="23756"/>
                  </a:lnTo>
                  <a:lnTo>
                    <a:pt x="888338" y="33984"/>
                  </a:lnTo>
                  <a:lnTo>
                    <a:pt x="843679" y="45949"/>
                  </a:lnTo>
                  <a:lnTo>
                    <a:pt x="799742" y="59614"/>
                  </a:lnTo>
                  <a:lnTo>
                    <a:pt x="756564" y="74941"/>
                  </a:lnTo>
                  <a:lnTo>
                    <a:pt x="714183" y="91893"/>
                  </a:lnTo>
                  <a:lnTo>
                    <a:pt x="672637" y="110432"/>
                  </a:lnTo>
                  <a:lnTo>
                    <a:pt x="631964" y="130520"/>
                  </a:lnTo>
                  <a:lnTo>
                    <a:pt x="592200" y="152120"/>
                  </a:lnTo>
                  <a:lnTo>
                    <a:pt x="553384" y="175195"/>
                  </a:lnTo>
                  <a:lnTo>
                    <a:pt x="515553" y="199706"/>
                  </a:lnTo>
                  <a:lnTo>
                    <a:pt x="478745" y="225616"/>
                  </a:lnTo>
                  <a:lnTo>
                    <a:pt x="442997" y="252888"/>
                  </a:lnTo>
                  <a:lnTo>
                    <a:pt x="408348" y="281483"/>
                  </a:lnTo>
                  <a:lnTo>
                    <a:pt x="374834" y="311364"/>
                  </a:lnTo>
                  <a:lnTo>
                    <a:pt x="342493" y="342494"/>
                  </a:lnTo>
                  <a:lnTo>
                    <a:pt x="311363" y="374835"/>
                  </a:lnTo>
                  <a:lnTo>
                    <a:pt x="281482" y="408349"/>
                  </a:lnTo>
                  <a:lnTo>
                    <a:pt x="252887" y="442999"/>
                  </a:lnTo>
                  <a:lnTo>
                    <a:pt x="225615" y="478747"/>
                  </a:lnTo>
                  <a:lnTo>
                    <a:pt x="199705" y="515556"/>
                  </a:lnTo>
                  <a:lnTo>
                    <a:pt x="175194" y="553387"/>
                  </a:lnTo>
                  <a:lnTo>
                    <a:pt x="152120" y="592203"/>
                  </a:lnTo>
                  <a:lnTo>
                    <a:pt x="130520" y="631967"/>
                  </a:lnTo>
                  <a:lnTo>
                    <a:pt x="110431" y="672641"/>
                  </a:lnTo>
                  <a:lnTo>
                    <a:pt x="91892" y="714188"/>
                  </a:lnTo>
                  <a:lnTo>
                    <a:pt x="74941" y="756569"/>
                  </a:lnTo>
                  <a:lnTo>
                    <a:pt x="59614" y="799747"/>
                  </a:lnTo>
                  <a:lnTo>
                    <a:pt x="45949" y="843685"/>
                  </a:lnTo>
                  <a:lnTo>
                    <a:pt x="33984" y="888345"/>
                  </a:lnTo>
                  <a:lnTo>
                    <a:pt x="23756" y="933689"/>
                  </a:lnTo>
                  <a:lnTo>
                    <a:pt x="15304" y="979680"/>
                  </a:lnTo>
                  <a:lnTo>
                    <a:pt x="8665" y="1026279"/>
                  </a:lnTo>
                  <a:lnTo>
                    <a:pt x="3876" y="1073450"/>
                  </a:lnTo>
                  <a:lnTo>
                    <a:pt x="975" y="1121155"/>
                  </a:lnTo>
                  <a:lnTo>
                    <a:pt x="0" y="1169357"/>
                  </a:lnTo>
                  <a:lnTo>
                    <a:pt x="975" y="1217557"/>
                  </a:lnTo>
                  <a:lnTo>
                    <a:pt x="3876" y="1265261"/>
                  </a:lnTo>
                  <a:lnTo>
                    <a:pt x="8665" y="1312432"/>
                  </a:lnTo>
                  <a:lnTo>
                    <a:pt x="15304" y="1359031"/>
                  </a:lnTo>
                  <a:lnTo>
                    <a:pt x="23756" y="1405021"/>
                  </a:lnTo>
                  <a:lnTo>
                    <a:pt x="33984" y="1450364"/>
                  </a:lnTo>
                  <a:lnTo>
                    <a:pt x="45949" y="1495023"/>
                  </a:lnTo>
                  <a:lnTo>
                    <a:pt x="59614" y="1538961"/>
                  </a:lnTo>
                  <a:lnTo>
                    <a:pt x="74941" y="1582139"/>
                  </a:lnTo>
                  <a:lnTo>
                    <a:pt x="91892" y="1624519"/>
                  </a:lnTo>
                  <a:lnTo>
                    <a:pt x="110431" y="1666065"/>
                  </a:lnTo>
                  <a:lnTo>
                    <a:pt x="130520" y="1706739"/>
                  </a:lnTo>
                  <a:lnTo>
                    <a:pt x="152120" y="1746503"/>
                  </a:lnTo>
                  <a:lnTo>
                    <a:pt x="175194" y="1785319"/>
                  </a:lnTo>
                  <a:lnTo>
                    <a:pt x="199705" y="1823150"/>
                  </a:lnTo>
                  <a:lnTo>
                    <a:pt x="225615" y="1859958"/>
                  </a:lnTo>
                  <a:lnTo>
                    <a:pt x="252887" y="1895705"/>
                  </a:lnTo>
                  <a:lnTo>
                    <a:pt x="281482" y="1930355"/>
                  </a:lnTo>
                  <a:lnTo>
                    <a:pt x="311363" y="1963869"/>
                  </a:lnTo>
                  <a:lnTo>
                    <a:pt x="342493" y="1996210"/>
                  </a:lnTo>
                  <a:lnTo>
                    <a:pt x="374834" y="2027339"/>
                  </a:lnTo>
                  <a:lnTo>
                    <a:pt x="408348" y="2057221"/>
                  </a:lnTo>
                  <a:lnTo>
                    <a:pt x="442997" y="2085816"/>
                  </a:lnTo>
                  <a:lnTo>
                    <a:pt x="478745" y="2113087"/>
                  </a:lnTo>
                  <a:lnTo>
                    <a:pt x="515553" y="2138997"/>
                  </a:lnTo>
                  <a:lnTo>
                    <a:pt x="553384" y="2163508"/>
                  </a:lnTo>
                  <a:lnTo>
                    <a:pt x="592200" y="2186583"/>
                  </a:lnTo>
                  <a:lnTo>
                    <a:pt x="631964" y="2208183"/>
                  </a:lnTo>
                  <a:lnTo>
                    <a:pt x="672637" y="2228271"/>
                  </a:lnTo>
                  <a:lnTo>
                    <a:pt x="714183" y="2246810"/>
                  </a:lnTo>
                  <a:lnTo>
                    <a:pt x="756564" y="2263762"/>
                  </a:lnTo>
                  <a:lnTo>
                    <a:pt x="799742" y="2279089"/>
                  </a:lnTo>
                  <a:lnTo>
                    <a:pt x="843679" y="2292754"/>
                  </a:lnTo>
                  <a:lnTo>
                    <a:pt x="888338" y="2304719"/>
                  </a:lnTo>
                  <a:lnTo>
                    <a:pt x="933682" y="2314946"/>
                  </a:lnTo>
                  <a:lnTo>
                    <a:pt x="979672" y="2323398"/>
                  </a:lnTo>
                  <a:lnTo>
                    <a:pt x="1026271" y="2330038"/>
                  </a:lnTo>
                  <a:lnTo>
                    <a:pt x="1073441" y="2334827"/>
                  </a:lnTo>
                  <a:lnTo>
                    <a:pt x="1121146" y="2337728"/>
                  </a:lnTo>
                  <a:lnTo>
                    <a:pt x="1169346" y="2338703"/>
                  </a:lnTo>
                  <a:close/>
                </a:path>
              </a:pathLst>
            </a:custGeom>
            <a:noFill/>
            <a:ln w="67000" cap="flat" cmpd="sng">
              <a:solidFill>
                <a:srgbClr val="332C57"/>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4" name="Google Shape;264;p31"/>
            <p:cNvSpPr/>
            <p:nvPr/>
          </p:nvSpPr>
          <p:spPr>
            <a:xfrm>
              <a:off x="15852680" y="5257441"/>
              <a:ext cx="730885" cy="730885"/>
            </a:xfrm>
            <a:custGeom>
              <a:avLst/>
              <a:gdLst/>
              <a:ahLst/>
              <a:cxnLst/>
              <a:rect l="l" t="t" r="r" b="b"/>
              <a:pathLst>
                <a:path w="730884" h="730885" extrusionOk="0">
                  <a:moveTo>
                    <a:pt x="365423" y="0"/>
                  </a:moveTo>
                  <a:lnTo>
                    <a:pt x="319585" y="2847"/>
                  </a:lnTo>
                  <a:lnTo>
                    <a:pt x="275447" y="11160"/>
                  </a:lnTo>
                  <a:lnTo>
                    <a:pt x="233350" y="24597"/>
                  </a:lnTo>
                  <a:lnTo>
                    <a:pt x="193636" y="42815"/>
                  </a:lnTo>
                  <a:lnTo>
                    <a:pt x="156650" y="65472"/>
                  </a:lnTo>
                  <a:lnTo>
                    <a:pt x="122731" y="92225"/>
                  </a:lnTo>
                  <a:lnTo>
                    <a:pt x="92225" y="122731"/>
                  </a:lnTo>
                  <a:lnTo>
                    <a:pt x="65472" y="156650"/>
                  </a:lnTo>
                  <a:lnTo>
                    <a:pt x="42815" y="193636"/>
                  </a:lnTo>
                  <a:lnTo>
                    <a:pt x="24597" y="233350"/>
                  </a:lnTo>
                  <a:lnTo>
                    <a:pt x="11160" y="275447"/>
                  </a:lnTo>
                  <a:lnTo>
                    <a:pt x="2847" y="319585"/>
                  </a:lnTo>
                  <a:lnTo>
                    <a:pt x="0" y="365423"/>
                  </a:lnTo>
                  <a:lnTo>
                    <a:pt x="2847" y="411260"/>
                  </a:lnTo>
                  <a:lnTo>
                    <a:pt x="11160" y="455399"/>
                  </a:lnTo>
                  <a:lnTo>
                    <a:pt x="24597" y="497496"/>
                  </a:lnTo>
                  <a:lnTo>
                    <a:pt x="42815" y="537209"/>
                  </a:lnTo>
                  <a:lnTo>
                    <a:pt x="65472" y="574196"/>
                  </a:lnTo>
                  <a:lnTo>
                    <a:pt x="92225" y="608114"/>
                  </a:lnTo>
                  <a:lnTo>
                    <a:pt x="122731" y="638621"/>
                  </a:lnTo>
                  <a:lnTo>
                    <a:pt x="156650" y="665374"/>
                  </a:lnTo>
                  <a:lnTo>
                    <a:pt x="193636" y="688031"/>
                  </a:lnTo>
                  <a:lnTo>
                    <a:pt x="233350" y="706249"/>
                  </a:lnTo>
                  <a:lnTo>
                    <a:pt x="275447" y="719686"/>
                  </a:lnTo>
                  <a:lnTo>
                    <a:pt x="319585" y="727999"/>
                  </a:lnTo>
                  <a:lnTo>
                    <a:pt x="365423" y="730846"/>
                  </a:lnTo>
                  <a:lnTo>
                    <a:pt x="411260" y="727999"/>
                  </a:lnTo>
                  <a:lnTo>
                    <a:pt x="455399" y="719686"/>
                  </a:lnTo>
                  <a:lnTo>
                    <a:pt x="497496" y="706249"/>
                  </a:lnTo>
                  <a:lnTo>
                    <a:pt x="537209" y="688031"/>
                  </a:lnTo>
                  <a:lnTo>
                    <a:pt x="574196" y="665374"/>
                  </a:lnTo>
                  <a:lnTo>
                    <a:pt x="608114" y="638621"/>
                  </a:lnTo>
                  <a:lnTo>
                    <a:pt x="638621" y="608114"/>
                  </a:lnTo>
                  <a:lnTo>
                    <a:pt x="665374" y="574196"/>
                  </a:lnTo>
                  <a:lnTo>
                    <a:pt x="688031" y="537209"/>
                  </a:lnTo>
                  <a:lnTo>
                    <a:pt x="706249" y="497496"/>
                  </a:lnTo>
                  <a:lnTo>
                    <a:pt x="719686" y="455399"/>
                  </a:lnTo>
                  <a:lnTo>
                    <a:pt x="727999" y="411260"/>
                  </a:lnTo>
                  <a:lnTo>
                    <a:pt x="730846" y="365423"/>
                  </a:lnTo>
                  <a:lnTo>
                    <a:pt x="727999" y="319585"/>
                  </a:lnTo>
                  <a:lnTo>
                    <a:pt x="719686" y="275447"/>
                  </a:lnTo>
                  <a:lnTo>
                    <a:pt x="706249" y="233350"/>
                  </a:lnTo>
                  <a:lnTo>
                    <a:pt x="688031" y="193636"/>
                  </a:lnTo>
                  <a:lnTo>
                    <a:pt x="665374" y="156650"/>
                  </a:lnTo>
                  <a:lnTo>
                    <a:pt x="638621" y="122731"/>
                  </a:lnTo>
                  <a:lnTo>
                    <a:pt x="608114" y="92225"/>
                  </a:lnTo>
                  <a:lnTo>
                    <a:pt x="574196" y="65472"/>
                  </a:lnTo>
                  <a:lnTo>
                    <a:pt x="537209" y="42815"/>
                  </a:lnTo>
                  <a:lnTo>
                    <a:pt x="497496" y="24597"/>
                  </a:lnTo>
                  <a:lnTo>
                    <a:pt x="455399" y="11160"/>
                  </a:lnTo>
                  <a:lnTo>
                    <a:pt x="411260" y="2847"/>
                  </a:lnTo>
                  <a:lnTo>
                    <a:pt x="365423" y="0"/>
                  </a:lnTo>
                  <a:close/>
                </a:path>
              </a:pathLst>
            </a:custGeom>
            <a:solidFill>
              <a:srgbClr val="332C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5" name="Google Shape;265;p31"/>
            <p:cNvSpPr/>
            <p:nvPr/>
          </p:nvSpPr>
          <p:spPr>
            <a:xfrm>
              <a:off x="15487266" y="4892017"/>
              <a:ext cx="1461770" cy="1461770"/>
            </a:xfrm>
            <a:custGeom>
              <a:avLst/>
              <a:gdLst/>
              <a:ahLst/>
              <a:cxnLst/>
              <a:rect l="l" t="t" r="r" b="b"/>
              <a:pathLst>
                <a:path w="1461769" h="1461770" extrusionOk="0">
                  <a:moveTo>
                    <a:pt x="730836" y="1461693"/>
                  </a:moveTo>
                  <a:lnTo>
                    <a:pt x="778889" y="1460139"/>
                  </a:lnTo>
                  <a:lnTo>
                    <a:pt x="826112" y="1455539"/>
                  </a:lnTo>
                  <a:lnTo>
                    <a:pt x="872408" y="1447991"/>
                  </a:lnTo>
                  <a:lnTo>
                    <a:pt x="917682" y="1437590"/>
                  </a:lnTo>
                  <a:lnTo>
                    <a:pt x="961837" y="1424434"/>
                  </a:lnTo>
                  <a:lnTo>
                    <a:pt x="1004777" y="1408617"/>
                  </a:lnTo>
                  <a:lnTo>
                    <a:pt x="1046406" y="1390238"/>
                  </a:lnTo>
                  <a:lnTo>
                    <a:pt x="1086626" y="1369391"/>
                  </a:lnTo>
                  <a:lnTo>
                    <a:pt x="1125343" y="1346173"/>
                  </a:lnTo>
                  <a:lnTo>
                    <a:pt x="1162459" y="1320681"/>
                  </a:lnTo>
                  <a:lnTo>
                    <a:pt x="1197879" y="1293011"/>
                  </a:lnTo>
                  <a:lnTo>
                    <a:pt x="1231505" y="1263258"/>
                  </a:lnTo>
                  <a:lnTo>
                    <a:pt x="1263242" y="1231521"/>
                  </a:lnTo>
                  <a:lnTo>
                    <a:pt x="1292994" y="1197893"/>
                  </a:lnTo>
                  <a:lnTo>
                    <a:pt x="1320664" y="1162473"/>
                  </a:lnTo>
                  <a:lnTo>
                    <a:pt x="1346155" y="1125357"/>
                  </a:lnTo>
                  <a:lnTo>
                    <a:pt x="1369372" y="1086639"/>
                  </a:lnTo>
                  <a:lnTo>
                    <a:pt x="1390219" y="1046418"/>
                  </a:lnTo>
                  <a:lnTo>
                    <a:pt x="1408598" y="1004789"/>
                  </a:lnTo>
                  <a:lnTo>
                    <a:pt x="1424414" y="961849"/>
                  </a:lnTo>
                  <a:lnTo>
                    <a:pt x="1437570" y="917694"/>
                  </a:lnTo>
                  <a:lnTo>
                    <a:pt x="1447970" y="872419"/>
                  </a:lnTo>
                  <a:lnTo>
                    <a:pt x="1455518" y="826122"/>
                  </a:lnTo>
                  <a:lnTo>
                    <a:pt x="1460118" y="778899"/>
                  </a:lnTo>
                  <a:lnTo>
                    <a:pt x="1461672" y="730846"/>
                  </a:lnTo>
                  <a:lnTo>
                    <a:pt x="1460118" y="682793"/>
                  </a:lnTo>
                  <a:lnTo>
                    <a:pt x="1455518" y="635570"/>
                  </a:lnTo>
                  <a:lnTo>
                    <a:pt x="1447970" y="589274"/>
                  </a:lnTo>
                  <a:lnTo>
                    <a:pt x="1437570" y="543999"/>
                  </a:lnTo>
                  <a:lnTo>
                    <a:pt x="1424414" y="499844"/>
                  </a:lnTo>
                  <a:lnTo>
                    <a:pt x="1408598" y="456903"/>
                  </a:lnTo>
                  <a:lnTo>
                    <a:pt x="1390219" y="415274"/>
                  </a:lnTo>
                  <a:lnTo>
                    <a:pt x="1369372" y="375053"/>
                  </a:lnTo>
                  <a:lnTo>
                    <a:pt x="1346155" y="336336"/>
                  </a:lnTo>
                  <a:lnTo>
                    <a:pt x="1320664" y="299219"/>
                  </a:lnTo>
                  <a:lnTo>
                    <a:pt x="1292994" y="263799"/>
                  </a:lnTo>
                  <a:lnTo>
                    <a:pt x="1263242" y="230172"/>
                  </a:lnTo>
                  <a:lnTo>
                    <a:pt x="1231505" y="198434"/>
                  </a:lnTo>
                  <a:lnTo>
                    <a:pt x="1197879" y="168682"/>
                  </a:lnTo>
                  <a:lnTo>
                    <a:pt x="1162459" y="141012"/>
                  </a:lnTo>
                  <a:lnTo>
                    <a:pt x="1125343" y="115519"/>
                  </a:lnTo>
                  <a:lnTo>
                    <a:pt x="1086626" y="92302"/>
                  </a:lnTo>
                  <a:lnTo>
                    <a:pt x="1046406" y="71455"/>
                  </a:lnTo>
                  <a:lnTo>
                    <a:pt x="1004777" y="53075"/>
                  </a:lnTo>
                  <a:lnTo>
                    <a:pt x="961837" y="37259"/>
                  </a:lnTo>
                  <a:lnTo>
                    <a:pt x="917682" y="24102"/>
                  </a:lnTo>
                  <a:lnTo>
                    <a:pt x="872408" y="13702"/>
                  </a:lnTo>
                  <a:lnTo>
                    <a:pt x="826112" y="6154"/>
                  </a:lnTo>
                  <a:lnTo>
                    <a:pt x="778889" y="1554"/>
                  </a:lnTo>
                  <a:lnTo>
                    <a:pt x="730836" y="0"/>
                  </a:lnTo>
                  <a:lnTo>
                    <a:pt x="682783" y="1554"/>
                  </a:lnTo>
                  <a:lnTo>
                    <a:pt x="635560" y="6154"/>
                  </a:lnTo>
                  <a:lnTo>
                    <a:pt x="589263" y="13702"/>
                  </a:lnTo>
                  <a:lnTo>
                    <a:pt x="543989" y="24102"/>
                  </a:lnTo>
                  <a:lnTo>
                    <a:pt x="499834" y="37259"/>
                  </a:lnTo>
                  <a:lnTo>
                    <a:pt x="456894" y="53075"/>
                  </a:lnTo>
                  <a:lnTo>
                    <a:pt x="415266" y="71455"/>
                  </a:lnTo>
                  <a:lnTo>
                    <a:pt x="375045" y="92302"/>
                  </a:lnTo>
                  <a:lnTo>
                    <a:pt x="336329" y="115519"/>
                  </a:lnTo>
                  <a:lnTo>
                    <a:pt x="299213" y="141012"/>
                  </a:lnTo>
                  <a:lnTo>
                    <a:pt x="263793" y="168682"/>
                  </a:lnTo>
                  <a:lnTo>
                    <a:pt x="230167" y="198434"/>
                  </a:lnTo>
                  <a:lnTo>
                    <a:pt x="198429" y="230172"/>
                  </a:lnTo>
                  <a:lnTo>
                    <a:pt x="168678" y="263799"/>
                  </a:lnTo>
                  <a:lnTo>
                    <a:pt x="141008" y="299219"/>
                  </a:lnTo>
                  <a:lnTo>
                    <a:pt x="115516" y="336336"/>
                  </a:lnTo>
                  <a:lnTo>
                    <a:pt x="92299" y="375053"/>
                  </a:lnTo>
                  <a:lnTo>
                    <a:pt x="71453" y="415274"/>
                  </a:lnTo>
                  <a:lnTo>
                    <a:pt x="53074" y="456903"/>
                  </a:lnTo>
                  <a:lnTo>
                    <a:pt x="37258" y="499844"/>
                  </a:lnTo>
                  <a:lnTo>
                    <a:pt x="24102" y="543999"/>
                  </a:lnTo>
                  <a:lnTo>
                    <a:pt x="13701" y="589274"/>
                  </a:lnTo>
                  <a:lnTo>
                    <a:pt x="6153" y="635570"/>
                  </a:lnTo>
                  <a:lnTo>
                    <a:pt x="1554" y="682793"/>
                  </a:lnTo>
                  <a:lnTo>
                    <a:pt x="0" y="730846"/>
                  </a:lnTo>
                  <a:lnTo>
                    <a:pt x="1554" y="778899"/>
                  </a:lnTo>
                  <a:lnTo>
                    <a:pt x="6153" y="826122"/>
                  </a:lnTo>
                  <a:lnTo>
                    <a:pt x="13701" y="872419"/>
                  </a:lnTo>
                  <a:lnTo>
                    <a:pt x="24102" y="917694"/>
                  </a:lnTo>
                  <a:lnTo>
                    <a:pt x="37258" y="961849"/>
                  </a:lnTo>
                  <a:lnTo>
                    <a:pt x="53074" y="1004789"/>
                  </a:lnTo>
                  <a:lnTo>
                    <a:pt x="71453" y="1046418"/>
                  </a:lnTo>
                  <a:lnTo>
                    <a:pt x="92299" y="1086639"/>
                  </a:lnTo>
                  <a:lnTo>
                    <a:pt x="115516" y="1125357"/>
                  </a:lnTo>
                  <a:lnTo>
                    <a:pt x="141008" y="1162473"/>
                  </a:lnTo>
                  <a:lnTo>
                    <a:pt x="168678" y="1197893"/>
                  </a:lnTo>
                  <a:lnTo>
                    <a:pt x="198429" y="1231521"/>
                  </a:lnTo>
                  <a:lnTo>
                    <a:pt x="230167" y="1263258"/>
                  </a:lnTo>
                  <a:lnTo>
                    <a:pt x="263793" y="1293011"/>
                  </a:lnTo>
                  <a:lnTo>
                    <a:pt x="299213" y="1320681"/>
                  </a:lnTo>
                  <a:lnTo>
                    <a:pt x="336329" y="1346173"/>
                  </a:lnTo>
                  <a:lnTo>
                    <a:pt x="375045" y="1369391"/>
                  </a:lnTo>
                  <a:lnTo>
                    <a:pt x="415266" y="1390238"/>
                  </a:lnTo>
                  <a:lnTo>
                    <a:pt x="456894" y="1408617"/>
                  </a:lnTo>
                  <a:lnTo>
                    <a:pt x="499834" y="1424434"/>
                  </a:lnTo>
                  <a:lnTo>
                    <a:pt x="543989" y="1437590"/>
                  </a:lnTo>
                  <a:lnTo>
                    <a:pt x="589263" y="1447991"/>
                  </a:lnTo>
                  <a:lnTo>
                    <a:pt x="635560" y="1455539"/>
                  </a:lnTo>
                  <a:lnTo>
                    <a:pt x="682783" y="1460139"/>
                  </a:lnTo>
                  <a:lnTo>
                    <a:pt x="730836" y="1461693"/>
                  </a:lnTo>
                  <a:close/>
                </a:path>
              </a:pathLst>
            </a:custGeom>
            <a:noFill/>
            <a:ln w="41875" cap="flat" cmpd="sng">
              <a:solidFill>
                <a:srgbClr val="332C57"/>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6" name="Google Shape;266;p31"/>
            <p:cNvSpPr/>
            <p:nvPr/>
          </p:nvSpPr>
          <p:spPr>
            <a:xfrm>
              <a:off x="15048756" y="4453506"/>
              <a:ext cx="2338705" cy="2338705"/>
            </a:xfrm>
            <a:custGeom>
              <a:avLst/>
              <a:gdLst/>
              <a:ahLst/>
              <a:cxnLst/>
              <a:rect l="l" t="t" r="r" b="b"/>
              <a:pathLst>
                <a:path w="2338705" h="2338704" extrusionOk="0">
                  <a:moveTo>
                    <a:pt x="1169346" y="2338703"/>
                  </a:moveTo>
                  <a:lnTo>
                    <a:pt x="1217547" y="2337728"/>
                  </a:lnTo>
                  <a:lnTo>
                    <a:pt x="1265251" y="2334827"/>
                  </a:lnTo>
                  <a:lnTo>
                    <a:pt x="1312421" y="2330038"/>
                  </a:lnTo>
                  <a:lnTo>
                    <a:pt x="1359020" y="2323398"/>
                  </a:lnTo>
                  <a:lnTo>
                    <a:pt x="1405010" y="2314946"/>
                  </a:lnTo>
                  <a:lnTo>
                    <a:pt x="1450354" y="2304719"/>
                  </a:lnTo>
                  <a:lnTo>
                    <a:pt x="1495013" y="2292754"/>
                  </a:lnTo>
                  <a:lnTo>
                    <a:pt x="1538950" y="2279089"/>
                  </a:lnTo>
                  <a:lnTo>
                    <a:pt x="1582128" y="2263762"/>
                  </a:lnTo>
                  <a:lnTo>
                    <a:pt x="1624509" y="2246810"/>
                  </a:lnTo>
                  <a:lnTo>
                    <a:pt x="1666055" y="2228271"/>
                  </a:lnTo>
                  <a:lnTo>
                    <a:pt x="1706728" y="2208183"/>
                  </a:lnTo>
                  <a:lnTo>
                    <a:pt x="1746492" y="2186583"/>
                  </a:lnTo>
                  <a:lnTo>
                    <a:pt x="1785308" y="2163508"/>
                  </a:lnTo>
                  <a:lnTo>
                    <a:pt x="1823139" y="2138997"/>
                  </a:lnTo>
                  <a:lnTo>
                    <a:pt x="1859947" y="2113087"/>
                  </a:lnTo>
                  <a:lnTo>
                    <a:pt x="1895695" y="2085816"/>
                  </a:lnTo>
                  <a:lnTo>
                    <a:pt x="1930345" y="2057221"/>
                  </a:lnTo>
                  <a:lnTo>
                    <a:pt x="1963859" y="2027339"/>
                  </a:lnTo>
                  <a:lnTo>
                    <a:pt x="1996199" y="1996210"/>
                  </a:lnTo>
                  <a:lnTo>
                    <a:pt x="2027329" y="1963869"/>
                  </a:lnTo>
                  <a:lnTo>
                    <a:pt x="2057210" y="1930355"/>
                  </a:lnTo>
                  <a:lnTo>
                    <a:pt x="2085805" y="1895705"/>
                  </a:lnTo>
                  <a:lnTo>
                    <a:pt x="2113077" y="1859958"/>
                  </a:lnTo>
                  <a:lnTo>
                    <a:pt x="2138987" y="1823150"/>
                  </a:lnTo>
                  <a:lnTo>
                    <a:pt x="2163498" y="1785319"/>
                  </a:lnTo>
                  <a:lnTo>
                    <a:pt x="2186572" y="1746503"/>
                  </a:lnTo>
                  <a:lnTo>
                    <a:pt x="2208172" y="1706739"/>
                  </a:lnTo>
                  <a:lnTo>
                    <a:pt x="2228261" y="1666065"/>
                  </a:lnTo>
                  <a:lnTo>
                    <a:pt x="2246800" y="1624519"/>
                  </a:lnTo>
                  <a:lnTo>
                    <a:pt x="2263752" y="1582139"/>
                  </a:lnTo>
                  <a:lnTo>
                    <a:pt x="2279079" y="1538961"/>
                  </a:lnTo>
                  <a:lnTo>
                    <a:pt x="2292743" y="1495023"/>
                  </a:lnTo>
                  <a:lnTo>
                    <a:pt x="2304708" y="1450364"/>
                  </a:lnTo>
                  <a:lnTo>
                    <a:pt x="2314936" y="1405021"/>
                  </a:lnTo>
                  <a:lnTo>
                    <a:pt x="2323388" y="1359031"/>
                  </a:lnTo>
                  <a:lnTo>
                    <a:pt x="2330027" y="1312432"/>
                  </a:lnTo>
                  <a:lnTo>
                    <a:pt x="2334816" y="1265261"/>
                  </a:lnTo>
                  <a:lnTo>
                    <a:pt x="2337717" y="1217557"/>
                  </a:lnTo>
                  <a:lnTo>
                    <a:pt x="2338693" y="1169357"/>
                  </a:lnTo>
                  <a:lnTo>
                    <a:pt x="2337717" y="1121155"/>
                  </a:lnTo>
                  <a:lnTo>
                    <a:pt x="2334816" y="1073450"/>
                  </a:lnTo>
                  <a:lnTo>
                    <a:pt x="2330027" y="1026279"/>
                  </a:lnTo>
                  <a:lnTo>
                    <a:pt x="2323388" y="979680"/>
                  </a:lnTo>
                  <a:lnTo>
                    <a:pt x="2314936" y="933689"/>
                  </a:lnTo>
                  <a:lnTo>
                    <a:pt x="2304708" y="888345"/>
                  </a:lnTo>
                  <a:lnTo>
                    <a:pt x="2292743" y="843685"/>
                  </a:lnTo>
                  <a:lnTo>
                    <a:pt x="2279079" y="799747"/>
                  </a:lnTo>
                  <a:lnTo>
                    <a:pt x="2263752" y="756569"/>
                  </a:lnTo>
                  <a:lnTo>
                    <a:pt x="2246800" y="714188"/>
                  </a:lnTo>
                  <a:lnTo>
                    <a:pt x="2228261" y="672641"/>
                  </a:lnTo>
                  <a:lnTo>
                    <a:pt x="2208172" y="631967"/>
                  </a:lnTo>
                  <a:lnTo>
                    <a:pt x="2186572" y="592203"/>
                  </a:lnTo>
                  <a:lnTo>
                    <a:pt x="2163498" y="553387"/>
                  </a:lnTo>
                  <a:lnTo>
                    <a:pt x="2138987" y="515556"/>
                  </a:lnTo>
                  <a:lnTo>
                    <a:pt x="2113077" y="478747"/>
                  </a:lnTo>
                  <a:lnTo>
                    <a:pt x="2085805" y="442999"/>
                  </a:lnTo>
                  <a:lnTo>
                    <a:pt x="2057210" y="408349"/>
                  </a:lnTo>
                  <a:lnTo>
                    <a:pt x="2027329" y="374835"/>
                  </a:lnTo>
                  <a:lnTo>
                    <a:pt x="1996199" y="342494"/>
                  </a:lnTo>
                  <a:lnTo>
                    <a:pt x="1963859" y="311364"/>
                  </a:lnTo>
                  <a:lnTo>
                    <a:pt x="1930345" y="281483"/>
                  </a:lnTo>
                  <a:lnTo>
                    <a:pt x="1895695" y="252888"/>
                  </a:lnTo>
                  <a:lnTo>
                    <a:pt x="1859947" y="225616"/>
                  </a:lnTo>
                  <a:lnTo>
                    <a:pt x="1823139" y="199706"/>
                  </a:lnTo>
                  <a:lnTo>
                    <a:pt x="1785308" y="175195"/>
                  </a:lnTo>
                  <a:lnTo>
                    <a:pt x="1746492" y="152120"/>
                  </a:lnTo>
                  <a:lnTo>
                    <a:pt x="1706728" y="130520"/>
                  </a:lnTo>
                  <a:lnTo>
                    <a:pt x="1666055" y="110432"/>
                  </a:lnTo>
                  <a:lnTo>
                    <a:pt x="1624509" y="91893"/>
                  </a:lnTo>
                  <a:lnTo>
                    <a:pt x="1582128" y="74941"/>
                  </a:lnTo>
                  <a:lnTo>
                    <a:pt x="1538950" y="59614"/>
                  </a:lnTo>
                  <a:lnTo>
                    <a:pt x="1495013" y="45949"/>
                  </a:lnTo>
                  <a:lnTo>
                    <a:pt x="1450354" y="33984"/>
                  </a:lnTo>
                  <a:lnTo>
                    <a:pt x="1405010" y="23756"/>
                  </a:lnTo>
                  <a:lnTo>
                    <a:pt x="1359020" y="15304"/>
                  </a:lnTo>
                  <a:lnTo>
                    <a:pt x="1312421" y="8665"/>
                  </a:lnTo>
                  <a:lnTo>
                    <a:pt x="1265251" y="3876"/>
                  </a:lnTo>
                  <a:lnTo>
                    <a:pt x="1217547" y="975"/>
                  </a:lnTo>
                  <a:lnTo>
                    <a:pt x="1169346" y="0"/>
                  </a:lnTo>
                  <a:lnTo>
                    <a:pt x="1121146" y="975"/>
                  </a:lnTo>
                  <a:lnTo>
                    <a:pt x="1073441" y="3876"/>
                  </a:lnTo>
                  <a:lnTo>
                    <a:pt x="1026271" y="8665"/>
                  </a:lnTo>
                  <a:lnTo>
                    <a:pt x="979672" y="15304"/>
                  </a:lnTo>
                  <a:lnTo>
                    <a:pt x="933682" y="23756"/>
                  </a:lnTo>
                  <a:lnTo>
                    <a:pt x="888338" y="33984"/>
                  </a:lnTo>
                  <a:lnTo>
                    <a:pt x="843679" y="45949"/>
                  </a:lnTo>
                  <a:lnTo>
                    <a:pt x="799742" y="59614"/>
                  </a:lnTo>
                  <a:lnTo>
                    <a:pt x="756564" y="74941"/>
                  </a:lnTo>
                  <a:lnTo>
                    <a:pt x="714183" y="91893"/>
                  </a:lnTo>
                  <a:lnTo>
                    <a:pt x="672637" y="110432"/>
                  </a:lnTo>
                  <a:lnTo>
                    <a:pt x="631964" y="130520"/>
                  </a:lnTo>
                  <a:lnTo>
                    <a:pt x="592200" y="152120"/>
                  </a:lnTo>
                  <a:lnTo>
                    <a:pt x="553384" y="175195"/>
                  </a:lnTo>
                  <a:lnTo>
                    <a:pt x="515553" y="199706"/>
                  </a:lnTo>
                  <a:lnTo>
                    <a:pt x="478745" y="225616"/>
                  </a:lnTo>
                  <a:lnTo>
                    <a:pt x="442997" y="252888"/>
                  </a:lnTo>
                  <a:lnTo>
                    <a:pt x="408348" y="281483"/>
                  </a:lnTo>
                  <a:lnTo>
                    <a:pt x="374834" y="311364"/>
                  </a:lnTo>
                  <a:lnTo>
                    <a:pt x="342493" y="342494"/>
                  </a:lnTo>
                  <a:lnTo>
                    <a:pt x="311363" y="374835"/>
                  </a:lnTo>
                  <a:lnTo>
                    <a:pt x="281482" y="408349"/>
                  </a:lnTo>
                  <a:lnTo>
                    <a:pt x="252887" y="442999"/>
                  </a:lnTo>
                  <a:lnTo>
                    <a:pt x="225615" y="478747"/>
                  </a:lnTo>
                  <a:lnTo>
                    <a:pt x="199705" y="515556"/>
                  </a:lnTo>
                  <a:lnTo>
                    <a:pt x="175194" y="553387"/>
                  </a:lnTo>
                  <a:lnTo>
                    <a:pt x="152120" y="592203"/>
                  </a:lnTo>
                  <a:lnTo>
                    <a:pt x="130520" y="631967"/>
                  </a:lnTo>
                  <a:lnTo>
                    <a:pt x="110431" y="672641"/>
                  </a:lnTo>
                  <a:lnTo>
                    <a:pt x="91892" y="714188"/>
                  </a:lnTo>
                  <a:lnTo>
                    <a:pt x="74941" y="756569"/>
                  </a:lnTo>
                  <a:lnTo>
                    <a:pt x="59614" y="799747"/>
                  </a:lnTo>
                  <a:lnTo>
                    <a:pt x="45949" y="843685"/>
                  </a:lnTo>
                  <a:lnTo>
                    <a:pt x="33984" y="888345"/>
                  </a:lnTo>
                  <a:lnTo>
                    <a:pt x="23756" y="933689"/>
                  </a:lnTo>
                  <a:lnTo>
                    <a:pt x="15304" y="979680"/>
                  </a:lnTo>
                  <a:lnTo>
                    <a:pt x="8665" y="1026279"/>
                  </a:lnTo>
                  <a:lnTo>
                    <a:pt x="3876" y="1073450"/>
                  </a:lnTo>
                  <a:lnTo>
                    <a:pt x="975" y="1121155"/>
                  </a:lnTo>
                  <a:lnTo>
                    <a:pt x="0" y="1169357"/>
                  </a:lnTo>
                  <a:lnTo>
                    <a:pt x="975" y="1217557"/>
                  </a:lnTo>
                  <a:lnTo>
                    <a:pt x="3876" y="1265261"/>
                  </a:lnTo>
                  <a:lnTo>
                    <a:pt x="8665" y="1312432"/>
                  </a:lnTo>
                  <a:lnTo>
                    <a:pt x="15304" y="1359031"/>
                  </a:lnTo>
                  <a:lnTo>
                    <a:pt x="23756" y="1405021"/>
                  </a:lnTo>
                  <a:lnTo>
                    <a:pt x="33984" y="1450364"/>
                  </a:lnTo>
                  <a:lnTo>
                    <a:pt x="45949" y="1495023"/>
                  </a:lnTo>
                  <a:lnTo>
                    <a:pt x="59614" y="1538961"/>
                  </a:lnTo>
                  <a:lnTo>
                    <a:pt x="74941" y="1582139"/>
                  </a:lnTo>
                  <a:lnTo>
                    <a:pt x="91892" y="1624519"/>
                  </a:lnTo>
                  <a:lnTo>
                    <a:pt x="110431" y="1666065"/>
                  </a:lnTo>
                  <a:lnTo>
                    <a:pt x="130520" y="1706739"/>
                  </a:lnTo>
                  <a:lnTo>
                    <a:pt x="152120" y="1746503"/>
                  </a:lnTo>
                  <a:lnTo>
                    <a:pt x="175194" y="1785319"/>
                  </a:lnTo>
                  <a:lnTo>
                    <a:pt x="199705" y="1823150"/>
                  </a:lnTo>
                  <a:lnTo>
                    <a:pt x="225615" y="1859958"/>
                  </a:lnTo>
                  <a:lnTo>
                    <a:pt x="252887" y="1895705"/>
                  </a:lnTo>
                  <a:lnTo>
                    <a:pt x="281482" y="1930355"/>
                  </a:lnTo>
                  <a:lnTo>
                    <a:pt x="311363" y="1963869"/>
                  </a:lnTo>
                  <a:lnTo>
                    <a:pt x="342493" y="1996210"/>
                  </a:lnTo>
                  <a:lnTo>
                    <a:pt x="374834" y="2027339"/>
                  </a:lnTo>
                  <a:lnTo>
                    <a:pt x="408348" y="2057221"/>
                  </a:lnTo>
                  <a:lnTo>
                    <a:pt x="442997" y="2085816"/>
                  </a:lnTo>
                  <a:lnTo>
                    <a:pt x="478745" y="2113087"/>
                  </a:lnTo>
                  <a:lnTo>
                    <a:pt x="515553" y="2138997"/>
                  </a:lnTo>
                  <a:lnTo>
                    <a:pt x="553384" y="2163508"/>
                  </a:lnTo>
                  <a:lnTo>
                    <a:pt x="592200" y="2186583"/>
                  </a:lnTo>
                  <a:lnTo>
                    <a:pt x="631964" y="2208183"/>
                  </a:lnTo>
                  <a:lnTo>
                    <a:pt x="672637" y="2228271"/>
                  </a:lnTo>
                  <a:lnTo>
                    <a:pt x="714183" y="2246810"/>
                  </a:lnTo>
                  <a:lnTo>
                    <a:pt x="756564" y="2263762"/>
                  </a:lnTo>
                  <a:lnTo>
                    <a:pt x="799742" y="2279089"/>
                  </a:lnTo>
                  <a:lnTo>
                    <a:pt x="843679" y="2292754"/>
                  </a:lnTo>
                  <a:lnTo>
                    <a:pt x="888338" y="2304719"/>
                  </a:lnTo>
                  <a:lnTo>
                    <a:pt x="933682" y="2314946"/>
                  </a:lnTo>
                  <a:lnTo>
                    <a:pt x="979672" y="2323398"/>
                  </a:lnTo>
                  <a:lnTo>
                    <a:pt x="1026271" y="2330038"/>
                  </a:lnTo>
                  <a:lnTo>
                    <a:pt x="1073441" y="2334827"/>
                  </a:lnTo>
                  <a:lnTo>
                    <a:pt x="1121146" y="2337728"/>
                  </a:lnTo>
                  <a:lnTo>
                    <a:pt x="1169346" y="2338703"/>
                  </a:lnTo>
                  <a:close/>
                </a:path>
              </a:pathLst>
            </a:custGeom>
            <a:noFill/>
            <a:ln w="67000" cap="flat" cmpd="sng">
              <a:solidFill>
                <a:srgbClr val="332C57"/>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7" name="Google Shape;267;p31"/>
            <p:cNvSpPr/>
            <p:nvPr/>
          </p:nvSpPr>
          <p:spPr>
            <a:xfrm>
              <a:off x="14581019" y="3985791"/>
              <a:ext cx="3274695" cy="3274695"/>
            </a:xfrm>
            <a:custGeom>
              <a:avLst/>
              <a:gdLst/>
              <a:ahLst/>
              <a:cxnLst/>
              <a:rect l="l" t="t" r="r" b="b"/>
              <a:pathLst>
                <a:path w="3274694" h="3274695" extrusionOk="0">
                  <a:moveTo>
                    <a:pt x="1637081" y="3274151"/>
                  </a:moveTo>
                  <a:lnTo>
                    <a:pt x="1685350" y="3273453"/>
                  </a:lnTo>
                  <a:lnTo>
                    <a:pt x="1733272" y="3271372"/>
                  </a:lnTo>
                  <a:lnTo>
                    <a:pt x="1780828" y="3267927"/>
                  </a:lnTo>
                  <a:lnTo>
                    <a:pt x="1828000" y="3263137"/>
                  </a:lnTo>
                  <a:lnTo>
                    <a:pt x="1874767" y="3257022"/>
                  </a:lnTo>
                  <a:lnTo>
                    <a:pt x="1921110" y="3249600"/>
                  </a:lnTo>
                  <a:lnTo>
                    <a:pt x="1967011" y="3240892"/>
                  </a:lnTo>
                  <a:lnTo>
                    <a:pt x="2012450" y="3230915"/>
                  </a:lnTo>
                  <a:lnTo>
                    <a:pt x="2057408" y="3219689"/>
                  </a:lnTo>
                  <a:lnTo>
                    <a:pt x="2101865" y="3207234"/>
                  </a:lnTo>
                  <a:lnTo>
                    <a:pt x="2145803" y="3193569"/>
                  </a:lnTo>
                  <a:lnTo>
                    <a:pt x="2189203" y="3178712"/>
                  </a:lnTo>
                  <a:lnTo>
                    <a:pt x="2232044" y="3162683"/>
                  </a:lnTo>
                  <a:lnTo>
                    <a:pt x="2274309" y="3145502"/>
                  </a:lnTo>
                  <a:lnTo>
                    <a:pt x="2315977" y="3127187"/>
                  </a:lnTo>
                  <a:lnTo>
                    <a:pt x="2357030" y="3107757"/>
                  </a:lnTo>
                  <a:lnTo>
                    <a:pt x="2397448" y="3087232"/>
                  </a:lnTo>
                  <a:lnTo>
                    <a:pt x="2437212" y="3065632"/>
                  </a:lnTo>
                  <a:lnTo>
                    <a:pt x="2476303" y="3042974"/>
                  </a:lnTo>
                  <a:lnTo>
                    <a:pt x="2514703" y="3019279"/>
                  </a:lnTo>
                  <a:lnTo>
                    <a:pt x="2552390" y="2994565"/>
                  </a:lnTo>
                  <a:lnTo>
                    <a:pt x="2589348" y="2968852"/>
                  </a:lnTo>
                  <a:lnTo>
                    <a:pt x="2625555" y="2942158"/>
                  </a:lnTo>
                  <a:lnTo>
                    <a:pt x="2660993" y="2914504"/>
                  </a:lnTo>
                  <a:lnTo>
                    <a:pt x="2695644" y="2885909"/>
                  </a:lnTo>
                  <a:lnTo>
                    <a:pt x="2729487" y="2856390"/>
                  </a:lnTo>
                  <a:lnTo>
                    <a:pt x="2762503" y="2825969"/>
                  </a:lnTo>
                  <a:lnTo>
                    <a:pt x="2794674" y="2794663"/>
                  </a:lnTo>
                  <a:lnTo>
                    <a:pt x="2825979" y="2762492"/>
                  </a:lnTo>
                  <a:lnTo>
                    <a:pt x="2856401" y="2729476"/>
                  </a:lnTo>
                  <a:lnTo>
                    <a:pt x="2885919" y="2695633"/>
                  </a:lnTo>
                  <a:lnTo>
                    <a:pt x="2914515" y="2660983"/>
                  </a:lnTo>
                  <a:lnTo>
                    <a:pt x="2942169" y="2625544"/>
                  </a:lnTo>
                  <a:lnTo>
                    <a:pt x="2968862" y="2589337"/>
                  </a:lnTo>
                  <a:lnTo>
                    <a:pt x="2994575" y="2552380"/>
                  </a:lnTo>
                  <a:lnTo>
                    <a:pt x="3019289" y="2514692"/>
                  </a:lnTo>
                  <a:lnTo>
                    <a:pt x="3042984" y="2476293"/>
                  </a:lnTo>
                  <a:lnTo>
                    <a:pt x="3065642" y="2437202"/>
                  </a:lnTo>
                  <a:lnTo>
                    <a:pt x="3087243" y="2397437"/>
                  </a:lnTo>
                  <a:lnTo>
                    <a:pt x="3107768" y="2357019"/>
                  </a:lnTo>
                  <a:lnTo>
                    <a:pt x="3127197" y="2315966"/>
                  </a:lnTo>
                  <a:lnTo>
                    <a:pt x="3145512" y="2274298"/>
                  </a:lnTo>
                  <a:lnTo>
                    <a:pt x="3162694" y="2232034"/>
                  </a:lnTo>
                  <a:lnTo>
                    <a:pt x="3178723" y="2189192"/>
                  </a:lnTo>
                  <a:lnTo>
                    <a:pt x="3193579" y="2145793"/>
                  </a:lnTo>
                  <a:lnTo>
                    <a:pt x="3207245" y="2101855"/>
                  </a:lnTo>
                  <a:lnTo>
                    <a:pt x="3219700" y="2057397"/>
                  </a:lnTo>
                  <a:lnTo>
                    <a:pt x="3230925" y="2012439"/>
                  </a:lnTo>
                  <a:lnTo>
                    <a:pt x="3240902" y="1967000"/>
                  </a:lnTo>
                  <a:lnTo>
                    <a:pt x="3249611" y="1921100"/>
                  </a:lnTo>
                  <a:lnTo>
                    <a:pt x="3257033" y="1874756"/>
                  </a:lnTo>
                  <a:lnTo>
                    <a:pt x="3263148" y="1827989"/>
                  </a:lnTo>
                  <a:lnTo>
                    <a:pt x="3267938" y="1780818"/>
                  </a:lnTo>
                  <a:lnTo>
                    <a:pt x="3271383" y="1733262"/>
                  </a:lnTo>
                  <a:lnTo>
                    <a:pt x="3273464" y="1685339"/>
                  </a:lnTo>
                  <a:lnTo>
                    <a:pt x="3274162" y="1637070"/>
                  </a:lnTo>
                  <a:lnTo>
                    <a:pt x="3273464" y="1588802"/>
                  </a:lnTo>
                  <a:lnTo>
                    <a:pt x="3271383" y="1540880"/>
                  </a:lnTo>
                  <a:lnTo>
                    <a:pt x="3267938" y="1493324"/>
                  </a:lnTo>
                  <a:lnTo>
                    <a:pt x="3263148" y="1446153"/>
                  </a:lnTo>
                  <a:lnTo>
                    <a:pt x="3257033" y="1399386"/>
                  </a:lnTo>
                  <a:lnTo>
                    <a:pt x="3249611" y="1353043"/>
                  </a:lnTo>
                  <a:lnTo>
                    <a:pt x="3240902" y="1307143"/>
                  </a:lnTo>
                  <a:lnTo>
                    <a:pt x="3230925" y="1261705"/>
                  </a:lnTo>
                  <a:lnTo>
                    <a:pt x="3219700" y="1216747"/>
                  </a:lnTo>
                  <a:lnTo>
                    <a:pt x="3207245" y="1172290"/>
                  </a:lnTo>
                  <a:lnTo>
                    <a:pt x="3193579" y="1128353"/>
                  </a:lnTo>
                  <a:lnTo>
                    <a:pt x="3178723" y="1084953"/>
                  </a:lnTo>
                  <a:lnTo>
                    <a:pt x="3162694" y="1042112"/>
                  </a:lnTo>
                  <a:lnTo>
                    <a:pt x="3145512" y="999848"/>
                  </a:lnTo>
                  <a:lnTo>
                    <a:pt x="3127197" y="958180"/>
                  </a:lnTo>
                  <a:lnTo>
                    <a:pt x="3107768" y="917128"/>
                  </a:lnTo>
                  <a:lnTo>
                    <a:pt x="3087243" y="876710"/>
                  </a:lnTo>
                  <a:lnTo>
                    <a:pt x="3065642" y="836946"/>
                  </a:lnTo>
                  <a:lnTo>
                    <a:pt x="3042984" y="797855"/>
                  </a:lnTo>
                  <a:lnTo>
                    <a:pt x="3019289" y="759456"/>
                  </a:lnTo>
                  <a:lnTo>
                    <a:pt x="2994575" y="721768"/>
                  </a:lnTo>
                  <a:lnTo>
                    <a:pt x="2968862" y="684811"/>
                  </a:lnTo>
                  <a:lnTo>
                    <a:pt x="2942169" y="648604"/>
                  </a:lnTo>
                  <a:lnTo>
                    <a:pt x="2914515" y="613166"/>
                  </a:lnTo>
                  <a:lnTo>
                    <a:pt x="2885919" y="578516"/>
                  </a:lnTo>
                  <a:lnTo>
                    <a:pt x="2856401" y="544673"/>
                  </a:lnTo>
                  <a:lnTo>
                    <a:pt x="2825979" y="511657"/>
                  </a:lnTo>
                  <a:lnTo>
                    <a:pt x="2794674" y="479486"/>
                  </a:lnTo>
                  <a:lnTo>
                    <a:pt x="2762503" y="448181"/>
                  </a:lnTo>
                  <a:lnTo>
                    <a:pt x="2729487" y="417759"/>
                  </a:lnTo>
                  <a:lnTo>
                    <a:pt x="2695644" y="388241"/>
                  </a:lnTo>
                  <a:lnTo>
                    <a:pt x="2660993" y="359645"/>
                  </a:lnTo>
                  <a:lnTo>
                    <a:pt x="2625555" y="331991"/>
                  </a:lnTo>
                  <a:lnTo>
                    <a:pt x="2589348" y="305298"/>
                  </a:lnTo>
                  <a:lnTo>
                    <a:pt x="2552390" y="279585"/>
                  </a:lnTo>
                  <a:lnTo>
                    <a:pt x="2514703" y="254872"/>
                  </a:lnTo>
                  <a:lnTo>
                    <a:pt x="2476303" y="231176"/>
                  </a:lnTo>
                  <a:lnTo>
                    <a:pt x="2437212" y="208519"/>
                  </a:lnTo>
                  <a:lnTo>
                    <a:pt x="2397448" y="186918"/>
                  </a:lnTo>
                  <a:lnTo>
                    <a:pt x="2357030" y="166393"/>
                  </a:lnTo>
                  <a:lnTo>
                    <a:pt x="2315977" y="146964"/>
                  </a:lnTo>
                  <a:lnTo>
                    <a:pt x="2274309" y="128649"/>
                  </a:lnTo>
                  <a:lnTo>
                    <a:pt x="2232044" y="111467"/>
                  </a:lnTo>
                  <a:lnTo>
                    <a:pt x="2189203" y="95438"/>
                  </a:lnTo>
                  <a:lnTo>
                    <a:pt x="2145803" y="80582"/>
                  </a:lnTo>
                  <a:lnTo>
                    <a:pt x="2101865" y="66916"/>
                  </a:lnTo>
                  <a:lnTo>
                    <a:pt x="2057408" y="54461"/>
                  </a:lnTo>
                  <a:lnTo>
                    <a:pt x="2012450" y="43236"/>
                  </a:lnTo>
                  <a:lnTo>
                    <a:pt x="1967011" y="33259"/>
                  </a:lnTo>
                  <a:lnTo>
                    <a:pt x="1921110" y="24550"/>
                  </a:lnTo>
                  <a:lnTo>
                    <a:pt x="1874767" y="17129"/>
                  </a:lnTo>
                  <a:lnTo>
                    <a:pt x="1828000" y="11013"/>
                  </a:lnTo>
                  <a:lnTo>
                    <a:pt x="1780828" y="6224"/>
                  </a:lnTo>
                  <a:lnTo>
                    <a:pt x="1733272" y="2779"/>
                  </a:lnTo>
                  <a:lnTo>
                    <a:pt x="1685350" y="697"/>
                  </a:lnTo>
                  <a:lnTo>
                    <a:pt x="1637081" y="0"/>
                  </a:lnTo>
                  <a:lnTo>
                    <a:pt x="1588811" y="697"/>
                  </a:lnTo>
                  <a:lnTo>
                    <a:pt x="1540889" y="2779"/>
                  </a:lnTo>
                  <a:lnTo>
                    <a:pt x="1493333" y="6224"/>
                  </a:lnTo>
                  <a:lnTo>
                    <a:pt x="1446161" y="11013"/>
                  </a:lnTo>
                  <a:lnTo>
                    <a:pt x="1399394" y="17129"/>
                  </a:lnTo>
                  <a:lnTo>
                    <a:pt x="1353051" y="24550"/>
                  </a:lnTo>
                  <a:lnTo>
                    <a:pt x="1307150" y="33259"/>
                  </a:lnTo>
                  <a:lnTo>
                    <a:pt x="1261711" y="43236"/>
                  </a:lnTo>
                  <a:lnTo>
                    <a:pt x="1216753" y="54461"/>
                  </a:lnTo>
                  <a:lnTo>
                    <a:pt x="1172296" y="66916"/>
                  </a:lnTo>
                  <a:lnTo>
                    <a:pt x="1128358" y="80582"/>
                  </a:lnTo>
                  <a:lnTo>
                    <a:pt x="1084959" y="95438"/>
                  </a:lnTo>
                  <a:lnTo>
                    <a:pt x="1042117" y="111467"/>
                  </a:lnTo>
                  <a:lnTo>
                    <a:pt x="999853" y="128649"/>
                  </a:lnTo>
                  <a:lnTo>
                    <a:pt x="958184" y="146964"/>
                  </a:lnTo>
                  <a:lnTo>
                    <a:pt x="917132" y="166393"/>
                  </a:lnTo>
                  <a:lnTo>
                    <a:pt x="876713" y="186918"/>
                  </a:lnTo>
                  <a:lnTo>
                    <a:pt x="836949" y="208519"/>
                  </a:lnTo>
                  <a:lnTo>
                    <a:pt x="797858" y="231176"/>
                  </a:lnTo>
                  <a:lnTo>
                    <a:pt x="759458" y="254872"/>
                  </a:lnTo>
                  <a:lnTo>
                    <a:pt x="721771" y="279585"/>
                  </a:lnTo>
                  <a:lnTo>
                    <a:pt x="684814" y="305298"/>
                  </a:lnTo>
                  <a:lnTo>
                    <a:pt x="648606" y="331991"/>
                  </a:lnTo>
                  <a:lnTo>
                    <a:pt x="613168" y="359645"/>
                  </a:lnTo>
                  <a:lnTo>
                    <a:pt x="578517" y="388241"/>
                  </a:lnTo>
                  <a:lnTo>
                    <a:pt x="544675" y="417759"/>
                  </a:lnTo>
                  <a:lnTo>
                    <a:pt x="511658" y="448181"/>
                  </a:lnTo>
                  <a:lnTo>
                    <a:pt x="479488" y="479486"/>
                  </a:lnTo>
                  <a:lnTo>
                    <a:pt x="448182" y="511657"/>
                  </a:lnTo>
                  <a:lnTo>
                    <a:pt x="417760" y="544673"/>
                  </a:lnTo>
                  <a:lnTo>
                    <a:pt x="388242" y="578516"/>
                  </a:lnTo>
                  <a:lnTo>
                    <a:pt x="359646" y="613166"/>
                  </a:lnTo>
                  <a:lnTo>
                    <a:pt x="331992" y="648604"/>
                  </a:lnTo>
                  <a:lnTo>
                    <a:pt x="305299" y="684811"/>
                  </a:lnTo>
                  <a:lnTo>
                    <a:pt x="279586" y="721768"/>
                  </a:lnTo>
                  <a:lnTo>
                    <a:pt x="254872" y="759456"/>
                  </a:lnTo>
                  <a:lnTo>
                    <a:pt x="231177" y="797855"/>
                  </a:lnTo>
                  <a:lnTo>
                    <a:pt x="208519" y="836946"/>
                  </a:lnTo>
                  <a:lnTo>
                    <a:pt x="186918" y="876710"/>
                  </a:lnTo>
                  <a:lnTo>
                    <a:pt x="166393" y="917128"/>
                  </a:lnTo>
                  <a:lnTo>
                    <a:pt x="146964" y="958180"/>
                  </a:lnTo>
                  <a:lnTo>
                    <a:pt x="128649" y="999848"/>
                  </a:lnTo>
                  <a:lnTo>
                    <a:pt x="111467" y="1042112"/>
                  </a:lnTo>
                  <a:lnTo>
                    <a:pt x="95439" y="1084953"/>
                  </a:lnTo>
                  <a:lnTo>
                    <a:pt x="80582" y="1128353"/>
                  </a:lnTo>
                  <a:lnTo>
                    <a:pt x="66916" y="1172290"/>
                  </a:lnTo>
                  <a:lnTo>
                    <a:pt x="54461" y="1216747"/>
                  </a:lnTo>
                  <a:lnTo>
                    <a:pt x="43236" y="1261705"/>
                  </a:lnTo>
                  <a:lnTo>
                    <a:pt x="33259" y="1307143"/>
                  </a:lnTo>
                  <a:lnTo>
                    <a:pt x="24550" y="1353043"/>
                  </a:lnTo>
                  <a:lnTo>
                    <a:pt x="17129" y="1399386"/>
                  </a:lnTo>
                  <a:lnTo>
                    <a:pt x="11013" y="1446153"/>
                  </a:lnTo>
                  <a:lnTo>
                    <a:pt x="6224" y="1493324"/>
                  </a:lnTo>
                  <a:lnTo>
                    <a:pt x="2779" y="1540880"/>
                  </a:lnTo>
                  <a:lnTo>
                    <a:pt x="697" y="1588802"/>
                  </a:lnTo>
                  <a:lnTo>
                    <a:pt x="0" y="1637070"/>
                  </a:lnTo>
                  <a:lnTo>
                    <a:pt x="697" y="1685339"/>
                  </a:lnTo>
                  <a:lnTo>
                    <a:pt x="2779" y="1733262"/>
                  </a:lnTo>
                  <a:lnTo>
                    <a:pt x="6224" y="1780818"/>
                  </a:lnTo>
                  <a:lnTo>
                    <a:pt x="11013" y="1827989"/>
                  </a:lnTo>
                  <a:lnTo>
                    <a:pt x="17129" y="1874756"/>
                  </a:lnTo>
                  <a:lnTo>
                    <a:pt x="24550" y="1921100"/>
                  </a:lnTo>
                  <a:lnTo>
                    <a:pt x="33259" y="1967000"/>
                  </a:lnTo>
                  <a:lnTo>
                    <a:pt x="43236" y="2012439"/>
                  </a:lnTo>
                  <a:lnTo>
                    <a:pt x="54461" y="2057397"/>
                  </a:lnTo>
                  <a:lnTo>
                    <a:pt x="66916" y="2101855"/>
                  </a:lnTo>
                  <a:lnTo>
                    <a:pt x="80582" y="2145793"/>
                  </a:lnTo>
                  <a:lnTo>
                    <a:pt x="95439" y="2189192"/>
                  </a:lnTo>
                  <a:lnTo>
                    <a:pt x="111467" y="2232034"/>
                  </a:lnTo>
                  <a:lnTo>
                    <a:pt x="128649" y="2274298"/>
                  </a:lnTo>
                  <a:lnTo>
                    <a:pt x="146964" y="2315966"/>
                  </a:lnTo>
                  <a:lnTo>
                    <a:pt x="166393" y="2357019"/>
                  </a:lnTo>
                  <a:lnTo>
                    <a:pt x="186918" y="2397437"/>
                  </a:lnTo>
                  <a:lnTo>
                    <a:pt x="208519" y="2437202"/>
                  </a:lnTo>
                  <a:lnTo>
                    <a:pt x="231177" y="2476293"/>
                  </a:lnTo>
                  <a:lnTo>
                    <a:pt x="254872" y="2514692"/>
                  </a:lnTo>
                  <a:lnTo>
                    <a:pt x="279586" y="2552380"/>
                  </a:lnTo>
                  <a:lnTo>
                    <a:pt x="305299" y="2589337"/>
                  </a:lnTo>
                  <a:lnTo>
                    <a:pt x="331992" y="2625544"/>
                  </a:lnTo>
                  <a:lnTo>
                    <a:pt x="359646" y="2660983"/>
                  </a:lnTo>
                  <a:lnTo>
                    <a:pt x="388242" y="2695633"/>
                  </a:lnTo>
                  <a:lnTo>
                    <a:pt x="417760" y="2729476"/>
                  </a:lnTo>
                  <a:lnTo>
                    <a:pt x="448182" y="2762492"/>
                  </a:lnTo>
                  <a:lnTo>
                    <a:pt x="479488" y="2794663"/>
                  </a:lnTo>
                  <a:lnTo>
                    <a:pt x="511658" y="2825969"/>
                  </a:lnTo>
                  <a:lnTo>
                    <a:pt x="544675" y="2856390"/>
                  </a:lnTo>
                  <a:lnTo>
                    <a:pt x="578517" y="2885909"/>
                  </a:lnTo>
                  <a:lnTo>
                    <a:pt x="613168" y="2914504"/>
                  </a:lnTo>
                  <a:lnTo>
                    <a:pt x="648606" y="2942158"/>
                  </a:lnTo>
                  <a:lnTo>
                    <a:pt x="684814" y="2968852"/>
                  </a:lnTo>
                  <a:lnTo>
                    <a:pt x="721771" y="2994565"/>
                  </a:lnTo>
                  <a:lnTo>
                    <a:pt x="759458" y="3019279"/>
                  </a:lnTo>
                  <a:lnTo>
                    <a:pt x="797858" y="3042974"/>
                  </a:lnTo>
                  <a:lnTo>
                    <a:pt x="836949" y="3065632"/>
                  </a:lnTo>
                  <a:lnTo>
                    <a:pt x="876713" y="3087232"/>
                  </a:lnTo>
                  <a:lnTo>
                    <a:pt x="917132" y="3107757"/>
                  </a:lnTo>
                  <a:lnTo>
                    <a:pt x="958184" y="3127187"/>
                  </a:lnTo>
                  <a:lnTo>
                    <a:pt x="999853" y="3145502"/>
                  </a:lnTo>
                  <a:lnTo>
                    <a:pt x="1042117" y="3162683"/>
                  </a:lnTo>
                  <a:lnTo>
                    <a:pt x="1084959" y="3178712"/>
                  </a:lnTo>
                  <a:lnTo>
                    <a:pt x="1128358" y="3193569"/>
                  </a:lnTo>
                  <a:lnTo>
                    <a:pt x="1172296" y="3207234"/>
                  </a:lnTo>
                  <a:lnTo>
                    <a:pt x="1216753" y="3219689"/>
                  </a:lnTo>
                  <a:lnTo>
                    <a:pt x="1261711" y="3230915"/>
                  </a:lnTo>
                  <a:lnTo>
                    <a:pt x="1307150" y="3240892"/>
                  </a:lnTo>
                  <a:lnTo>
                    <a:pt x="1353051" y="3249600"/>
                  </a:lnTo>
                  <a:lnTo>
                    <a:pt x="1399394" y="3257022"/>
                  </a:lnTo>
                  <a:lnTo>
                    <a:pt x="1446161" y="3263137"/>
                  </a:lnTo>
                  <a:lnTo>
                    <a:pt x="1493333" y="3267927"/>
                  </a:lnTo>
                  <a:lnTo>
                    <a:pt x="1540889" y="3271372"/>
                  </a:lnTo>
                  <a:lnTo>
                    <a:pt x="1588811" y="3273453"/>
                  </a:lnTo>
                  <a:lnTo>
                    <a:pt x="1637081" y="3274151"/>
                  </a:lnTo>
                  <a:close/>
                </a:path>
              </a:pathLst>
            </a:custGeom>
            <a:noFill/>
            <a:ln w="93800" cap="flat" cmpd="sng">
              <a:solidFill>
                <a:srgbClr val="332C57"/>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sp>
        <p:nvSpPr>
          <p:cNvPr id="268" name="Google Shape;268;p31"/>
          <p:cNvSpPr txBox="1"/>
          <p:nvPr/>
        </p:nvSpPr>
        <p:spPr>
          <a:xfrm>
            <a:off x="547400" y="3518225"/>
            <a:ext cx="2441400" cy="1000800"/>
          </a:xfrm>
          <a:prstGeom prst="rect">
            <a:avLst/>
          </a:prstGeom>
          <a:noFill/>
          <a:ln>
            <a:noFill/>
          </a:ln>
        </p:spPr>
        <p:txBody>
          <a:bodyPr spcFirstLastPara="1" wrap="square" lIns="0" tIns="15600" rIns="0" bIns="0" anchor="t" anchorCtr="0">
            <a:spAutoFit/>
          </a:bodyPr>
          <a:lstStyle/>
          <a:p>
            <a:pPr marL="0" lvl="0" indent="0" algn="ctr" rtl="0">
              <a:spcBef>
                <a:spcPts val="0"/>
              </a:spcBef>
              <a:spcAft>
                <a:spcPts val="0"/>
              </a:spcAft>
              <a:buNone/>
            </a:pPr>
            <a:r>
              <a:rPr lang="en" sz="1600">
                <a:latin typeface="Avenir"/>
                <a:ea typeface="Avenir"/>
                <a:cs typeface="Avenir"/>
                <a:sym typeface="Avenir"/>
              </a:rPr>
              <a:t>Allies help people with  traditionally marginalized identities feel supported and included</a:t>
            </a:r>
            <a:endParaRPr sz="1600">
              <a:latin typeface="Avenir"/>
              <a:ea typeface="Avenir"/>
              <a:cs typeface="Avenir"/>
              <a:sym typeface="Avenir"/>
            </a:endParaRPr>
          </a:p>
        </p:txBody>
      </p:sp>
      <p:sp>
        <p:nvSpPr>
          <p:cNvPr id="269" name="Google Shape;269;p31"/>
          <p:cNvSpPr txBox="1"/>
          <p:nvPr/>
        </p:nvSpPr>
        <p:spPr>
          <a:xfrm>
            <a:off x="3826810" y="3518041"/>
            <a:ext cx="1490400" cy="754500"/>
          </a:xfrm>
          <a:prstGeom prst="rect">
            <a:avLst/>
          </a:prstGeom>
          <a:noFill/>
          <a:ln>
            <a:noFill/>
          </a:ln>
        </p:spPr>
        <p:txBody>
          <a:bodyPr spcFirstLastPara="1" wrap="square" lIns="0" tIns="15600" rIns="0" bIns="0" anchor="t" anchorCtr="0">
            <a:spAutoFit/>
          </a:bodyPr>
          <a:lstStyle/>
          <a:p>
            <a:pPr marL="0" lvl="0" indent="0" algn="ctr" rtl="0">
              <a:spcBef>
                <a:spcPts val="0"/>
              </a:spcBef>
              <a:spcAft>
                <a:spcPts val="0"/>
              </a:spcAft>
              <a:buNone/>
            </a:pPr>
            <a:r>
              <a:rPr lang="en" sz="1600">
                <a:latin typeface="Avenir"/>
                <a:ea typeface="Avenir"/>
                <a:cs typeface="Avenir"/>
                <a:sym typeface="Avenir"/>
              </a:rPr>
              <a:t>Other employees  step up</a:t>
            </a:r>
            <a:endParaRPr sz="1600">
              <a:latin typeface="Avenir"/>
              <a:ea typeface="Avenir"/>
              <a:cs typeface="Avenir"/>
              <a:sym typeface="Avenir"/>
            </a:endParaRPr>
          </a:p>
        </p:txBody>
      </p:sp>
      <p:sp>
        <p:nvSpPr>
          <p:cNvPr id="270" name="Google Shape;270;p31"/>
          <p:cNvSpPr txBox="1"/>
          <p:nvPr/>
        </p:nvSpPr>
        <p:spPr>
          <a:xfrm>
            <a:off x="6719184" y="3518041"/>
            <a:ext cx="1332900" cy="754500"/>
          </a:xfrm>
          <a:prstGeom prst="rect">
            <a:avLst/>
          </a:prstGeom>
          <a:noFill/>
          <a:ln>
            <a:noFill/>
          </a:ln>
        </p:spPr>
        <p:txBody>
          <a:bodyPr spcFirstLastPara="1" wrap="square" lIns="0" tIns="15600" rIns="0" bIns="0" anchor="t" anchorCtr="0">
            <a:spAutoFit/>
          </a:bodyPr>
          <a:lstStyle/>
          <a:p>
            <a:pPr marL="0" lvl="0" indent="0" algn="ctr" rtl="0">
              <a:spcBef>
                <a:spcPts val="0"/>
              </a:spcBef>
              <a:spcAft>
                <a:spcPts val="0"/>
              </a:spcAft>
              <a:buNone/>
            </a:pPr>
            <a:r>
              <a:rPr lang="en" sz="1600">
                <a:latin typeface="Avenir"/>
                <a:ea typeface="Avenir"/>
                <a:cs typeface="Avenir"/>
                <a:sym typeface="Avenir"/>
              </a:rPr>
              <a:t>Culture shifts to promote equity</a:t>
            </a:r>
            <a:endParaRPr sz="1600">
              <a:latin typeface="Avenir"/>
              <a:ea typeface="Avenir"/>
              <a:cs typeface="Avenir"/>
              <a:sym typeface="Avenir"/>
            </a:endParaRPr>
          </a:p>
        </p:txBody>
      </p:sp>
      <p:sp>
        <p:nvSpPr>
          <p:cNvPr id="271" name="Google Shape;271;p31"/>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7</a:t>
            </a:fld>
            <a:endParaRPr sz="700">
              <a:latin typeface="Proxima Nova Semibold"/>
              <a:ea typeface="Proxima Nova Semibold"/>
              <a:cs typeface="Proxima Nova Semibold"/>
              <a:sym typeface="Proxima Nova Semibold"/>
            </a:endParaRPr>
          </a:p>
        </p:txBody>
      </p:sp>
      <p:grpSp>
        <p:nvGrpSpPr>
          <p:cNvPr id="272" name="Google Shape;272;p31"/>
          <p:cNvGrpSpPr/>
          <p:nvPr/>
        </p:nvGrpSpPr>
        <p:grpSpPr>
          <a:xfrm>
            <a:off x="167531" y="4852630"/>
            <a:ext cx="1505034" cy="174536"/>
            <a:chOff x="442904" y="4166938"/>
            <a:chExt cx="4030621" cy="467300"/>
          </a:xfrm>
        </p:grpSpPr>
        <p:pic>
          <p:nvPicPr>
            <p:cNvPr id="273" name="Google Shape;273;p31"/>
            <p:cNvPicPr preferRelativeResize="0"/>
            <p:nvPr/>
          </p:nvPicPr>
          <p:blipFill rotWithShape="1">
            <a:blip r:embed="rId3">
              <a:alphaModFix/>
            </a:blip>
            <a:srcRect/>
            <a:stretch/>
          </p:blipFill>
          <p:spPr>
            <a:xfrm>
              <a:off x="1848476" y="4166938"/>
              <a:ext cx="2625049" cy="467300"/>
            </a:xfrm>
            <a:prstGeom prst="rect">
              <a:avLst/>
            </a:prstGeom>
            <a:noFill/>
            <a:ln>
              <a:noFill/>
            </a:ln>
          </p:spPr>
        </p:pic>
        <p:grpSp>
          <p:nvGrpSpPr>
            <p:cNvPr id="274" name="Google Shape;274;p31"/>
            <p:cNvGrpSpPr/>
            <p:nvPr/>
          </p:nvGrpSpPr>
          <p:grpSpPr>
            <a:xfrm>
              <a:off x="442904" y="4326529"/>
              <a:ext cx="1033452" cy="205673"/>
              <a:chOff x="7504804" y="565304"/>
              <a:chExt cx="1033452" cy="205673"/>
            </a:xfrm>
          </p:grpSpPr>
          <p:sp>
            <p:nvSpPr>
              <p:cNvPr id="275" name="Google Shape;275;p31"/>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76" name="Google Shape;276;p31"/>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77" name="Google Shape;277;p31"/>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78" name="Google Shape;278;p31"/>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79" name="Google Shape;279;p31"/>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80" name="Google Shape;280;p31"/>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81" name="Google Shape;281;p31"/>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282" name="Google Shape;282;p31"/>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rgbClr val="C5E4E0">
            <a:alpha val="49800"/>
          </a:srgbClr>
        </a:solidFill>
        <a:effectLst/>
      </p:bgPr>
    </p:bg>
    <p:spTree>
      <p:nvGrpSpPr>
        <p:cNvPr id="1" name="Shape 2030"/>
        <p:cNvGrpSpPr/>
        <p:nvPr/>
      </p:nvGrpSpPr>
      <p:grpSpPr>
        <a:xfrm>
          <a:off x="0" y="0"/>
          <a:ext cx="0" cy="0"/>
          <a:chOff x="0" y="0"/>
          <a:chExt cx="0" cy="0"/>
        </a:xfrm>
      </p:grpSpPr>
      <p:sp>
        <p:nvSpPr>
          <p:cNvPr id="2031" name="Google Shape;2031;p94"/>
          <p:cNvSpPr/>
          <p:nvPr/>
        </p:nvSpPr>
        <p:spPr>
          <a:xfrm>
            <a:off x="3364706" y="400022"/>
            <a:ext cx="0" cy="4345143"/>
          </a:xfrm>
          <a:custGeom>
            <a:avLst/>
            <a:gdLst/>
            <a:ahLst/>
            <a:cxnLst/>
            <a:rect l="l" t="t" r="r" b="b"/>
            <a:pathLst>
              <a:path w="120000" h="9549765" extrusionOk="0">
                <a:moveTo>
                  <a:pt x="0" y="0"/>
                </a:moveTo>
                <a:lnTo>
                  <a:pt x="0" y="9549447"/>
                </a:lnTo>
              </a:path>
            </a:pathLst>
          </a:custGeom>
          <a:noFill/>
          <a:ln w="104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32" name="Google Shape;2032;p94"/>
          <p:cNvSpPr txBox="1"/>
          <p:nvPr/>
        </p:nvSpPr>
        <p:spPr>
          <a:xfrm>
            <a:off x="4346250" y="480225"/>
            <a:ext cx="4222200" cy="1186800"/>
          </a:xfrm>
          <a:prstGeom prst="rect">
            <a:avLst/>
          </a:prstGeom>
          <a:noFill/>
          <a:ln>
            <a:noFill/>
          </a:ln>
        </p:spPr>
        <p:txBody>
          <a:bodyPr spcFirstLastPara="1" wrap="square" lIns="0" tIns="149025" rIns="0" bIns="0" anchor="t" anchorCtr="0">
            <a:spAutoFit/>
          </a:bodyPr>
          <a:lstStyle/>
          <a:p>
            <a:pPr marL="0" marR="0" lvl="0" indent="0" algn="l" rtl="0">
              <a:lnSpc>
                <a:spcPct val="100000"/>
              </a:lnSpc>
              <a:spcBef>
                <a:spcPts val="0"/>
              </a:spcBef>
              <a:spcAft>
                <a:spcPts val="0"/>
              </a:spcAft>
              <a:buNone/>
            </a:pPr>
            <a:r>
              <a:rPr lang="en" sz="1700" b="1">
                <a:latin typeface="Proxima Nova"/>
                <a:ea typeface="Proxima Nova"/>
                <a:cs typeface="Proxima Nova"/>
                <a:sym typeface="Proxima Nova"/>
              </a:rPr>
              <a:t>Discover your power</a:t>
            </a:r>
            <a:endParaRPr sz="1700" b="1">
              <a:latin typeface="Proxima Nova"/>
              <a:ea typeface="Proxima Nova"/>
              <a:cs typeface="Proxima Nova"/>
              <a:sym typeface="Proxima Nova"/>
            </a:endParaRPr>
          </a:p>
          <a:p>
            <a:pPr marL="0" lvl="0" indent="0" algn="l" rtl="0">
              <a:spcBef>
                <a:spcPts val="1000"/>
              </a:spcBef>
              <a:spcAft>
                <a:spcPts val="0"/>
              </a:spcAft>
              <a:buNone/>
            </a:pPr>
            <a:r>
              <a:rPr lang="en">
                <a:latin typeface="Avenir"/>
                <a:ea typeface="Avenir"/>
                <a:cs typeface="Avenir"/>
                <a:sym typeface="Avenir"/>
              </a:rPr>
              <a:t>We learned that our power is our ability to make an  impact at work—and that our positional power is the  power we have that’s based on our role and level.</a:t>
            </a:r>
            <a:endParaRPr sz="1300">
              <a:latin typeface="Avenir"/>
              <a:ea typeface="Avenir"/>
              <a:cs typeface="Avenir"/>
              <a:sym typeface="Avenir"/>
            </a:endParaRPr>
          </a:p>
        </p:txBody>
      </p:sp>
      <p:sp>
        <p:nvSpPr>
          <p:cNvPr id="2033" name="Google Shape;2033;p94"/>
          <p:cNvSpPr txBox="1"/>
          <p:nvPr/>
        </p:nvSpPr>
        <p:spPr>
          <a:xfrm>
            <a:off x="4346250" y="1960250"/>
            <a:ext cx="4222200" cy="1258200"/>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b="1">
                <a:latin typeface="Proxima Nova"/>
                <a:ea typeface="Proxima Nova"/>
                <a:cs typeface="Proxima Nova"/>
                <a:sym typeface="Proxima Nova"/>
              </a:rPr>
              <a:t>Learn allyship actions</a:t>
            </a:r>
            <a:endParaRPr sz="1700" b="1">
              <a:latin typeface="Proxima Nova"/>
              <a:ea typeface="Proxima Nova"/>
              <a:cs typeface="Proxima Nova"/>
              <a:sym typeface="Proxima Nova"/>
            </a:endParaRPr>
          </a:p>
          <a:p>
            <a:pPr marL="0" lvl="0" indent="0" algn="l" rtl="0">
              <a:spcBef>
                <a:spcPts val="1000"/>
              </a:spcBef>
              <a:spcAft>
                <a:spcPts val="0"/>
              </a:spcAft>
              <a:buNone/>
            </a:pPr>
            <a:r>
              <a:rPr lang="en">
                <a:solidFill>
                  <a:schemeClr val="dk1"/>
                </a:solidFill>
                <a:latin typeface="Avenir"/>
                <a:ea typeface="Avenir"/>
                <a:cs typeface="Avenir"/>
                <a:sym typeface="Avenir"/>
              </a:rPr>
              <a:t>We dove into the strategies to practice allyship—and specific individual, interpersonal, or structural actions. And we each identified some actions that we can practice given our power and privilege.</a:t>
            </a:r>
            <a:endParaRPr sz="1700" b="1">
              <a:latin typeface="Proxima Nova"/>
              <a:ea typeface="Proxima Nova"/>
              <a:cs typeface="Proxima Nova"/>
              <a:sym typeface="Proxima Nova"/>
            </a:endParaRPr>
          </a:p>
        </p:txBody>
      </p:sp>
      <p:sp>
        <p:nvSpPr>
          <p:cNvPr id="2034" name="Google Shape;2034;p94"/>
          <p:cNvSpPr txBox="1"/>
          <p:nvPr/>
        </p:nvSpPr>
        <p:spPr>
          <a:xfrm>
            <a:off x="4346250" y="3431525"/>
            <a:ext cx="4304700" cy="919800"/>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SzPts val="1100"/>
              <a:buNone/>
            </a:pPr>
            <a:r>
              <a:rPr lang="en" sz="1700" b="1">
                <a:latin typeface="Proxima Nova"/>
                <a:ea typeface="Proxima Nova"/>
                <a:cs typeface="Proxima Nova"/>
                <a:sym typeface="Proxima Nova"/>
              </a:rPr>
              <a:t>Review the Active Allyship Framework</a:t>
            </a:r>
            <a:endParaRPr sz="1700" b="1">
              <a:latin typeface="Proxima Nova"/>
              <a:ea typeface="Proxima Nova"/>
              <a:cs typeface="Proxima Nova"/>
              <a:sym typeface="Proxima Nova"/>
            </a:endParaRPr>
          </a:p>
          <a:p>
            <a:pPr marL="0" lvl="0" indent="0" algn="l" rtl="0">
              <a:spcBef>
                <a:spcPts val="1000"/>
              </a:spcBef>
              <a:spcAft>
                <a:spcPts val="0"/>
              </a:spcAft>
              <a:buNone/>
            </a:pPr>
            <a:endParaRPr sz="1700" b="1">
              <a:latin typeface="Proxima Nova"/>
              <a:ea typeface="Proxima Nova"/>
              <a:cs typeface="Proxima Nova"/>
              <a:sym typeface="Proxima Nova"/>
            </a:endParaRPr>
          </a:p>
          <a:p>
            <a:pPr marL="0" marR="0" lvl="0" indent="0" algn="l" rtl="0">
              <a:lnSpc>
                <a:spcPct val="100000"/>
              </a:lnSpc>
              <a:spcBef>
                <a:spcPts val="0"/>
              </a:spcBef>
              <a:spcAft>
                <a:spcPts val="0"/>
              </a:spcAft>
              <a:buNone/>
            </a:pPr>
            <a:endParaRPr sz="1700" b="1">
              <a:latin typeface="Proxima Nova"/>
              <a:ea typeface="Proxima Nova"/>
              <a:cs typeface="Proxima Nova"/>
              <a:sym typeface="Proxima Nova"/>
            </a:endParaRPr>
          </a:p>
        </p:txBody>
      </p:sp>
      <p:sp>
        <p:nvSpPr>
          <p:cNvPr id="2035" name="Google Shape;2035;p94"/>
          <p:cNvSpPr txBox="1"/>
          <p:nvPr/>
        </p:nvSpPr>
        <p:spPr>
          <a:xfrm>
            <a:off x="3994723" y="581168"/>
            <a:ext cx="1158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latin typeface="Oswald"/>
                <a:ea typeface="Oswald"/>
                <a:cs typeface="Oswald"/>
                <a:sym typeface="Oswald"/>
              </a:rPr>
              <a:t>4</a:t>
            </a:r>
            <a:endParaRPr sz="2400">
              <a:latin typeface="Oswald"/>
              <a:ea typeface="Oswald"/>
              <a:cs typeface="Oswald"/>
              <a:sym typeface="Oswald"/>
            </a:endParaRPr>
          </a:p>
        </p:txBody>
      </p:sp>
      <p:sp>
        <p:nvSpPr>
          <p:cNvPr id="2036" name="Google Shape;2036;p94"/>
          <p:cNvSpPr txBox="1"/>
          <p:nvPr/>
        </p:nvSpPr>
        <p:spPr>
          <a:xfrm>
            <a:off x="3994723" y="1918475"/>
            <a:ext cx="1620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latin typeface="Oswald"/>
                <a:ea typeface="Oswald"/>
                <a:cs typeface="Oswald"/>
                <a:sym typeface="Oswald"/>
              </a:rPr>
              <a:t>5</a:t>
            </a:r>
            <a:endParaRPr sz="2400">
              <a:latin typeface="Oswald"/>
              <a:ea typeface="Oswald"/>
              <a:cs typeface="Oswald"/>
              <a:sym typeface="Oswald"/>
            </a:endParaRPr>
          </a:p>
        </p:txBody>
      </p:sp>
      <p:sp>
        <p:nvSpPr>
          <p:cNvPr id="2037" name="Google Shape;2037;p94"/>
          <p:cNvSpPr txBox="1"/>
          <p:nvPr/>
        </p:nvSpPr>
        <p:spPr>
          <a:xfrm>
            <a:off x="3994723" y="3389926"/>
            <a:ext cx="1614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latin typeface="Oswald"/>
                <a:ea typeface="Oswald"/>
                <a:cs typeface="Oswald"/>
                <a:sym typeface="Oswald"/>
              </a:rPr>
              <a:t>6</a:t>
            </a:r>
            <a:endParaRPr sz="2400">
              <a:latin typeface="Oswald"/>
              <a:ea typeface="Oswald"/>
              <a:cs typeface="Oswald"/>
              <a:sym typeface="Oswald"/>
            </a:endParaRPr>
          </a:p>
        </p:txBody>
      </p:sp>
      <p:sp>
        <p:nvSpPr>
          <p:cNvPr id="2038" name="Google Shape;2038;p94"/>
          <p:cNvSpPr txBox="1"/>
          <p:nvPr/>
        </p:nvSpPr>
        <p:spPr>
          <a:xfrm>
            <a:off x="680026" y="1954000"/>
            <a:ext cx="2417100" cy="1345800"/>
          </a:xfrm>
          <a:prstGeom prst="rect">
            <a:avLst/>
          </a:prstGeom>
          <a:noFill/>
          <a:ln>
            <a:noFill/>
          </a:ln>
        </p:spPr>
        <p:txBody>
          <a:bodyPr spcFirstLastPara="1" wrap="square" lIns="0" tIns="125625" rIns="0" bIns="0" anchor="t" anchorCtr="0">
            <a:spAutoFit/>
          </a:bodyPr>
          <a:lstStyle/>
          <a:p>
            <a:pPr marL="0" marR="0" lvl="0" indent="0" algn="l" rtl="0">
              <a:lnSpc>
                <a:spcPct val="96574"/>
              </a:lnSpc>
              <a:spcBef>
                <a:spcPts val="0"/>
              </a:spcBef>
              <a:spcAft>
                <a:spcPts val="0"/>
              </a:spcAft>
              <a:buNone/>
            </a:pPr>
            <a:r>
              <a:rPr lang="en" sz="4100">
                <a:latin typeface="Oswald"/>
                <a:ea typeface="Oswald"/>
                <a:cs typeface="Oswald"/>
                <a:sym typeface="Oswald"/>
              </a:rPr>
              <a:t>Today we  covered…</a:t>
            </a:r>
            <a:endParaRPr sz="4100">
              <a:latin typeface="Oswald"/>
              <a:ea typeface="Oswald"/>
              <a:cs typeface="Oswald"/>
              <a:sym typeface="Oswald"/>
            </a:endParaRPr>
          </a:p>
        </p:txBody>
      </p:sp>
      <p:sp>
        <p:nvSpPr>
          <p:cNvPr id="2039" name="Google Shape;2039;p94"/>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70</a:t>
            </a:fld>
            <a:endParaRPr sz="700">
              <a:latin typeface="Proxima Nova Semibold"/>
              <a:ea typeface="Proxima Nova Semibold"/>
              <a:cs typeface="Proxima Nova Semibold"/>
              <a:sym typeface="Proxima Nova Semibold"/>
            </a:endParaRPr>
          </a:p>
        </p:txBody>
      </p:sp>
      <p:grpSp>
        <p:nvGrpSpPr>
          <p:cNvPr id="2040" name="Google Shape;2040;p94"/>
          <p:cNvGrpSpPr/>
          <p:nvPr/>
        </p:nvGrpSpPr>
        <p:grpSpPr>
          <a:xfrm>
            <a:off x="167531" y="4852630"/>
            <a:ext cx="1505034" cy="174536"/>
            <a:chOff x="442904" y="4166938"/>
            <a:chExt cx="4030621" cy="467300"/>
          </a:xfrm>
        </p:grpSpPr>
        <p:pic>
          <p:nvPicPr>
            <p:cNvPr id="2041" name="Google Shape;2041;p94"/>
            <p:cNvPicPr preferRelativeResize="0"/>
            <p:nvPr/>
          </p:nvPicPr>
          <p:blipFill rotWithShape="1">
            <a:blip r:embed="rId3">
              <a:alphaModFix/>
            </a:blip>
            <a:srcRect/>
            <a:stretch/>
          </p:blipFill>
          <p:spPr>
            <a:xfrm>
              <a:off x="1848476" y="4166938"/>
              <a:ext cx="2625049" cy="467300"/>
            </a:xfrm>
            <a:prstGeom prst="rect">
              <a:avLst/>
            </a:prstGeom>
            <a:noFill/>
            <a:ln>
              <a:noFill/>
            </a:ln>
          </p:spPr>
        </p:pic>
        <p:grpSp>
          <p:nvGrpSpPr>
            <p:cNvPr id="2042" name="Google Shape;2042;p94"/>
            <p:cNvGrpSpPr/>
            <p:nvPr/>
          </p:nvGrpSpPr>
          <p:grpSpPr>
            <a:xfrm>
              <a:off x="442904" y="4326529"/>
              <a:ext cx="1033452" cy="205673"/>
              <a:chOff x="7504804" y="565304"/>
              <a:chExt cx="1033452" cy="205673"/>
            </a:xfrm>
          </p:grpSpPr>
          <p:sp>
            <p:nvSpPr>
              <p:cNvPr id="2043" name="Google Shape;2043;p94"/>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44" name="Google Shape;2044;p94"/>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45" name="Google Shape;2045;p94"/>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46" name="Google Shape;2046;p94"/>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47" name="Google Shape;2047;p94"/>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48" name="Google Shape;2048;p94"/>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49" name="Google Shape;2049;p94"/>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2050" name="Google Shape;2050;p94"/>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rgbClr val="C5E4E0">
            <a:alpha val="49800"/>
          </a:srgbClr>
        </a:solidFill>
        <a:effectLst/>
      </p:bgPr>
    </p:bg>
    <p:spTree>
      <p:nvGrpSpPr>
        <p:cNvPr id="1" name="Shape 2054"/>
        <p:cNvGrpSpPr/>
        <p:nvPr/>
      </p:nvGrpSpPr>
      <p:grpSpPr>
        <a:xfrm>
          <a:off x="0" y="0"/>
          <a:ext cx="0" cy="0"/>
          <a:chOff x="0" y="0"/>
          <a:chExt cx="0" cy="0"/>
        </a:xfrm>
      </p:grpSpPr>
      <p:sp>
        <p:nvSpPr>
          <p:cNvPr id="2055" name="Google Shape;2055;p95"/>
          <p:cNvSpPr/>
          <p:nvPr/>
        </p:nvSpPr>
        <p:spPr>
          <a:xfrm>
            <a:off x="3364706" y="400022"/>
            <a:ext cx="0" cy="4345143"/>
          </a:xfrm>
          <a:custGeom>
            <a:avLst/>
            <a:gdLst/>
            <a:ahLst/>
            <a:cxnLst/>
            <a:rect l="l" t="t" r="r" b="b"/>
            <a:pathLst>
              <a:path w="120000" h="9549765" extrusionOk="0">
                <a:moveTo>
                  <a:pt x="0" y="0"/>
                </a:moveTo>
                <a:lnTo>
                  <a:pt x="0" y="9549447"/>
                </a:lnTo>
              </a:path>
            </a:pathLst>
          </a:custGeom>
          <a:noFill/>
          <a:ln w="104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56" name="Google Shape;2056;p95"/>
          <p:cNvSpPr txBox="1"/>
          <p:nvPr/>
        </p:nvSpPr>
        <p:spPr>
          <a:xfrm>
            <a:off x="4346250" y="480225"/>
            <a:ext cx="4222200" cy="1186800"/>
          </a:xfrm>
          <a:prstGeom prst="rect">
            <a:avLst/>
          </a:prstGeom>
          <a:noFill/>
          <a:ln>
            <a:noFill/>
          </a:ln>
        </p:spPr>
        <p:txBody>
          <a:bodyPr spcFirstLastPara="1" wrap="square" lIns="0" tIns="149025" rIns="0" bIns="0" anchor="t" anchorCtr="0">
            <a:spAutoFit/>
          </a:bodyPr>
          <a:lstStyle/>
          <a:p>
            <a:pPr marL="0" marR="0" lvl="0" indent="0" algn="l" rtl="0">
              <a:lnSpc>
                <a:spcPct val="100000"/>
              </a:lnSpc>
              <a:spcBef>
                <a:spcPts val="0"/>
              </a:spcBef>
              <a:spcAft>
                <a:spcPts val="0"/>
              </a:spcAft>
              <a:buNone/>
            </a:pPr>
            <a:r>
              <a:rPr lang="en" sz="1700" b="1">
                <a:latin typeface="Proxima Nova"/>
                <a:ea typeface="Proxima Nova"/>
                <a:cs typeface="Proxima Nova"/>
                <a:sym typeface="Proxima Nova"/>
              </a:rPr>
              <a:t>Discover your power</a:t>
            </a:r>
            <a:endParaRPr sz="1700" b="1">
              <a:latin typeface="Proxima Nova"/>
              <a:ea typeface="Proxima Nova"/>
              <a:cs typeface="Proxima Nova"/>
              <a:sym typeface="Proxima Nova"/>
            </a:endParaRPr>
          </a:p>
          <a:p>
            <a:pPr marL="0" lvl="0" indent="0" algn="l" rtl="0">
              <a:spcBef>
                <a:spcPts val="1000"/>
              </a:spcBef>
              <a:spcAft>
                <a:spcPts val="0"/>
              </a:spcAft>
              <a:buNone/>
            </a:pPr>
            <a:r>
              <a:rPr lang="en">
                <a:latin typeface="Avenir"/>
                <a:ea typeface="Avenir"/>
                <a:cs typeface="Avenir"/>
                <a:sym typeface="Avenir"/>
              </a:rPr>
              <a:t>We learned that our power is our ability to make an  impact at work—and that our positional power is the  power we have that’s based on our role and level.</a:t>
            </a:r>
            <a:endParaRPr sz="1300">
              <a:latin typeface="Avenir"/>
              <a:ea typeface="Avenir"/>
              <a:cs typeface="Avenir"/>
              <a:sym typeface="Avenir"/>
            </a:endParaRPr>
          </a:p>
        </p:txBody>
      </p:sp>
      <p:sp>
        <p:nvSpPr>
          <p:cNvPr id="2057" name="Google Shape;2057;p95"/>
          <p:cNvSpPr txBox="1"/>
          <p:nvPr/>
        </p:nvSpPr>
        <p:spPr>
          <a:xfrm>
            <a:off x="4346250" y="1960250"/>
            <a:ext cx="4222200" cy="1258200"/>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b="1">
                <a:latin typeface="Proxima Nova"/>
                <a:ea typeface="Proxima Nova"/>
                <a:cs typeface="Proxima Nova"/>
                <a:sym typeface="Proxima Nova"/>
              </a:rPr>
              <a:t>Learn allyship actions</a:t>
            </a:r>
            <a:endParaRPr sz="1700" b="1">
              <a:latin typeface="Proxima Nova"/>
              <a:ea typeface="Proxima Nova"/>
              <a:cs typeface="Proxima Nova"/>
              <a:sym typeface="Proxima Nova"/>
            </a:endParaRPr>
          </a:p>
          <a:p>
            <a:pPr marL="0" lvl="0" indent="0" algn="l" rtl="0">
              <a:spcBef>
                <a:spcPts val="1000"/>
              </a:spcBef>
              <a:spcAft>
                <a:spcPts val="0"/>
              </a:spcAft>
              <a:buNone/>
            </a:pPr>
            <a:r>
              <a:rPr lang="en">
                <a:solidFill>
                  <a:schemeClr val="dk1"/>
                </a:solidFill>
                <a:latin typeface="Avenir"/>
                <a:ea typeface="Avenir"/>
                <a:cs typeface="Avenir"/>
                <a:sym typeface="Avenir"/>
              </a:rPr>
              <a:t>We dove into the strategies to practice allyship—and specific individual, interpersonal, or structural actions. And we each identified some actions that we can practice given our power and privilege.</a:t>
            </a:r>
            <a:endParaRPr sz="1700" b="1">
              <a:latin typeface="Proxima Nova"/>
              <a:ea typeface="Proxima Nova"/>
              <a:cs typeface="Proxima Nova"/>
              <a:sym typeface="Proxima Nova"/>
            </a:endParaRPr>
          </a:p>
        </p:txBody>
      </p:sp>
      <p:sp>
        <p:nvSpPr>
          <p:cNvPr id="2058" name="Google Shape;2058;p95"/>
          <p:cNvSpPr txBox="1"/>
          <p:nvPr/>
        </p:nvSpPr>
        <p:spPr>
          <a:xfrm>
            <a:off x="4346250" y="3431525"/>
            <a:ext cx="4304700" cy="1520100"/>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SzPts val="1100"/>
              <a:buNone/>
            </a:pPr>
            <a:r>
              <a:rPr lang="en" sz="1700" b="1">
                <a:latin typeface="Proxima Nova"/>
                <a:ea typeface="Proxima Nova"/>
                <a:cs typeface="Proxima Nova"/>
                <a:sym typeface="Proxima Nova"/>
              </a:rPr>
              <a:t>Review the Active Allyship Framework</a:t>
            </a:r>
            <a:endParaRPr sz="1700" b="1">
              <a:latin typeface="Proxima Nova"/>
              <a:ea typeface="Proxima Nova"/>
              <a:cs typeface="Proxima Nova"/>
              <a:sym typeface="Proxima Nova"/>
            </a:endParaRPr>
          </a:p>
          <a:p>
            <a:pPr marL="0" lvl="0" indent="0" algn="l" rtl="0">
              <a:spcBef>
                <a:spcPts val="1000"/>
              </a:spcBef>
              <a:spcAft>
                <a:spcPts val="0"/>
              </a:spcAft>
              <a:buNone/>
            </a:pPr>
            <a:r>
              <a:rPr lang="en">
                <a:solidFill>
                  <a:schemeClr val="dk1"/>
                </a:solidFill>
                <a:latin typeface="Avenir"/>
                <a:ea typeface="Avenir"/>
                <a:cs typeface="Avenir"/>
                <a:sym typeface="Avenir"/>
              </a:rPr>
              <a:t>We explored a framework we’ll use in the follow-up sessions to hold ourselves accountable to practicing allyship centered on the inequities people face and the power we hold in our workplaces.</a:t>
            </a:r>
            <a:endParaRPr sz="1700" b="1">
              <a:latin typeface="Proxima Nova"/>
              <a:ea typeface="Proxima Nova"/>
              <a:cs typeface="Proxima Nova"/>
              <a:sym typeface="Proxima Nova"/>
            </a:endParaRPr>
          </a:p>
          <a:p>
            <a:pPr marL="0" marR="0" lvl="0" indent="0" algn="l" rtl="0">
              <a:lnSpc>
                <a:spcPct val="100000"/>
              </a:lnSpc>
              <a:spcBef>
                <a:spcPts val="0"/>
              </a:spcBef>
              <a:spcAft>
                <a:spcPts val="0"/>
              </a:spcAft>
              <a:buNone/>
            </a:pPr>
            <a:endParaRPr sz="1700" b="1">
              <a:latin typeface="Proxima Nova"/>
              <a:ea typeface="Proxima Nova"/>
              <a:cs typeface="Proxima Nova"/>
              <a:sym typeface="Proxima Nova"/>
            </a:endParaRPr>
          </a:p>
        </p:txBody>
      </p:sp>
      <p:sp>
        <p:nvSpPr>
          <p:cNvPr id="2059" name="Google Shape;2059;p95"/>
          <p:cNvSpPr txBox="1"/>
          <p:nvPr/>
        </p:nvSpPr>
        <p:spPr>
          <a:xfrm>
            <a:off x="3994723" y="581168"/>
            <a:ext cx="1158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latin typeface="Oswald"/>
                <a:ea typeface="Oswald"/>
                <a:cs typeface="Oswald"/>
                <a:sym typeface="Oswald"/>
              </a:rPr>
              <a:t>4</a:t>
            </a:r>
            <a:endParaRPr sz="2400">
              <a:latin typeface="Oswald"/>
              <a:ea typeface="Oswald"/>
              <a:cs typeface="Oswald"/>
              <a:sym typeface="Oswald"/>
            </a:endParaRPr>
          </a:p>
        </p:txBody>
      </p:sp>
      <p:sp>
        <p:nvSpPr>
          <p:cNvPr id="2060" name="Google Shape;2060;p95"/>
          <p:cNvSpPr txBox="1"/>
          <p:nvPr/>
        </p:nvSpPr>
        <p:spPr>
          <a:xfrm>
            <a:off x="3994723" y="1918475"/>
            <a:ext cx="1620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latin typeface="Oswald"/>
                <a:ea typeface="Oswald"/>
                <a:cs typeface="Oswald"/>
                <a:sym typeface="Oswald"/>
              </a:rPr>
              <a:t>5</a:t>
            </a:r>
            <a:endParaRPr sz="2400">
              <a:latin typeface="Oswald"/>
              <a:ea typeface="Oswald"/>
              <a:cs typeface="Oswald"/>
              <a:sym typeface="Oswald"/>
            </a:endParaRPr>
          </a:p>
        </p:txBody>
      </p:sp>
      <p:sp>
        <p:nvSpPr>
          <p:cNvPr id="2061" name="Google Shape;2061;p95"/>
          <p:cNvSpPr txBox="1"/>
          <p:nvPr/>
        </p:nvSpPr>
        <p:spPr>
          <a:xfrm>
            <a:off x="3994723" y="3389926"/>
            <a:ext cx="1614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latin typeface="Oswald"/>
                <a:ea typeface="Oswald"/>
                <a:cs typeface="Oswald"/>
                <a:sym typeface="Oswald"/>
              </a:rPr>
              <a:t>6</a:t>
            </a:r>
            <a:endParaRPr sz="2400">
              <a:latin typeface="Oswald"/>
              <a:ea typeface="Oswald"/>
              <a:cs typeface="Oswald"/>
              <a:sym typeface="Oswald"/>
            </a:endParaRPr>
          </a:p>
        </p:txBody>
      </p:sp>
      <p:sp>
        <p:nvSpPr>
          <p:cNvPr id="2062" name="Google Shape;2062;p95"/>
          <p:cNvSpPr txBox="1"/>
          <p:nvPr/>
        </p:nvSpPr>
        <p:spPr>
          <a:xfrm>
            <a:off x="680026" y="1954000"/>
            <a:ext cx="2417100" cy="1345800"/>
          </a:xfrm>
          <a:prstGeom prst="rect">
            <a:avLst/>
          </a:prstGeom>
          <a:noFill/>
          <a:ln>
            <a:noFill/>
          </a:ln>
        </p:spPr>
        <p:txBody>
          <a:bodyPr spcFirstLastPara="1" wrap="square" lIns="0" tIns="125625" rIns="0" bIns="0" anchor="t" anchorCtr="0">
            <a:spAutoFit/>
          </a:bodyPr>
          <a:lstStyle/>
          <a:p>
            <a:pPr marL="0" marR="0" lvl="0" indent="0" algn="l" rtl="0">
              <a:lnSpc>
                <a:spcPct val="96574"/>
              </a:lnSpc>
              <a:spcBef>
                <a:spcPts val="0"/>
              </a:spcBef>
              <a:spcAft>
                <a:spcPts val="0"/>
              </a:spcAft>
              <a:buNone/>
            </a:pPr>
            <a:r>
              <a:rPr lang="en" sz="4100">
                <a:latin typeface="Oswald"/>
                <a:ea typeface="Oswald"/>
                <a:cs typeface="Oswald"/>
                <a:sym typeface="Oswald"/>
              </a:rPr>
              <a:t>Today we  covered…</a:t>
            </a:r>
            <a:endParaRPr sz="4100">
              <a:latin typeface="Oswald"/>
              <a:ea typeface="Oswald"/>
              <a:cs typeface="Oswald"/>
              <a:sym typeface="Oswald"/>
            </a:endParaRPr>
          </a:p>
        </p:txBody>
      </p:sp>
      <p:sp>
        <p:nvSpPr>
          <p:cNvPr id="2063" name="Google Shape;2063;p95"/>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71</a:t>
            </a:fld>
            <a:endParaRPr sz="700">
              <a:latin typeface="Proxima Nova Semibold"/>
              <a:ea typeface="Proxima Nova Semibold"/>
              <a:cs typeface="Proxima Nova Semibold"/>
              <a:sym typeface="Proxima Nova Semibold"/>
            </a:endParaRPr>
          </a:p>
        </p:txBody>
      </p:sp>
      <p:grpSp>
        <p:nvGrpSpPr>
          <p:cNvPr id="2064" name="Google Shape;2064;p95"/>
          <p:cNvGrpSpPr/>
          <p:nvPr/>
        </p:nvGrpSpPr>
        <p:grpSpPr>
          <a:xfrm>
            <a:off x="167531" y="4852630"/>
            <a:ext cx="1505034" cy="174536"/>
            <a:chOff x="442904" y="4166938"/>
            <a:chExt cx="4030621" cy="467300"/>
          </a:xfrm>
        </p:grpSpPr>
        <p:pic>
          <p:nvPicPr>
            <p:cNvPr id="2065" name="Google Shape;2065;p95"/>
            <p:cNvPicPr preferRelativeResize="0"/>
            <p:nvPr/>
          </p:nvPicPr>
          <p:blipFill rotWithShape="1">
            <a:blip r:embed="rId3">
              <a:alphaModFix/>
            </a:blip>
            <a:srcRect/>
            <a:stretch/>
          </p:blipFill>
          <p:spPr>
            <a:xfrm>
              <a:off x="1848476" y="4166938"/>
              <a:ext cx="2625049" cy="467300"/>
            </a:xfrm>
            <a:prstGeom prst="rect">
              <a:avLst/>
            </a:prstGeom>
            <a:noFill/>
            <a:ln>
              <a:noFill/>
            </a:ln>
          </p:spPr>
        </p:pic>
        <p:grpSp>
          <p:nvGrpSpPr>
            <p:cNvPr id="2066" name="Google Shape;2066;p95"/>
            <p:cNvGrpSpPr/>
            <p:nvPr/>
          </p:nvGrpSpPr>
          <p:grpSpPr>
            <a:xfrm>
              <a:off x="442904" y="4326529"/>
              <a:ext cx="1033452" cy="205673"/>
              <a:chOff x="7504804" y="565304"/>
              <a:chExt cx="1033452" cy="205673"/>
            </a:xfrm>
          </p:grpSpPr>
          <p:sp>
            <p:nvSpPr>
              <p:cNvPr id="2067" name="Google Shape;2067;p95"/>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68" name="Google Shape;2068;p95"/>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69" name="Google Shape;2069;p95"/>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70" name="Google Shape;2070;p95"/>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71" name="Google Shape;2071;p95"/>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72" name="Google Shape;2072;p95"/>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73" name="Google Shape;2073;p95"/>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2074" name="Google Shape;2074;p95"/>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rgbClr val="F5BB9F"/>
        </a:solidFill>
        <a:effectLst/>
      </p:bgPr>
    </p:bg>
    <p:spTree>
      <p:nvGrpSpPr>
        <p:cNvPr id="1" name="Shape 2078"/>
        <p:cNvGrpSpPr/>
        <p:nvPr/>
      </p:nvGrpSpPr>
      <p:grpSpPr>
        <a:xfrm>
          <a:off x="0" y="0"/>
          <a:ext cx="0" cy="0"/>
          <a:chOff x="0" y="0"/>
          <a:chExt cx="0" cy="0"/>
        </a:xfrm>
      </p:grpSpPr>
      <p:sp>
        <p:nvSpPr>
          <p:cNvPr id="2079" name="Google Shape;2079;p96"/>
          <p:cNvSpPr/>
          <p:nvPr/>
        </p:nvSpPr>
        <p:spPr>
          <a:xfrm>
            <a:off x="870623" y="0"/>
            <a:ext cx="719423" cy="822858"/>
          </a:xfrm>
          <a:custGeom>
            <a:avLst/>
            <a:gdLst/>
            <a:ahLst/>
            <a:cxnLst/>
            <a:rect l="l" t="t" r="r" b="b"/>
            <a:pathLst>
              <a:path w="1581150" h="1808480" extrusionOk="0">
                <a:moveTo>
                  <a:pt x="1406021" y="0"/>
                </a:moveTo>
                <a:lnTo>
                  <a:pt x="0" y="0"/>
                </a:lnTo>
                <a:lnTo>
                  <a:pt x="190032" y="1808089"/>
                </a:lnTo>
                <a:lnTo>
                  <a:pt x="1580691" y="1661925"/>
                </a:lnTo>
                <a:lnTo>
                  <a:pt x="140602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80" name="Google Shape;2080;p96"/>
          <p:cNvSpPr/>
          <p:nvPr/>
        </p:nvSpPr>
        <p:spPr>
          <a:xfrm>
            <a:off x="852185" y="913027"/>
            <a:ext cx="955763" cy="700065"/>
          </a:xfrm>
          <a:custGeom>
            <a:avLst/>
            <a:gdLst/>
            <a:ahLst/>
            <a:cxnLst/>
            <a:rect l="l" t="t" r="r" b="b"/>
            <a:pathLst>
              <a:path w="2100579" h="1538604" extrusionOk="0">
                <a:moveTo>
                  <a:pt x="1960254" y="0"/>
                </a:moveTo>
                <a:lnTo>
                  <a:pt x="0" y="206035"/>
                </a:lnTo>
                <a:lnTo>
                  <a:pt x="140037" y="1538351"/>
                </a:lnTo>
                <a:lnTo>
                  <a:pt x="2100292" y="1332315"/>
                </a:lnTo>
                <a:lnTo>
                  <a:pt x="1960254"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81" name="Google Shape;2081;p96"/>
          <p:cNvSpPr/>
          <p:nvPr/>
        </p:nvSpPr>
        <p:spPr>
          <a:xfrm>
            <a:off x="1900949" y="692374"/>
            <a:ext cx="726646" cy="958653"/>
          </a:xfrm>
          <a:custGeom>
            <a:avLst/>
            <a:gdLst/>
            <a:ahLst/>
            <a:cxnLst/>
            <a:rect l="l" t="t" r="r" b="b"/>
            <a:pathLst>
              <a:path w="1597025" h="2106929" extrusionOk="0">
                <a:moveTo>
                  <a:pt x="1390659" y="0"/>
                </a:moveTo>
                <a:lnTo>
                  <a:pt x="0" y="146163"/>
                </a:lnTo>
                <a:lnTo>
                  <a:pt x="206035" y="2106407"/>
                </a:lnTo>
                <a:lnTo>
                  <a:pt x="1596684" y="1960243"/>
                </a:lnTo>
                <a:lnTo>
                  <a:pt x="1390659"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82" name="Google Shape;2082;p96"/>
          <p:cNvSpPr/>
          <p:nvPr/>
        </p:nvSpPr>
        <p:spPr>
          <a:xfrm>
            <a:off x="1683514" y="0"/>
            <a:ext cx="955186" cy="602120"/>
          </a:xfrm>
          <a:custGeom>
            <a:avLst/>
            <a:gdLst/>
            <a:ahLst/>
            <a:cxnLst/>
            <a:rect l="l" t="t" r="r" b="b"/>
            <a:pathLst>
              <a:path w="2099310" h="1323340" extrusionOk="0">
                <a:moveTo>
                  <a:pt x="1981898" y="0"/>
                </a:moveTo>
                <a:lnTo>
                  <a:pt x="0" y="0"/>
                </a:lnTo>
                <a:lnTo>
                  <a:pt x="139039" y="1322915"/>
                </a:lnTo>
                <a:lnTo>
                  <a:pt x="2099283" y="1116890"/>
                </a:lnTo>
                <a:lnTo>
                  <a:pt x="1981898"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83" name="Google Shape;2083;p96"/>
          <p:cNvSpPr/>
          <p:nvPr/>
        </p:nvSpPr>
        <p:spPr>
          <a:xfrm>
            <a:off x="2820967" y="2015989"/>
            <a:ext cx="1263469" cy="1281093"/>
          </a:xfrm>
          <a:custGeom>
            <a:avLst/>
            <a:gdLst/>
            <a:ahLst/>
            <a:cxnLst/>
            <a:rect l="l" t="t" r="r" b="b"/>
            <a:pathLst>
              <a:path w="2776854" h="2815590" extrusionOk="0">
                <a:moveTo>
                  <a:pt x="1258684" y="1534820"/>
                </a:moveTo>
                <a:lnTo>
                  <a:pt x="446836" y="877392"/>
                </a:lnTo>
                <a:lnTo>
                  <a:pt x="0" y="1429194"/>
                </a:lnTo>
                <a:lnTo>
                  <a:pt x="811847" y="2086597"/>
                </a:lnTo>
                <a:lnTo>
                  <a:pt x="1258684" y="1534820"/>
                </a:lnTo>
                <a:close/>
              </a:path>
              <a:path w="2776854" h="2815590" extrusionOk="0">
                <a:moveTo>
                  <a:pt x="1918576" y="466394"/>
                </a:moveTo>
                <a:lnTo>
                  <a:pt x="1342631" y="0"/>
                </a:lnTo>
                <a:lnTo>
                  <a:pt x="685203" y="811847"/>
                </a:lnTo>
                <a:lnTo>
                  <a:pt x="1261148" y="1278242"/>
                </a:lnTo>
                <a:lnTo>
                  <a:pt x="1918576" y="466394"/>
                </a:lnTo>
                <a:close/>
              </a:path>
              <a:path w="2776854" h="2815590" extrusionOk="0">
                <a:moveTo>
                  <a:pt x="2091194" y="2003666"/>
                </a:moveTo>
                <a:lnTo>
                  <a:pt x="1515237" y="1537271"/>
                </a:lnTo>
                <a:lnTo>
                  <a:pt x="857821" y="2349131"/>
                </a:lnTo>
                <a:lnTo>
                  <a:pt x="1433766" y="2815526"/>
                </a:lnTo>
                <a:lnTo>
                  <a:pt x="2091194" y="2003666"/>
                </a:lnTo>
                <a:close/>
              </a:path>
              <a:path w="2776854" h="2815590" extrusionOk="0">
                <a:moveTo>
                  <a:pt x="2776385" y="1386332"/>
                </a:moveTo>
                <a:lnTo>
                  <a:pt x="1964537" y="728916"/>
                </a:lnTo>
                <a:lnTo>
                  <a:pt x="1517713" y="1280706"/>
                </a:lnTo>
                <a:lnTo>
                  <a:pt x="2329561" y="1938134"/>
                </a:lnTo>
                <a:lnTo>
                  <a:pt x="2776385" y="1386332"/>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84" name="Google Shape;2084;p96"/>
          <p:cNvSpPr/>
          <p:nvPr/>
        </p:nvSpPr>
        <p:spPr>
          <a:xfrm>
            <a:off x="35998" y="2180681"/>
            <a:ext cx="392649" cy="513131"/>
          </a:xfrm>
          <a:custGeom>
            <a:avLst/>
            <a:gdLst/>
            <a:ahLst/>
            <a:cxnLst/>
            <a:rect l="l" t="t" r="r" b="b"/>
            <a:pathLst>
              <a:path w="862965" h="1127760" extrusionOk="0">
                <a:moveTo>
                  <a:pt x="127305" y="0"/>
                </a:moveTo>
                <a:lnTo>
                  <a:pt x="0" y="1036868"/>
                </a:lnTo>
                <a:lnTo>
                  <a:pt x="735579" y="1127190"/>
                </a:lnTo>
                <a:lnTo>
                  <a:pt x="862884" y="90321"/>
                </a:lnTo>
                <a:lnTo>
                  <a:pt x="12730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85" name="Google Shape;2085;p96"/>
          <p:cNvSpPr/>
          <p:nvPr/>
        </p:nvSpPr>
        <p:spPr>
          <a:xfrm>
            <a:off x="0" y="2739908"/>
            <a:ext cx="431654" cy="373869"/>
          </a:xfrm>
          <a:custGeom>
            <a:avLst/>
            <a:gdLst/>
            <a:ahLst/>
            <a:cxnLst/>
            <a:rect l="l" t="t" r="r" b="b"/>
            <a:pathLst>
              <a:path w="948690" h="821690" extrusionOk="0">
                <a:moveTo>
                  <a:pt x="0" y="0"/>
                </a:moveTo>
                <a:lnTo>
                  <a:pt x="0" y="715355"/>
                </a:lnTo>
                <a:lnTo>
                  <a:pt x="862065" y="821198"/>
                </a:lnTo>
                <a:lnTo>
                  <a:pt x="948597" y="116476"/>
                </a:lnTo>
                <a:lnTo>
                  <a:pt x="0"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86" name="Google Shape;2086;p96"/>
          <p:cNvSpPr/>
          <p:nvPr/>
        </p:nvSpPr>
        <p:spPr>
          <a:xfrm>
            <a:off x="473097" y="2731998"/>
            <a:ext cx="392649" cy="513130"/>
          </a:xfrm>
          <a:custGeom>
            <a:avLst/>
            <a:gdLst/>
            <a:ahLst/>
            <a:cxnLst/>
            <a:rect l="l" t="t" r="r" b="b"/>
            <a:pathLst>
              <a:path w="862964" h="1127759" extrusionOk="0">
                <a:moveTo>
                  <a:pt x="127315" y="0"/>
                </a:moveTo>
                <a:lnTo>
                  <a:pt x="0" y="1036868"/>
                </a:lnTo>
                <a:lnTo>
                  <a:pt x="735590" y="1127190"/>
                </a:lnTo>
                <a:lnTo>
                  <a:pt x="862895" y="90321"/>
                </a:lnTo>
                <a:lnTo>
                  <a:pt x="12731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87" name="Google Shape;2087;p96"/>
          <p:cNvSpPr/>
          <p:nvPr/>
        </p:nvSpPr>
        <p:spPr>
          <a:xfrm>
            <a:off x="470118" y="2311936"/>
            <a:ext cx="511397" cy="378781"/>
          </a:xfrm>
          <a:custGeom>
            <a:avLst/>
            <a:gdLst/>
            <a:ahLst/>
            <a:cxnLst/>
            <a:rect l="l" t="t" r="r" b="b"/>
            <a:pathLst>
              <a:path w="1123950" h="832485" extrusionOk="0">
                <a:moveTo>
                  <a:pt x="86531" y="0"/>
                </a:moveTo>
                <a:lnTo>
                  <a:pt x="0" y="704721"/>
                </a:lnTo>
                <a:lnTo>
                  <a:pt x="1036868" y="832037"/>
                </a:lnTo>
                <a:lnTo>
                  <a:pt x="1123400" y="127305"/>
                </a:lnTo>
                <a:lnTo>
                  <a:pt x="8653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88" name="Google Shape;2088;p96"/>
          <p:cNvSpPr/>
          <p:nvPr/>
        </p:nvSpPr>
        <p:spPr>
          <a:xfrm>
            <a:off x="6505658" y="270450"/>
            <a:ext cx="1134608" cy="1160323"/>
          </a:xfrm>
          <a:custGeom>
            <a:avLst/>
            <a:gdLst/>
            <a:ahLst/>
            <a:cxnLst/>
            <a:rect l="l" t="t" r="r" b="b"/>
            <a:pathLst>
              <a:path w="2493644" h="2550160" extrusionOk="0">
                <a:moveTo>
                  <a:pt x="1073543" y="1329423"/>
                </a:moveTo>
                <a:lnTo>
                  <a:pt x="648639" y="375081"/>
                </a:lnTo>
                <a:lnTo>
                  <a:pt x="0" y="663879"/>
                </a:lnTo>
                <a:lnTo>
                  <a:pt x="424903" y="1618221"/>
                </a:lnTo>
                <a:lnTo>
                  <a:pt x="1073543" y="1329423"/>
                </a:lnTo>
                <a:close/>
              </a:path>
              <a:path w="2493644" h="2550160" extrusionOk="0">
                <a:moveTo>
                  <a:pt x="1602460" y="2125116"/>
                </a:moveTo>
                <a:lnTo>
                  <a:pt x="1301013" y="1448079"/>
                </a:lnTo>
                <a:lnTo>
                  <a:pt x="346671" y="1872996"/>
                </a:lnTo>
                <a:lnTo>
                  <a:pt x="648119" y="2550033"/>
                </a:lnTo>
                <a:lnTo>
                  <a:pt x="1602460" y="2125116"/>
                </a:lnTo>
                <a:close/>
              </a:path>
              <a:path w="2493644" h="2550160" extrusionOk="0">
                <a:moveTo>
                  <a:pt x="2146566" y="677037"/>
                </a:moveTo>
                <a:lnTo>
                  <a:pt x="1845119" y="0"/>
                </a:lnTo>
                <a:lnTo>
                  <a:pt x="890790" y="424891"/>
                </a:lnTo>
                <a:lnTo>
                  <a:pt x="1192225" y="1101928"/>
                </a:lnTo>
                <a:lnTo>
                  <a:pt x="2146566" y="677037"/>
                </a:lnTo>
                <a:close/>
              </a:path>
              <a:path w="2493644" h="2550160" extrusionOk="0">
                <a:moveTo>
                  <a:pt x="2493238" y="1886153"/>
                </a:moveTo>
                <a:lnTo>
                  <a:pt x="2068334" y="931811"/>
                </a:lnTo>
                <a:lnTo>
                  <a:pt x="1419707" y="1220609"/>
                </a:lnTo>
                <a:lnTo>
                  <a:pt x="1844598" y="2174938"/>
                </a:lnTo>
                <a:lnTo>
                  <a:pt x="2493238" y="1886153"/>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89" name="Google Shape;2089;p96"/>
          <p:cNvSpPr/>
          <p:nvPr/>
        </p:nvSpPr>
        <p:spPr>
          <a:xfrm>
            <a:off x="5954353" y="3379780"/>
            <a:ext cx="949119" cy="712200"/>
          </a:xfrm>
          <a:custGeom>
            <a:avLst/>
            <a:gdLst/>
            <a:ahLst/>
            <a:cxnLst/>
            <a:rect l="l" t="t" r="r" b="b"/>
            <a:pathLst>
              <a:path w="2085975" h="1565275" extrusionOk="0">
                <a:moveTo>
                  <a:pt x="121870" y="0"/>
                </a:moveTo>
                <a:lnTo>
                  <a:pt x="0" y="1392994"/>
                </a:lnTo>
                <a:lnTo>
                  <a:pt x="1963542" y="1564779"/>
                </a:lnTo>
                <a:lnTo>
                  <a:pt x="2085423" y="171785"/>
                </a:lnTo>
                <a:lnTo>
                  <a:pt x="121870"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90" name="Google Shape;2090;p96"/>
          <p:cNvSpPr/>
          <p:nvPr/>
        </p:nvSpPr>
        <p:spPr>
          <a:xfrm>
            <a:off x="5163622" y="3188552"/>
            <a:ext cx="685619" cy="946807"/>
          </a:xfrm>
          <a:custGeom>
            <a:avLst/>
            <a:gdLst/>
            <a:ahLst/>
            <a:cxnLst/>
            <a:rect l="l" t="t" r="r" b="b"/>
            <a:pathLst>
              <a:path w="1506854" h="2080895" extrusionOk="0">
                <a:moveTo>
                  <a:pt x="171785" y="0"/>
                </a:moveTo>
                <a:lnTo>
                  <a:pt x="0" y="1963552"/>
                </a:lnTo>
                <a:lnTo>
                  <a:pt x="1334556" y="2080303"/>
                </a:lnTo>
                <a:lnTo>
                  <a:pt x="1506341" y="116760"/>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91" name="Google Shape;2091;p96"/>
          <p:cNvSpPr/>
          <p:nvPr/>
        </p:nvSpPr>
        <p:spPr>
          <a:xfrm>
            <a:off x="4943473" y="4240245"/>
            <a:ext cx="949119" cy="712200"/>
          </a:xfrm>
          <a:custGeom>
            <a:avLst/>
            <a:gdLst/>
            <a:ahLst/>
            <a:cxnLst/>
            <a:rect l="l" t="t" r="r" b="b"/>
            <a:pathLst>
              <a:path w="2085975" h="1565275" extrusionOk="0">
                <a:moveTo>
                  <a:pt x="121881" y="0"/>
                </a:moveTo>
                <a:lnTo>
                  <a:pt x="0" y="1393004"/>
                </a:lnTo>
                <a:lnTo>
                  <a:pt x="1963552" y="1564790"/>
                </a:lnTo>
                <a:lnTo>
                  <a:pt x="2085423" y="171785"/>
                </a:lnTo>
                <a:lnTo>
                  <a:pt x="12188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92" name="Google Shape;2092;p96"/>
          <p:cNvSpPr/>
          <p:nvPr/>
        </p:nvSpPr>
        <p:spPr>
          <a:xfrm>
            <a:off x="5997586" y="4197016"/>
            <a:ext cx="685619" cy="946807"/>
          </a:xfrm>
          <a:custGeom>
            <a:avLst/>
            <a:gdLst/>
            <a:ahLst/>
            <a:cxnLst/>
            <a:rect l="l" t="t" r="r" b="b"/>
            <a:pathLst>
              <a:path w="1506855" h="2080895" extrusionOk="0">
                <a:moveTo>
                  <a:pt x="171785" y="0"/>
                </a:moveTo>
                <a:lnTo>
                  <a:pt x="0" y="1963542"/>
                </a:lnTo>
                <a:lnTo>
                  <a:pt x="1334556" y="2080303"/>
                </a:lnTo>
                <a:lnTo>
                  <a:pt x="1506341" y="116750"/>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93" name="Google Shape;2093;p96"/>
          <p:cNvSpPr/>
          <p:nvPr/>
        </p:nvSpPr>
        <p:spPr>
          <a:xfrm>
            <a:off x="8797565" y="892879"/>
            <a:ext cx="346710" cy="664238"/>
          </a:xfrm>
          <a:custGeom>
            <a:avLst/>
            <a:gdLst/>
            <a:ahLst/>
            <a:cxnLst/>
            <a:rect l="l" t="t" r="r" b="b"/>
            <a:pathLst>
              <a:path w="762000" h="1459864" extrusionOk="0">
                <a:moveTo>
                  <a:pt x="121870" y="0"/>
                </a:moveTo>
                <a:lnTo>
                  <a:pt x="0" y="1392994"/>
                </a:lnTo>
                <a:lnTo>
                  <a:pt x="761676" y="1459631"/>
                </a:lnTo>
                <a:lnTo>
                  <a:pt x="761676" y="55974"/>
                </a:lnTo>
                <a:lnTo>
                  <a:pt x="121870"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94" name="Google Shape;2094;p96"/>
          <p:cNvSpPr/>
          <p:nvPr/>
        </p:nvSpPr>
        <p:spPr>
          <a:xfrm>
            <a:off x="8006835" y="701651"/>
            <a:ext cx="685619" cy="946807"/>
          </a:xfrm>
          <a:custGeom>
            <a:avLst/>
            <a:gdLst/>
            <a:ahLst/>
            <a:cxnLst/>
            <a:rect l="l" t="t" r="r" b="b"/>
            <a:pathLst>
              <a:path w="1506855" h="2080895" extrusionOk="0">
                <a:moveTo>
                  <a:pt x="171785" y="0"/>
                </a:moveTo>
                <a:lnTo>
                  <a:pt x="0" y="1963552"/>
                </a:lnTo>
                <a:lnTo>
                  <a:pt x="1334556" y="2080303"/>
                </a:lnTo>
                <a:lnTo>
                  <a:pt x="1506341" y="116760"/>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95" name="Google Shape;2095;p96"/>
          <p:cNvSpPr/>
          <p:nvPr/>
        </p:nvSpPr>
        <p:spPr>
          <a:xfrm>
            <a:off x="7786686" y="1753343"/>
            <a:ext cx="949119" cy="712200"/>
          </a:xfrm>
          <a:custGeom>
            <a:avLst/>
            <a:gdLst/>
            <a:ahLst/>
            <a:cxnLst/>
            <a:rect l="l" t="t" r="r" b="b"/>
            <a:pathLst>
              <a:path w="2085975" h="1565275" extrusionOk="0">
                <a:moveTo>
                  <a:pt x="121881" y="0"/>
                </a:moveTo>
                <a:lnTo>
                  <a:pt x="0" y="1393004"/>
                </a:lnTo>
                <a:lnTo>
                  <a:pt x="1963552" y="1564790"/>
                </a:lnTo>
                <a:lnTo>
                  <a:pt x="2085423" y="171785"/>
                </a:lnTo>
                <a:lnTo>
                  <a:pt x="12188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96" name="Google Shape;2096;p96"/>
          <p:cNvSpPr/>
          <p:nvPr/>
        </p:nvSpPr>
        <p:spPr>
          <a:xfrm>
            <a:off x="8840799" y="1710115"/>
            <a:ext cx="303371" cy="920226"/>
          </a:xfrm>
          <a:custGeom>
            <a:avLst/>
            <a:gdLst/>
            <a:ahLst/>
            <a:cxnLst/>
            <a:rect l="l" t="t" r="r" b="b"/>
            <a:pathLst>
              <a:path w="666750" h="2022475" extrusionOk="0">
                <a:moveTo>
                  <a:pt x="171785" y="0"/>
                </a:moveTo>
                <a:lnTo>
                  <a:pt x="0" y="1963542"/>
                </a:lnTo>
                <a:lnTo>
                  <a:pt x="666622" y="2021865"/>
                </a:lnTo>
                <a:lnTo>
                  <a:pt x="666622" y="43289"/>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097" name="Google Shape;2097;p96"/>
          <p:cNvSpPr txBox="1">
            <a:spLocks noGrp="1"/>
          </p:cNvSpPr>
          <p:nvPr>
            <p:ph type="title"/>
          </p:nvPr>
        </p:nvSpPr>
        <p:spPr>
          <a:xfrm>
            <a:off x="1168527" y="1595325"/>
            <a:ext cx="6807300" cy="1386300"/>
          </a:xfrm>
          <a:prstGeom prst="rect">
            <a:avLst/>
          </a:prstGeom>
          <a:solidFill>
            <a:srgbClr val="FDF3E9"/>
          </a:solidFill>
          <a:ln w="62825" cap="flat" cmpd="sng">
            <a:solidFill>
              <a:srgbClr val="DE6E4A"/>
            </a:solidFill>
            <a:prstDash val="solid"/>
            <a:round/>
            <a:headEnd type="none" w="sm" len="sm"/>
            <a:tailEnd type="none" w="sm" len="sm"/>
          </a:ln>
        </p:spPr>
        <p:txBody>
          <a:bodyPr spcFirstLastPara="1" wrap="square" lIns="0" tIns="875" rIns="0" bIns="0" anchor="t" anchorCtr="0">
            <a:spAutoFit/>
          </a:bodyPr>
          <a:lstStyle/>
          <a:p>
            <a:pPr marL="0" lvl="0" indent="0" algn="l" rtl="0">
              <a:lnSpc>
                <a:spcPct val="100000"/>
              </a:lnSpc>
              <a:spcBef>
                <a:spcPts val="0"/>
              </a:spcBef>
              <a:spcAft>
                <a:spcPts val="0"/>
              </a:spcAft>
              <a:buNone/>
            </a:pPr>
            <a:endParaRPr sz="3000">
              <a:latin typeface="Times New Roman"/>
              <a:ea typeface="Times New Roman"/>
              <a:cs typeface="Times New Roman"/>
              <a:sym typeface="Times New Roman"/>
            </a:endParaRPr>
          </a:p>
          <a:p>
            <a:pPr marL="0" lvl="0" indent="0" algn="ctr" rtl="0">
              <a:spcBef>
                <a:spcPts val="0"/>
              </a:spcBef>
              <a:spcAft>
                <a:spcPts val="0"/>
              </a:spcAft>
              <a:buNone/>
            </a:pPr>
            <a:r>
              <a:rPr lang="en" sz="2000">
                <a:solidFill>
                  <a:srgbClr val="000000"/>
                </a:solidFill>
              </a:rPr>
              <a:t>Turn to </a:t>
            </a:r>
            <a:r>
              <a:rPr lang="en" sz="2000">
                <a:solidFill>
                  <a:srgbClr val="000000"/>
                </a:solidFill>
                <a:latin typeface="Proxima Nova"/>
                <a:ea typeface="Proxima Nova"/>
                <a:cs typeface="Proxima Nova"/>
                <a:sym typeface="Proxima Nova"/>
              </a:rPr>
              <a:t>page 111 </a:t>
            </a:r>
            <a:r>
              <a:rPr lang="en" sz="2000">
                <a:solidFill>
                  <a:srgbClr val="000000"/>
                </a:solidFill>
              </a:rPr>
              <a:t>and </a:t>
            </a:r>
            <a:endParaRPr sz="2000">
              <a:solidFill>
                <a:srgbClr val="000000"/>
              </a:solidFill>
            </a:endParaRPr>
          </a:p>
          <a:p>
            <a:pPr marL="0" lvl="0" indent="0" algn="ctr" rtl="0">
              <a:spcBef>
                <a:spcPts val="0"/>
              </a:spcBef>
              <a:spcAft>
                <a:spcPts val="0"/>
              </a:spcAft>
              <a:buNone/>
            </a:pPr>
            <a:r>
              <a:rPr lang="en" sz="2000">
                <a:solidFill>
                  <a:srgbClr val="000000"/>
                </a:solidFill>
              </a:rPr>
              <a:t>write down your One Commitment</a:t>
            </a:r>
            <a:endParaRPr sz="2000">
              <a:solidFill>
                <a:srgbClr val="000000"/>
              </a:solidFill>
            </a:endParaRPr>
          </a:p>
          <a:p>
            <a:pPr marL="0" lvl="0" indent="0" algn="ctr" rtl="0">
              <a:spcBef>
                <a:spcPts val="0"/>
              </a:spcBef>
              <a:spcAft>
                <a:spcPts val="0"/>
              </a:spcAft>
              <a:buNone/>
            </a:pPr>
            <a:endParaRPr sz="2000">
              <a:solidFill>
                <a:srgbClr val="000000"/>
              </a:solidFill>
            </a:endParaRPr>
          </a:p>
        </p:txBody>
      </p:sp>
      <p:grpSp>
        <p:nvGrpSpPr>
          <p:cNvPr id="2098" name="Google Shape;2098;p96"/>
          <p:cNvGrpSpPr/>
          <p:nvPr/>
        </p:nvGrpSpPr>
        <p:grpSpPr>
          <a:xfrm>
            <a:off x="1225344" y="3255763"/>
            <a:ext cx="1995173" cy="374700"/>
            <a:chOff x="1225344" y="3246300"/>
            <a:chExt cx="1995173" cy="374700"/>
          </a:xfrm>
        </p:grpSpPr>
        <p:sp>
          <p:nvSpPr>
            <p:cNvPr id="2099" name="Google Shape;2099;p96"/>
            <p:cNvSpPr/>
            <p:nvPr/>
          </p:nvSpPr>
          <p:spPr>
            <a:xfrm>
              <a:off x="1225344" y="3250646"/>
              <a:ext cx="233162" cy="200803"/>
            </a:xfrm>
            <a:custGeom>
              <a:avLst/>
              <a:gdLst/>
              <a:ahLst/>
              <a:cxnLst/>
              <a:rect l="l" t="t" r="r" b="b"/>
              <a:pathLst>
                <a:path w="512444" h="441325" extrusionOk="0">
                  <a:moveTo>
                    <a:pt x="256170" y="0"/>
                  </a:moveTo>
                  <a:lnTo>
                    <a:pt x="210125" y="4127"/>
                  </a:lnTo>
                  <a:lnTo>
                    <a:pt x="166786" y="16026"/>
                  </a:lnTo>
                  <a:lnTo>
                    <a:pt x="126879" y="34973"/>
                  </a:lnTo>
                  <a:lnTo>
                    <a:pt x="91125" y="60246"/>
                  </a:lnTo>
                  <a:lnTo>
                    <a:pt x="60250" y="91121"/>
                  </a:lnTo>
                  <a:lnTo>
                    <a:pt x="34976" y="126874"/>
                  </a:lnTo>
                  <a:lnTo>
                    <a:pt x="16027" y="166782"/>
                  </a:lnTo>
                  <a:lnTo>
                    <a:pt x="4127" y="210122"/>
                  </a:lnTo>
                  <a:lnTo>
                    <a:pt x="0" y="256170"/>
                  </a:lnTo>
                  <a:lnTo>
                    <a:pt x="5514" y="309147"/>
                  </a:lnTo>
                  <a:lnTo>
                    <a:pt x="21293" y="358334"/>
                  </a:lnTo>
                  <a:lnTo>
                    <a:pt x="46192" y="402636"/>
                  </a:lnTo>
                  <a:lnTo>
                    <a:pt x="79065" y="440960"/>
                  </a:lnTo>
                  <a:lnTo>
                    <a:pt x="94642" y="393038"/>
                  </a:lnTo>
                  <a:lnTo>
                    <a:pt x="122236" y="352081"/>
                  </a:lnTo>
                  <a:lnTo>
                    <a:pt x="159751" y="320207"/>
                  </a:lnTo>
                  <a:lnTo>
                    <a:pt x="205094" y="299531"/>
                  </a:lnTo>
                  <a:lnTo>
                    <a:pt x="256170" y="292169"/>
                  </a:lnTo>
                  <a:lnTo>
                    <a:pt x="508594" y="292169"/>
                  </a:lnTo>
                  <a:lnTo>
                    <a:pt x="512340" y="256170"/>
                  </a:lnTo>
                  <a:lnTo>
                    <a:pt x="256170" y="256170"/>
                  </a:lnTo>
                  <a:lnTo>
                    <a:pt x="221138" y="249091"/>
                  </a:lnTo>
                  <a:lnTo>
                    <a:pt x="192532" y="229791"/>
                  </a:lnTo>
                  <a:lnTo>
                    <a:pt x="173245" y="201173"/>
                  </a:lnTo>
                  <a:lnTo>
                    <a:pt x="166172" y="166141"/>
                  </a:lnTo>
                  <a:lnTo>
                    <a:pt x="173245" y="131117"/>
                  </a:lnTo>
                  <a:lnTo>
                    <a:pt x="192532" y="102517"/>
                  </a:lnTo>
                  <a:lnTo>
                    <a:pt x="221138" y="83235"/>
                  </a:lnTo>
                  <a:lnTo>
                    <a:pt x="256170" y="76165"/>
                  </a:lnTo>
                  <a:lnTo>
                    <a:pt x="437137" y="76165"/>
                  </a:lnTo>
                  <a:lnTo>
                    <a:pt x="421218" y="60246"/>
                  </a:lnTo>
                  <a:lnTo>
                    <a:pt x="385465" y="34973"/>
                  </a:lnTo>
                  <a:lnTo>
                    <a:pt x="345557" y="16026"/>
                  </a:lnTo>
                  <a:lnTo>
                    <a:pt x="302218" y="4127"/>
                  </a:lnTo>
                  <a:lnTo>
                    <a:pt x="256170" y="0"/>
                  </a:lnTo>
                  <a:close/>
                </a:path>
                <a:path w="512444" h="441325" extrusionOk="0">
                  <a:moveTo>
                    <a:pt x="508594" y="292169"/>
                  </a:moveTo>
                  <a:lnTo>
                    <a:pt x="256170" y="292169"/>
                  </a:lnTo>
                  <a:lnTo>
                    <a:pt x="307250" y="299531"/>
                  </a:lnTo>
                  <a:lnTo>
                    <a:pt x="352594" y="320207"/>
                  </a:lnTo>
                  <a:lnTo>
                    <a:pt x="390109" y="352081"/>
                  </a:lnTo>
                  <a:lnTo>
                    <a:pt x="417703" y="393038"/>
                  </a:lnTo>
                  <a:lnTo>
                    <a:pt x="433285" y="440960"/>
                  </a:lnTo>
                  <a:lnTo>
                    <a:pt x="466156" y="402636"/>
                  </a:lnTo>
                  <a:lnTo>
                    <a:pt x="491051" y="358334"/>
                  </a:lnTo>
                  <a:lnTo>
                    <a:pt x="506827" y="309147"/>
                  </a:lnTo>
                  <a:lnTo>
                    <a:pt x="508594" y="292169"/>
                  </a:lnTo>
                  <a:close/>
                </a:path>
                <a:path w="512444" h="441325" extrusionOk="0">
                  <a:moveTo>
                    <a:pt x="437137" y="76165"/>
                  </a:moveTo>
                  <a:lnTo>
                    <a:pt x="256170" y="76165"/>
                  </a:lnTo>
                  <a:lnTo>
                    <a:pt x="291201" y="83235"/>
                  </a:lnTo>
                  <a:lnTo>
                    <a:pt x="319808" y="102517"/>
                  </a:lnTo>
                  <a:lnTo>
                    <a:pt x="339095" y="131117"/>
                  </a:lnTo>
                  <a:lnTo>
                    <a:pt x="346167" y="166141"/>
                  </a:lnTo>
                  <a:lnTo>
                    <a:pt x="339095" y="201173"/>
                  </a:lnTo>
                  <a:lnTo>
                    <a:pt x="319808" y="229791"/>
                  </a:lnTo>
                  <a:lnTo>
                    <a:pt x="291201" y="249091"/>
                  </a:lnTo>
                  <a:lnTo>
                    <a:pt x="256170" y="256170"/>
                  </a:lnTo>
                  <a:lnTo>
                    <a:pt x="512340" y="256170"/>
                  </a:lnTo>
                  <a:lnTo>
                    <a:pt x="508213" y="210122"/>
                  </a:lnTo>
                  <a:lnTo>
                    <a:pt x="496314" y="166782"/>
                  </a:lnTo>
                  <a:lnTo>
                    <a:pt x="477366" y="126874"/>
                  </a:lnTo>
                  <a:lnTo>
                    <a:pt x="452093" y="91121"/>
                  </a:lnTo>
                  <a:lnTo>
                    <a:pt x="437137" y="76165"/>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00" name="Google Shape;2100;p96"/>
            <p:cNvSpPr txBox="1"/>
            <p:nvPr/>
          </p:nvSpPr>
          <p:spPr>
            <a:xfrm>
              <a:off x="1555217" y="3246300"/>
              <a:ext cx="1665300" cy="374700"/>
            </a:xfrm>
            <a:prstGeom prst="rect">
              <a:avLst/>
            </a:prstGeom>
            <a:noFill/>
            <a:ln>
              <a:noFill/>
            </a:ln>
          </p:spPr>
          <p:txBody>
            <a:bodyPr spcFirstLastPara="1" wrap="square" lIns="0" tIns="5200" rIns="0" bIns="0" anchor="t" anchorCtr="0">
              <a:spAutoFit/>
            </a:bodyPr>
            <a:lstStyle/>
            <a:p>
              <a:pPr marL="0" marR="0" lvl="0" indent="0" algn="l" rtl="0">
                <a:lnSpc>
                  <a:spcPct val="100000"/>
                </a:lnSpc>
                <a:spcBef>
                  <a:spcPts val="0"/>
                </a:spcBef>
                <a:spcAft>
                  <a:spcPts val="0"/>
                </a:spcAft>
                <a:buNone/>
              </a:pPr>
              <a:r>
                <a:rPr lang="en" sz="1200" b="1" u="sng">
                  <a:latin typeface="Proxima Nova"/>
                  <a:ea typeface="Proxima Nova"/>
                  <a:cs typeface="Proxima Nova"/>
                  <a:sym typeface="Proxima Nova"/>
                </a:rPr>
                <a:t>INDIVIDUAL ACTIVITY</a:t>
              </a:r>
              <a:r>
                <a:rPr lang="en" sz="1200" b="1">
                  <a:latin typeface="Proxima Nova"/>
                  <a:ea typeface="Proxima Nova"/>
                  <a:cs typeface="Proxima Nova"/>
                  <a:sym typeface="Proxima Nova"/>
                </a:rPr>
                <a:t>	</a:t>
              </a:r>
              <a:endParaRPr sz="1200" b="1">
                <a:latin typeface="Proxima Nova"/>
                <a:ea typeface="Proxima Nova"/>
                <a:cs typeface="Proxima Nova"/>
                <a:sym typeface="Proxima Nova"/>
              </a:endParaRPr>
            </a:p>
          </p:txBody>
        </p:sp>
      </p:grpSp>
      <p:sp>
        <p:nvSpPr>
          <p:cNvPr id="2101" name="Google Shape;2101;p96"/>
          <p:cNvSpPr txBox="1"/>
          <p:nvPr/>
        </p:nvSpPr>
        <p:spPr>
          <a:xfrm>
            <a:off x="3317250" y="3183588"/>
            <a:ext cx="300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Proxima Nova"/>
                <a:ea typeface="Proxima Nova"/>
                <a:cs typeface="Proxima Nova"/>
                <a:sym typeface="Proxima Nova"/>
              </a:rPr>
              <a:t>PAGE: 111	</a:t>
            </a:r>
            <a:endParaRPr sz="1200" b="1">
              <a:solidFill>
                <a:schemeClr val="dk1"/>
              </a:solidFill>
              <a:latin typeface="Proxima Nova"/>
              <a:ea typeface="Proxima Nova"/>
              <a:cs typeface="Proxima Nova"/>
              <a:sym typeface="Proxima Nova"/>
            </a:endParaRPr>
          </a:p>
        </p:txBody>
      </p:sp>
      <p:sp>
        <p:nvSpPr>
          <p:cNvPr id="2102" name="Google Shape;2102;p96"/>
          <p:cNvSpPr txBox="1"/>
          <p:nvPr/>
        </p:nvSpPr>
        <p:spPr>
          <a:xfrm>
            <a:off x="5892250" y="3177550"/>
            <a:ext cx="300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Proxima Nova"/>
                <a:ea typeface="Proxima Nova"/>
                <a:cs typeface="Proxima Nova"/>
                <a:sym typeface="Proxima Nova"/>
              </a:rPr>
              <a:t>3 MINUTES</a:t>
            </a:r>
            <a:endParaRPr sz="1200" b="1">
              <a:solidFill>
                <a:schemeClr val="dk1"/>
              </a:solidFill>
              <a:latin typeface="Proxima Nova"/>
              <a:ea typeface="Proxima Nova"/>
              <a:cs typeface="Proxima Nova"/>
              <a:sym typeface="Proxima Nova"/>
            </a:endParaRPr>
          </a:p>
        </p:txBody>
      </p:sp>
      <p:sp>
        <p:nvSpPr>
          <p:cNvPr id="2103" name="Google Shape;2103;p96"/>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72</a:t>
            </a:fld>
            <a:endParaRPr sz="700">
              <a:latin typeface="Proxima Nova Semibold"/>
              <a:ea typeface="Proxima Nova Semibold"/>
              <a:cs typeface="Proxima Nova Semibold"/>
              <a:sym typeface="Proxima Nova Semibold"/>
            </a:endParaRPr>
          </a:p>
        </p:txBody>
      </p:sp>
      <p:grpSp>
        <p:nvGrpSpPr>
          <p:cNvPr id="2104" name="Google Shape;2104;p96"/>
          <p:cNvGrpSpPr/>
          <p:nvPr/>
        </p:nvGrpSpPr>
        <p:grpSpPr>
          <a:xfrm>
            <a:off x="167531" y="4852630"/>
            <a:ext cx="1505034" cy="174536"/>
            <a:chOff x="442904" y="4166938"/>
            <a:chExt cx="4030621" cy="467300"/>
          </a:xfrm>
        </p:grpSpPr>
        <p:pic>
          <p:nvPicPr>
            <p:cNvPr id="2105" name="Google Shape;2105;p96"/>
            <p:cNvPicPr preferRelativeResize="0"/>
            <p:nvPr/>
          </p:nvPicPr>
          <p:blipFill rotWithShape="1">
            <a:blip r:embed="rId3">
              <a:alphaModFix/>
            </a:blip>
            <a:srcRect/>
            <a:stretch/>
          </p:blipFill>
          <p:spPr>
            <a:xfrm>
              <a:off x="1848476" y="4166938"/>
              <a:ext cx="2625049" cy="467300"/>
            </a:xfrm>
            <a:prstGeom prst="rect">
              <a:avLst/>
            </a:prstGeom>
            <a:noFill/>
            <a:ln>
              <a:noFill/>
            </a:ln>
          </p:spPr>
        </p:pic>
        <p:grpSp>
          <p:nvGrpSpPr>
            <p:cNvPr id="2106" name="Google Shape;2106;p96"/>
            <p:cNvGrpSpPr/>
            <p:nvPr/>
          </p:nvGrpSpPr>
          <p:grpSpPr>
            <a:xfrm>
              <a:off x="442904" y="4326529"/>
              <a:ext cx="1033452" cy="205673"/>
              <a:chOff x="7504804" y="565304"/>
              <a:chExt cx="1033452" cy="205673"/>
            </a:xfrm>
          </p:grpSpPr>
          <p:sp>
            <p:nvSpPr>
              <p:cNvPr id="2107" name="Google Shape;2107;p96"/>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08" name="Google Shape;2108;p96"/>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09" name="Google Shape;2109;p96"/>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10" name="Google Shape;2110;p96"/>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11" name="Google Shape;2111;p96"/>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12" name="Google Shape;2112;p96"/>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13" name="Google Shape;2113;p96"/>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2114" name="Google Shape;2114;p96"/>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118"/>
        <p:cNvGrpSpPr/>
        <p:nvPr/>
      </p:nvGrpSpPr>
      <p:grpSpPr>
        <a:xfrm>
          <a:off x="0" y="0"/>
          <a:ext cx="0" cy="0"/>
          <a:chOff x="0" y="0"/>
          <a:chExt cx="0" cy="0"/>
        </a:xfrm>
      </p:grpSpPr>
      <p:sp>
        <p:nvSpPr>
          <p:cNvPr id="2119" name="Google Shape;2119;p97"/>
          <p:cNvSpPr txBox="1"/>
          <p:nvPr/>
        </p:nvSpPr>
        <p:spPr>
          <a:xfrm>
            <a:off x="680023" y="862184"/>
            <a:ext cx="1422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solidFill>
                  <a:srgbClr val="FFFFFF"/>
                </a:solidFill>
                <a:latin typeface="Oswald"/>
                <a:ea typeface="Oswald"/>
                <a:cs typeface="Oswald"/>
                <a:sym typeface="Oswald"/>
              </a:rPr>
              <a:t>7</a:t>
            </a:r>
            <a:endParaRPr sz="2400">
              <a:latin typeface="Oswald"/>
              <a:ea typeface="Oswald"/>
              <a:cs typeface="Oswald"/>
              <a:sym typeface="Oswald"/>
            </a:endParaRPr>
          </a:p>
        </p:txBody>
      </p:sp>
      <p:sp>
        <p:nvSpPr>
          <p:cNvPr id="2120" name="Google Shape;2120;p97"/>
          <p:cNvSpPr txBox="1"/>
          <p:nvPr/>
        </p:nvSpPr>
        <p:spPr>
          <a:xfrm>
            <a:off x="680023" y="1695263"/>
            <a:ext cx="2364000" cy="2569500"/>
          </a:xfrm>
          <a:prstGeom prst="rect">
            <a:avLst/>
          </a:prstGeom>
          <a:noFill/>
          <a:ln>
            <a:noFill/>
          </a:ln>
        </p:spPr>
        <p:txBody>
          <a:bodyPr spcFirstLastPara="1" wrap="square" lIns="0" tIns="125625" rIns="0" bIns="0" anchor="t" anchorCtr="0">
            <a:spAutoFit/>
          </a:bodyPr>
          <a:lstStyle/>
          <a:p>
            <a:pPr marL="0" marR="0" lvl="0" indent="0" algn="l" rtl="0">
              <a:lnSpc>
                <a:spcPct val="96574"/>
              </a:lnSpc>
              <a:spcBef>
                <a:spcPts val="0"/>
              </a:spcBef>
              <a:spcAft>
                <a:spcPts val="0"/>
              </a:spcAft>
              <a:buNone/>
            </a:pPr>
            <a:r>
              <a:rPr lang="en" sz="4100">
                <a:solidFill>
                  <a:srgbClr val="FFFFFF"/>
                </a:solidFill>
                <a:latin typeface="Oswald"/>
                <a:ea typeface="Oswald"/>
                <a:cs typeface="Oswald"/>
                <a:sym typeface="Oswald"/>
              </a:rPr>
              <a:t>Introduce the  follow-up</a:t>
            </a:r>
            <a:endParaRPr sz="4100">
              <a:latin typeface="Oswald"/>
              <a:ea typeface="Oswald"/>
              <a:cs typeface="Oswald"/>
              <a:sym typeface="Oswald"/>
            </a:endParaRPr>
          </a:p>
          <a:p>
            <a:pPr marL="0" marR="0" lvl="0" indent="0" algn="l" rtl="0">
              <a:lnSpc>
                <a:spcPct val="97348"/>
              </a:lnSpc>
              <a:spcBef>
                <a:spcPts val="0"/>
              </a:spcBef>
              <a:spcAft>
                <a:spcPts val="0"/>
              </a:spcAft>
              <a:buNone/>
            </a:pPr>
            <a:r>
              <a:rPr lang="en" sz="4100">
                <a:solidFill>
                  <a:srgbClr val="FFFFFF"/>
                </a:solidFill>
                <a:latin typeface="Oswald"/>
                <a:ea typeface="Oswald"/>
                <a:cs typeface="Oswald"/>
                <a:sym typeface="Oswald"/>
              </a:rPr>
              <a:t>sessions</a:t>
            </a:r>
            <a:endParaRPr sz="4100">
              <a:latin typeface="Oswald"/>
              <a:ea typeface="Oswald"/>
              <a:cs typeface="Oswald"/>
              <a:sym typeface="Oswald"/>
            </a:endParaRPr>
          </a:p>
        </p:txBody>
      </p:sp>
      <p:sp>
        <p:nvSpPr>
          <p:cNvPr id="2121" name="Google Shape;2121;p97"/>
          <p:cNvSpPr txBox="1"/>
          <p:nvPr/>
        </p:nvSpPr>
        <p:spPr>
          <a:xfrm>
            <a:off x="4393879" y="565684"/>
            <a:ext cx="1468932"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Define allyship</a:t>
            </a:r>
            <a:endParaRPr sz="1700">
              <a:latin typeface="Avenir"/>
              <a:ea typeface="Avenir"/>
              <a:cs typeface="Avenir"/>
              <a:sym typeface="Avenir"/>
            </a:endParaRPr>
          </a:p>
        </p:txBody>
      </p:sp>
      <p:sp>
        <p:nvSpPr>
          <p:cNvPr id="2122" name="Google Shape;2122;p97"/>
          <p:cNvSpPr txBox="1"/>
          <p:nvPr/>
        </p:nvSpPr>
        <p:spPr>
          <a:xfrm>
            <a:off x="4393879" y="1182860"/>
            <a:ext cx="2177404"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Unpack your privilege</a:t>
            </a:r>
            <a:endParaRPr sz="1700">
              <a:latin typeface="Avenir"/>
              <a:ea typeface="Avenir"/>
              <a:cs typeface="Avenir"/>
              <a:sym typeface="Avenir"/>
            </a:endParaRPr>
          </a:p>
        </p:txBody>
      </p:sp>
      <p:sp>
        <p:nvSpPr>
          <p:cNvPr id="2123" name="Google Shape;2123;p97"/>
          <p:cNvSpPr txBox="1"/>
          <p:nvPr/>
        </p:nvSpPr>
        <p:spPr>
          <a:xfrm>
            <a:off x="4393879" y="1800037"/>
            <a:ext cx="2927466"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Uncover workplace inequities</a:t>
            </a:r>
            <a:endParaRPr sz="1700">
              <a:latin typeface="Avenir"/>
              <a:ea typeface="Avenir"/>
              <a:cs typeface="Avenir"/>
              <a:sym typeface="Avenir"/>
            </a:endParaRPr>
          </a:p>
        </p:txBody>
      </p:sp>
      <p:sp>
        <p:nvSpPr>
          <p:cNvPr id="2124" name="Google Shape;2124;p97"/>
          <p:cNvSpPr txBox="1"/>
          <p:nvPr/>
        </p:nvSpPr>
        <p:spPr>
          <a:xfrm>
            <a:off x="4393879" y="2417214"/>
            <a:ext cx="2051190"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Discover your power</a:t>
            </a:r>
            <a:endParaRPr sz="1700">
              <a:latin typeface="Avenir"/>
              <a:ea typeface="Avenir"/>
              <a:cs typeface="Avenir"/>
              <a:sym typeface="Avenir"/>
            </a:endParaRPr>
          </a:p>
        </p:txBody>
      </p:sp>
      <p:sp>
        <p:nvSpPr>
          <p:cNvPr id="2125" name="Google Shape;2125;p97"/>
          <p:cNvSpPr txBox="1"/>
          <p:nvPr/>
        </p:nvSpPr>
        <p:spPr>
          <a:xfrm>
            <a:off x="4393879" y="3034391"/>
            <a:ext cx="2110398"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Learn allyship actions</a:t>
            </a:r>
            <a:endParaRPr sz="1700">
              <a:latin typeface="Avenir"/>
              <a:ea typeface="Avenir"/>
              <a:cs typeface="Avenir"/>
              <a:sym typeface="Avenir"/>
            </a:endParaRPr>
          </a:p>
        </p:txBody>
      </p:sp>
      <p:sp>
        <p:nvSpPr>
          <p:cNvPr id="2126" name="Google Shape;2126;p97"/>
          <p:cNvSpPr txBox="1"/>
          <p:nvPr/>
        </p:nvSpPr>
        <p:spPr>
          <a:xfrm>
            <a:off x="4393879" y="3651567"/>
            <a:ext cx="3742802" cy="268871"/>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a:solidFill>
                  <a:srgbClr val="FFFFFF"/>
                </a:solidFill>
                <a:latin typeface="Avenir"/>
                <a:ea typeface="Avenir"/>
                <a:cs typeface="Avenir"/>
                <a:sym typeface="Avenir"/>
              </a:rPr>
              <a:t>Review the Active Allyship Framework</a:t>
            </a:r>
            <a:endParaRPr sz="1700">
              <a:latin typeface="Avenir"/>
              <a:ea typeface="Avenir"/>
              <a:cs typeface="Avenir"/>
              <a:sym typeface="Avenir"/>
            </a:endParaRPr>
          </a:p>
        </p:txBody>
      </p:sp>
      <p:sp>
        <p:nvSpPr>
          <p:cNvPr id="2127" name="Google Shape;2127;p97"/>
          <p:cNvSpPr txBox="1"/>
          <p:nvPr/>
        </p:nvSpPr>
        <p:spPr>
          <a:xfrm>
            <a:off x="4393879" y="4242075"/>
            <a:ext cx="3186900" cy="268200"/>
          </a:xfrm>
          <a:prstGeom prst="rect">
            <a:avLst/>
          </a:prstGeom>
          <a:noFill/>
          <a:ln>
            <a:noFill/>
          </a:ln>
        </p:spPr>
        <p:txBody>
          <a:bodyPr spcFirstLastPara="1" wrap="square" lIns="0" tIns="6350" rIns="0" bIns="0" anchor="t" anchorCtr="0">
            <a:spAutoFit/>
          </a:bodyPr>
          <a:lstStyle/>
          <a:p>
            <a:pPr marL="0" marR="0" lvl="0" indent="0" algn="l" rtl="0">
              <a:lnSpc>
                <a:spcPct val="100000"/>
              </a:lnSpc>
              <a:spcBef>
                <a:spcPts val="0"/>
              </a:spcBef>
              <a:spcAft>
                <a:spcPts val="0"/>
              </a:spcAft>
              <a:buNone/>
            </a:pPr>
            <a:r>
              <a:rPr lang="en" sz="1700" u="sng">
                <a:solidFill>
                  <a:srgbClr val="FFFFFF"/>
                </a:solidFill>
                <a:latin typeface="Avenir"/>
                <a:ea typeface="Avenir"/>
                <a:cs typeface="Avenir"/>
                <a:sym typeface="Avenir"/>
              </a:rPr>
              <a:t>Introduce the follow-up sessions</a:t>
            </a:r>
            <a:endParaRPr sz="1700" u="sng">
              <a:latin typeface="Avenir"/>
              <a:ea typeface="Avenir"/>
              <a:cs typeface="Avenir"/>
              <a:sym typeface="Avenir"/>
            </a:endParaRPr>
          </a:p>
        </p:txBody>
      </p:sp>
      <p:sp>
        <p:nvSpPr>
          <p:cNvPr id="2128" name="Google Shape;2128;p97"/>
          <p:cNvSpPr txBox="1"/>
          <p:nvPr/>
        </p:nvSpPr>
        <p:spPr>
          <a:xfrm>
            <a:off x="3994723" y="523773"/>
            <a:ext cx="167700" cy="41067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solidFill>
                  <a:srgbClr val="FFFFFF"/>
                </a:solidFill>
                <a:latin typeface="Oswald"/>
                <a:ea typeface="Oswald"/>
                <a:cs typeface="Oswald"/>
                <a:sym typeface="Oswald"/>
              </a:rPr>
              <a:t>1</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2</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3</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4</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5</a:t>
            </a:r>
            <a:endParaRPr sz="2400">
              <a:latin typeface="Oswald"/>
              <a:ea typeface="Oswald"/>
              <a:cs typeface="Oswald"/>
              <a:sym typeface="Oswald"/>
            </a:endParaRPr>
          </a:p>
          <a:p>
            <a:pPr marL="0" marR="0" lvl="0" indent="0" algn="l" rtl="0">
              <a:lnSpc>
                <a:spcPct val="100000"/>
              </a:lnSpc>
              <a:spcBef>
                <a:spcPts val="2000"/>
              </a:spcBef>
              <a:spcAft>
                <a:spcPts val="0"/>
              </a:spcAft>
              <a:buNone/>
            </a:pPr>
            <a:r>
              <a:rPr lang="en" sz="2400" b="1">
                <a:solidFill>
                  <a:srgbClr val="FFFFFF"/>
                </a:solidFill>
                <a:latin typeface="Oswald"/>
                <a:ea typeface="Oswald"/>
                <a:cs typeface="Oswald"/>
                <a:sym typeface="Oswald"/>
              </a:rPr>
              <a:t>6</a:t>
            </a:r>
            <a:endParaRPr sz="2400">
              <a:latin typeface="Oswald"/>
              <a:ea typeface="Oswald"/>
              <a:cs typeface="Oswald"/>
              <a:sym typeface="Oswald"/>
            </a:endParaRPr>
          </a:p>
          <a:p>
            <a:pPr marL="0" marR="0" lvl="0" indent="0" algn="l" rtl="0">
              <a:lnSpc>
                <a:spcPct val="100000"/>
              </a:lnSpc>
              <a:spcBef>
                <a:spcPts val="1800"/>
              </a:spcBef>
              <a:spcAft>
                <a:spcPts val="0"/>
              </a:spcAft>
              <a:buNone/>
            </a:pPr>
            <a:r>
              <a:rPr lang="en" sz="2400" b="1">
                <a:solidFill>
                  <a:srgbClr val="FFFFFF"/>
                </a:solidFill>
                <a:latin typeface="Oswald"/>
                <a:ea typeface="Oswald"/>
                <a:cs typeface="Oswald"/>
                <a:sym typeface="Oswald"/>
              </a:rPr>
              <a:t>7</a:t>
            </a:r>
            <a:endParaRPr sz="2400">
              <a:latin typeface="Oswald"/>
              <a:ea typeface="Oswald"/>
              <a:cs typeface="Oswald"/>
              <a:sym typeface="Oswald"/>
            </a:endParaRPr>
          </a:p>
        </p:txBody>
      </p:sp>
      <p:sp>
        <p:nvSpPr>
          <p:cNvPr id="2129" name="Google Shape;2129;p97"/>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solidFill>
                  <a:srgbClr val="FFFFFF"/>
                </a:solidFill>
                <a:latin typeface="Proxima Nova Semibold"/>
                <a:ea typeface="Proxima Nova Semibold"/>
                <a:cs typeface="Proxima Nova Semibold"/>
                <a:sym typeface="Proxima Nova Semibold"/>
              </a:rPr>
              <a:t> </a:t>
            </a:r>
            <a:r>
              <a:rPr lang="en" sz="700">
                <a:solidFill>
                  <a:srgbClr val="FFFFFF"/>
                </a:solidFill>
                <a:latin typeface="Avenir"/>
                <a:ea typeface="Avenir"/>
                <a:cs typeface="Avenir"/>
                <a:sym typeface="Avenir"/>
              </a:rPr>
              <a:t> ©2021 LeanIn.Org, LLC</a:t>
            </a:r>
            <a:r>
              <a:rPr lang="en" sz="700">
                <a:solidFill>
                  <a:srgbClr val="FFFFFF"/>
                </a:solidFill>
                <a:latin typeface="Proxima Nova Semibold"/>
                <a:ea typeface="Proxima Nova Semibold"/>
                <a:cs typeface="Proxima Nova Semibold"/>
                <a:sym typeface="Proxima Nova Semibold"/>
              </a:rPr>
              <a:t>   </a:t>
            </a:r>
            <a:fld id="{00000000-1234-1234-1234-123412341234}" type="slidenum">
              <a:rPr lang="en" sz="700">
                <a:solidFill>
                  <a:srgbClr val="FFFFFF"/>
                </a:solidFill>
                <a:latin typeface="Proxima Nova Semibold"/>
                <a:ea typeface="Proxima Nova Semibold"/>
                <a:cs typeface="Proxima Nova Semibold"/>
                <a:sym typeface="Proxima Nova Semibold"/>
              </a:rPr>
              <a:t>73</a:t>
            </a:fld>
            <a:endParaRPr sz="700">
              <a:solidFill>
                <a:srgbClr val="FFFFFF"/>
              </a:solidFill>
              <a:latin typeface="Proxima Nova Semibold"/>
              <a:ea typeface="Proxima Nova Semibold"/>
              <a:cs typeface="Proxima Nova Semibold"/>
              <a:sym typeface="Proxima Nova Semibold"/>
            </a:endParaRPr>
          </a:p>
        </p:txBody>
      </p:sp>
      <p:pic>
        <p:nvPicPr>
          <p:cNvPr id="2130" name="Google Shape;2130;p97"/>
          <p:cNvPicPr preferRelativeResize="0"/>
          <p:nvPr/>
        </p:nvPicPr>
        <p:blipFill rotWithShape="1">
          <a:blip r:embed="rId3">
            <a:alphaModFix/>
          </a:blip>
          <a:srcRect/>
          <a:stretch/>
        </p:blipFill>
        <p:spPr>
          <a:xfrm>
            <a:off x="692372" y="4852630"/>
            <a:ext cx="980193" cy="174536"/>
          </a:xfrm>
          <a:prstGeom prst="rect">
            <a:avLst/>
          </a:prstGeom>
          <a:noFill/>
          <a:ln>
            <a:noFill/>
          </a:ln>
        </p:spPr>
      </p:pic>
      <p:grpSp>
        <p:nvGrpSpPr>
          <p:cNvPr id="2131" name="Google Shape;2131;p97"/>
          <p:cNvGrpSpPr/>
          <p:nvPr/>
        </p:nvGrpSpPr>
        <p:grpSpPr>
          <a:xfrm>
            <a:off x="167531" y="4912238"/>
            <a:ext cx="385891" cy="76819"/>
            <a:chOff x="7504804" y="565304"/>
            <a:chExt cx="1033452" cy="205673"/>
          </a:xfrm>
        </p:grpSpPr>
        <p:sp>
          <p:nvSpPr>
            <p:cNvPr id="2132" name="Google Shape;2132;p97"/>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33" name="Google Shape;2133;p97"/>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34" name="Google Shape;2134;p97"/>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35" name="Google Shape;2135;p97"/>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36" name="Google Shape;2136;p97"/>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37" name="Google Shape;2137;p97"/>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38" name="Google Shape;2138;p97"/>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2139" name="Google Shape;2139;p97"/>
          <p:cNvCxnSpPr/>
          <p:nvPr/>
        </p:nvCxnSpPr>
        <p:spPr>
          <a:xfrm>
            <a:off x="655710" y="4894224"/>
            <a:ext cx="0" cy="107700"/>
          </a:xfrm>
          <a:prstGeom prst="straightConnector1">
            <a:avLst/>
          </a:prstGeom>
          <a:noFill/>
          <a:ln w="9525" cap="flat" cmpd="sng">
            <a:solidFill>
              <a:srgbClr val="FFFFFF"/>
            </a:solidFill>
            <a:prstDash val="solid"/>
            <a:round/>
            <a:headEnd type="none" w="med" len="med"/>
            <a:tailEnd type="none" w="med" len="med"/>
          </a:ln>
        </p:spPr>
      </p:cxn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rgbClr val="FDF3E9"/>
        </a:solidFill>
        <a:effectLst/>
      </p:bgPr>
    </p:bg>
    <p:spTree>
      <p:nvGrpSpPr>
        <p:cNvPr id="1" name="Shape 2143"/>
        <p:cNvGrpSpPr/>
        <p:nvPr/>
      </p:nvGrpSpPr>
      <p:grpSpPr>
        <a:xfrm>
          <a:off x="0" y="0"/>
          <a:ext cx="0" cy="0"/>
          <a:chOff x="0" y="0"/>
          <a:chExt cx="0" cy="0"/>
        </a:xfrm>
      </p:grpSpPr>
      <p:sp>
        <p:nvSpPr>
          <p:cNvPr id="2144" name="Google Shape;2144;p98"/>
          <p:cNvSpPr txBox="1">
            <a:spLocks noGrp="1"/>
          </p:cNvSpPr>
          <p:nvPr>
            <p:ph type="title"/>
          </p:nvPr>
        </p:nvSpPr>
        <p:spPr>
          <a:xfrm>
            <a:off x="1218197" y="826092"/>
            <a:ext cx="5320500" cy="577200"/>
          </a:xfrm>
          <a:prstGeom prst="rect">
            <a:avLst/>
          </a:prstGeom>
          <a:noFill/>
          <a:ln>
            <a:noFill/>
          </a:ln>
        </p:spPr>
        <p:txBody>
          <a:bodyPr spcFirstLastPara="1" wrap="square" lIns="0" tIns="7500" rIns="0" bIns="0" anchor="t" anchorCtr="0">
            <a:spAutoFit/>
          </a:bodyPr>
          <a:lstStyle/>
          <a:p>
            <a:pPr marL="0" lvl="0" indent="0" algn="l" rtl="0">
              <a:lnSpc>
                <a:spcPct val="100000"/>
              </a:lnSpc>
              <a:spcBef>
                <a:spcPts val="0"/>
              </a:spcBef>
              <a:spcAft>
                <a:spcPts val="0"/>
              </a:spcAft>
              <a:buNone/>
            </a:pPr>
            <a:r>
              <a:rPr lang="en" sz="3700" b="0">
                <a:solidFill>
                  <a:srgbClr val="000000"/>
                </a:solidFill>
                <a:latin typeface="Oswald"/>
                <a:ea typeface="Oswald"/>
                <a:cs typeface="Oswald"/>
                <a:sym typeface="Oswald"/>
              </a:rPr>
              <a:t>Follow-up Sessions Agenda</a:t>
            </a:r>
            <a:endParaRPr sz="3700" b="0">
              <a:latin typeface="Oswald"/>
              <a:ea typeface="Oswald"/>
              <a:cs typeface="Oswald"/>
              <a:sym typeface="Oswald"/>
            </a:endParaRPr>
          </a:p>
        </p:txBody>
      </p:sp>
      <p:sp>
        <p:nvSpPr>
          <p:cNvPr id="2145" name="Google Shape;2145;p98"/>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74</a:t>
            </a:fld>
            <a:endParaRPr sz="700">
              <a:latin typeface="Proxima Nova Semibold"/>
              <a:ea typeface="Proxima Nova Semibold"/>
              <a:cs typeface="Proxima Nova Semibold"/>
              <a:sym typeface="Proxima Nova Semibold"/>
            </a:endParaRPr>
          </a:p>
        </p:txBody>
      </p:sp>
      <p:grpSp>
        <p:nvGrpSpPr>
          <p:cNvPr id="2146" name="Google Shape;2146;p98"/>
          <p:cNvGrpSpPr/>
          <p:nvPr/>
        </p:nvGrpSpPr>
        <p:grpSpPr>
          <a:xfrm>
            <a:off x="167531" y="4852630"/>
            <a:ext cx="1505034" cy="174536"/>
            <a:chOff x="442904" y="4166938"/>
            <a:chExt cx="4030621" cy="467300"/>
          </a:xfrm>
        </p:grpSpPr>
        <p:pic>
          <p:nvPicPr>
            <p:cNvPr id="2147" name="Google Shape;2147;p98"/>
            <p:cNvPicPr preferRelativeResize="0"/>
            <p:nvPr/>
          </p:nvPicPr>
          <p:blipFill rotWithShape="1">
            <a:blip r:embed="rId3">
              <a:alphaModFix/>
            </a:blip>
            <a:srcRect/>
            <a:stretch/>
          </p:blipFill>
          <p:spPr>
            <a:xfrm>
              <a:off x="1848476" y="4166938"/>
              <a:ext cx="2625049" cy="467300"/>
            </a:xfrm>
            <a:prstGeom prst="rect">
              <a:avLst/>
            </a:prstGeom>
            <a:noFill/>
            <a:ln>
              <a:noFill/>
            </a:ln>
          </p:spPr>
        </p:pic>
        <p:grpSp>
          <p:nvGrpSpPr>
            <p:cNvPr id="2148" name="Google Shape;2148;p98"/>
            <p:cNvGrpSpPr/>
            <p:nvPr/>
          </p:nvGrpSpPr>
          <p:grpSpPr>
            <a:xfrm>
              <a:off x="442904" y="4326529"/>
              <a:ext cx="1033452" cy="205673"/>
              <a:chOff x="7504804" y="565304"/>
              <a:chExt cx="1033452" cy="205673"/>
            </a:xfrm>
          </p:grpSpPr>
          <p:sp>
            <p:nvSpPr>
              <p:cNvPr id="2149" name="Google Shape;2149;p98"/>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50" name="Google Shape;2150;p98"/>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51" name="Google Shape;2151;p98"/>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52" name="Google Shape;2152;p98"/>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53" name="Google Shape;2153;p98"/>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54" name="Google Shape;2154;p98"/>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55" name="Google Shape;2155;p98"/>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2156" name="Google Shape;2156;p98"/>
            <p:cNvCxnSpPr/>
            <p:nvPr/>
          </p:nvCxnSpPr>
          <p:spPr>
            <a:xfrm>
              <a:off x="1750292" y="4278301"/>
              <a:ext cx="0" cy="288000"/>
            </a:xfrm>
            <a:prstGeom prst="straightConnector1">
              <a:avLst/>
            </a:prstGeom>
            <a:noFill/>
            <a:ln w="9525" cap="flat" cmpd="sng">
              <a:solidFill>
                <a:srgbClr val="000000"/>
              </a:solidFill>
              <a:prstDash val="solid"/>
              <a:round/>
              <a:headEnd type="none" w="med" len="med"/>
              <a:tailEnd type="none" w="med" len="med"/>
            </a:ln>
          </p:spPr>
        </p:cxnSp>
      </p:grpSp>
      <p:sp>
        <p:nvSpPr>
          <p:cNvPr id="2157" name="Google Shape;2157;p98"/>
          <p:cNvSpPr txBox="1"/>
          <p:nvPr/>
        </p:nvSpPr>
        <p:spPr>
          <a:xfrm>
            <a:off x="1612003" y="1878860"/>
            <a:ext cx="2952600" cy="236400"/>
          </a:xfrm>
          <a:prstGeom prst="rect">
            <a:avLst/>
          </a:prstGeom>
          <a:noFill/>
          <a:ln>
            <a:noFill/>
          </a:ln>
        </p:spPr>
        <p:txBody>
          <a:bodyPr spcFirstLastPara="1" wrap="square" lIns="0" tIns="5475" rIns="0" bIns="0" anchor="t" anchorCtr="0">
            <a:spAutoFit/>
          </a:bodyPr>
          <a:lstStyle/>
          <a:p>
            <a:pPr marL="0" marR="0" lvl="0" indent="0" algn="l" rtl="0">
              <a:lnSpc>
                <a:spcPct val="100000"/>
              </a:lnSpc>
              <a:spcBef>
                <a:spcPts val="0"/>
              </a:spcBef>
              <a:spcAft>
                <a:spcPts val="0"/>
              </a:spcAft>
              <a:buNone/>
            </a:pPr>
            <a:r>
              <a:rPr lang="en" sz="1500">
                <a:solidFill>
                  <a:srgbClr val="000000"/>
                </a:solidFill>
                <a:latin typeface="Avenir"/>
                <a:ea typeface="Avenir"/>
                <a:cs typeface="Avenir"/>
                <a:sym typeface="Avenir"/>
              </a:rPr>
              <a:t>Reflect on your One Commitment</a:t>
            </a:r>
            <a:endParaRPr sz="1500">
              <a:solidFill>
                <a:srgbClr val="000000"/>
              </a:solidFill>
              <a:latin typeface="Avenir"/>
              <a:ea typeface="Avenir"/>
              <a:cs typeface="Avenir"/>
              <a:sym typeface="Avenir"/>
            </a:endParaRPr>
          </a:p>
        </p:txBody>
      </p:sp>
      <p:sp>
        <p:nvSpPr>
          <p:cNvPr id="2158" name="Google Shape;2158;p98"/>
          <p:cNvSpPr txBox="1"/>
          <p:nvPr/>
        </p:nvSpPr>
        <p:spPr>
          <a:xfrm>
            <a:off x="7402341" y="1907622"/>
            <a:ext cx="547200" cy="206700"/>
          </a:xfrm>
          <a:prstGeom prst="rect">
            <a:avLst/>
          </a:prstGeom>
          <a:noFill/>
          <a:ln>
            <a:noFill/>
          </a:ln>
        </p:spPr>
        <p:txBody>
          <a:bodyPr spcFirstLastPara="1" wrap="square" lIns="0" tIns="6650" rIns="0" bIns="0" anchor="t" anchorCtr="0">
            <a:spAutoFit/>
          </a:bodyPr>
          <a:lstStyle/>
          <a:p>
            <a:pPr marL="0" marR="0" lvl="0" indent="0" algn="r" rtl="0">
              <a:lnSpc>
                <a:spcPct val="100000"/>
              </a:lnSpc>
              <a:spcBef>
                <a:spcPts val="0"/>
              </a:spcBef>
              <a:spcAft>
                <a:spcPts val="0"/>
              </a:spcAft>
              <a:buNone/>
            </a:pPr>
            <a:r>
              <a:rPr lang="en" sz="1300">
                <a:solidFill>
                  <a:srgbClr val="000000"/>
                </a:solidFill>
                <a:latin typeface="Avenir"/>
                <a:ea typeface="Avenir"/>
                <a:cs typeface="Avenir"/>
                <a:sym typeface="Avenir"/>
              </a:rPr>
              <a:t>10 min</a:t>
            </a:r>
            <a:endParaRPr sz="1300">
              <a:solidFill>
                <a:srgbClr val="000000"/>
              </a:solidFill>
              <a:latin typeface="Avenir"/>
              <a:ea typeface="Avenir"/>
              <a:cs typeface="Avenir"/>
              <a:sym typeface="Avenir"/>
            </a:endParaRPr>
          </a:p>
        </p:txBody>
      </p:sp>
      <p:sp>
        <p:nvSpPr>
          <p:cNvPr id="2159" name="Google Shape;2159;p98"/>
          <p:cNvSpPr txBox="1"/>
          <p:nvPr/>
        </p:nvSpPr>
        <p:spPr>
          <a:xfrm>
            <a:off x="7402341" y="1087879"/>
            <a:ext cx="520200" cy="206700"/>
          </a:xfrm>
          <a:prstGeom prst="rect">
            <a:avLst/>
          </a:prstGeom>
          <a:noFill/>
          <a:ln>
            <a:noFill/>
          </a:ln>
        </p:spPr>
        <p:txBody>
          <a:bodyPr spcFirstLastPara="1" wrap="square" lIns="0" tIns="6650" rIns="0" bIns="0" anchor="t" anchorCtr="0">
            <a:spAutoFit/>
          </a:bodyPr>
          <a:lstStyle/>
          <a:p>
            <a:pPr marL="0" marR="0" lvl="0" indent="0" algn="r" rtl="0">
              <a:lnSpc>
                <a:spcPct val="100000"/>
              </a:lnSpc>
              <a:spcBef>
                <a:spcPts val="0"/>
              </a:spcBef>
              <a:spcAft>
                <a:spcPts val="0"/>
              </a:spcAft>
              <a:buNone/>
            </a:pPr>
            <a:r>
              <a:rPr lang="en" sz="1300">
                <a:solidFill>
                  <a:srgbClr val="000000"/>
                </a:solidFill>
                <a:latin typeface="Avenir"/>
                <a:ea typeface="Avenir"/>
                <a:cs typeface="Avenir"/>
                <a:sym typeface="Avenir"/>
              </a:rPr>
              <a:t>1 hour</a:t>
            </a:r>
            <a:endParaRPr sz="1300">
              <a:solidFill>
                <a:srgbClr val="000000"/>
              </a:solidFill>
              <a:latin typeface="Avenir"/>
              <a:ea typeface="Avenir"/>
              <a:cs typeface="Avenir"/>
              <a:sym typeface="Avenir"/>
            </a:endParaRPr>
          </a:p>
        </p:txBody>
      </p:sp>
      <p:sp>
        <p:nvSpPr>
          <p:cNvPr id="2160" name="Google Shape;2160;p98"/>
          <p:cNvSpPr txBox="1"/>
          <p:nvPr/>
        </p:nvSpPr>
        <p:spPr>
          <a:xfrm>
            <a:off x="1612003" y="2583591"/>
            <a:ext cx="4219500" cy="236700"/>
          </a:xfrm>
          <a:prstGeom prst="rect">
            <a:avLst/>
          </a:prstGeom>
          <a:noFill/>
          <a:ln>
            <a:noFill/>
          </a:ln>
        </p:spPr>
        <p:txBody>
          <a:bodyPr spcFirstLastPara="1" wrap="square" lIns="0" tIns="5775" rIns="0" bIns="0" anchor="t" anchorCtr="0">
            <a:spAutoFit/>
          </a:bodyPr>
          <a:lstStyle/>
          <a:p>
            <a:pPr marL="0" marR="0" lvl="0" indent="0" algn="l" rtl="0">
              <a:lnSpc>
                <a:spcPct val="114500"/>
              </a:lnSpc>
              <a:spcBef>
                <a:spcPts val="0"/>
              </a:spcBef>
              <a:spcAft>
                <a:spcPts val="0"/>
              </a:spcAft>
              <a:buNone/>
            </a:pPr>
            <a:r>
              <a:rPr lang="en" sz="1500">
                <a:latin typeface="Avenir"/>
                <a:ea typeface="Avenir"/>
                <a:cs typeface="Avenir"/>
                <a:sym typeface="Avenir"/>
              </a:rPr>
              <a:t>Explore a new allyship strategy</a:t>
            </a:r>
            <a:endParaRPr sz="1500">
              <a:solidFill>
                <a:srgbClr val="000000"/>
              </a:solidFill>
              <a:latin typeface="Avenir"/>
              <a:ea typeface="Avenir"/>
              <a:cs typeface="Avenir"/>
              <a:sym typeface="Avenir"/>
            </a:endParaRPr>
          </a:p>
        </p:txBody>
      </p:sp>
      <p:sp>
        <p:nvSpPr>
          <p:cNvPr id="2161" name="Google Shape;2161;p98"/>
          <p:cNvSpPr txBox="1"/>
          <p:nvPr/>
        </p:nvSpPr>
        <p:spPr>
          <a:xfrm>
            <a:off x="7402341" y="2604786"/>
            <a:ext cx="547200" cy="206700"/>
          </a:xfrm>
          <a:prstGeom prst="rect">
            <a:avLst/>
          </a:prstGeom>
          <a:noFill/>
          <a:ln>
            <a:noFill/>
          </a:ln>
        </p:spPr>
        <p:txBody>
          <a:bodyPr spcFirstLastPara="1" wrap="square" lIns="0" tIns="6650" rIns="0" bIns="0" anchor="t" anchorCtr="0">
            <a:spAutoFit/>
          </a:bodyPr>
          <a:lstStyle/>
          <a:p>
            <a:pPr marL="0" marR="0" lvl="0" indent="0" algn="r" rtl="0">
              <a:lnSpc>
                <a:spcPct val="100000"/>
              </a:lnSpc>
              <a:spcBef>
                <a:spcPts val="0"/>
              </a:spcBef>
              <a:spcAft>
                <a:spcPts val="0"/>
              </a:spcAft>
              <a:buNone/>
            </a:pPr>
            <a:r>
              <a:rPr lang="en" sz="1300">
                <a:solidFill>
                  <a:srgbClr val="000000"/>
                </a:solidFill>
                <a:latin typeface="Avenir"/>
                <a:ea typeface="Avenir"/>
                <a:cs typeface="Avenir"/>
                <a:sym typeface="Avenir"/>
              </a:rPr>
              <a:t>30 min</a:t>
            </a:r>
            <a:endParaRPr sz="1300">
              <a:solidFill>
                <a:srgbClr val="000000"/>
              </a:solidFill>
              <a:latin typeface="Avenir"/>
              <a:ea typeface="Avenir"/>
              <a:cs typeface="Avenir"/>
              <a:sym typeface="Avenir"/>
            </a:endParaRPr>
          </a:p>
        </p:txBody>
      </p:sp>
      <p:sp>
        <p:nvSpPr>
          <p:cNvPr id="2162" name="Google Shape;2162;p98"/>
          <p:cNvSpPr txBox="1"/>
          <p:nvPr/>
        </p:nvSpPr>
        <p:spPr>
          <a:xfrm>
            <a:off x="1612003" y="3244851"/>
            <a:ext cx="3909600" cy="236400"/>
          </a:xfrm>
          <a:prstGeom prst="rect">
            <a:avLst/>
          </a:prstGeom>
          <a:noFill/>
          <a:ln>
            <a:noFill/>
          </a:ln>
        </p:spPr>
        <p:txBody>
          <a:bodyPr spcFirstLastPara="1" wrap="square" lIns="0" tIns="5475" rIns="0" bIns="0" anchor="t" anchorCtr="0">
            <a:spAutoFit/>
          </a:bodyPr>
          <a:lstStyle/>
          <a:p>
            <a:pPr marL="0" marR="0" lvl="0" indent="0" algn="l" rtl="0">
              <a:lnSpc>
                <a:spcPct val="100000"/>
              </a:lnSpc>
              <a:spcBef>
                <a:spcPts val="0"/>
              </a:spcBef>
              <a:spcAft>
                <a:spcPts val="0"/>
              </a:spcAft>
              <a:buNone/>
            </a:pPr>
            <a:r>
              <a:rPr lang="en" sz="1500">
                <a:solidFill>
                  <a:srgbClr val="000000"/>
                </a:solidFill>
                <a:latin typeface="Avenir"/>
                <a:ea typeface="Avenir"/>
                <a:cs typeface="Avenir"/>
                <a:sym typeface="Avenir"/>
              </a:rPr>
              <a:t>Practice using the Active Allyship Framework</a:t>
            </a:r>
            <a:endParaRPr sz="1500">
              <a:solidFill>
                <a:srgbClr val="000000"/>
              </a:solidFill>
              <a:latin typeface="Avenir"/>
              <a:ea typeface="Avenir"/>
              <a:cs typeface="Avenir"/>
              <a:sym typeface="Avenir"/>
            </a:endParaRPr>
          </a:p>
        </p:txBody>
      </p:sp>
      <p:sp>
        <p:nvSpPr>
          <p:cNvPr id="2163" name="Google Shape;2163;p98"/>
          <p:cNvSpPr txBox="1"/>
          <p:nvPr/>
        </p:nvSpPr>
        <p:spPr>
          <a:xfrm>
            <a:off x="7402341" y="3269599"/>
            <a:ext cx="547200" cy="206700"/>
          </a:xfrm>
          <a:prstGeom prst="rect">
            <a:avLst/>
          </a:prstGeom>
          <a:noFill/>
          <a:ln>
            <a:noFill/>
          </a:ln>
        </p:spPr>
        <p:txBody>
          <a:bodyPr spcFirstLastPara="1" wrap="square" lIns="0" tIns="6650" rIns="0" bIns="0" anchor="t" anchorCtr="0">
            <a:spAutoFit/>
          </a:bodyPr>
          <a:lstStyle/>
          <a:p>
            <a:pPr marL="0" marR="0" lvl="0" indent="0" algn="r" rtl="0">
              <a:lnSpc>
                <a:spcPct val="100000"/>
              </a:lnSpc>
              <a:spcBef>
                <a:spcPts val="0"/>
              </a:spcBef>
              <a:spcAft>
                <a:spcPts val="0"/>
              </a:spcAft>
              <a:buNone/>
            </a:pPr>
            <a:r>
              <a:rPr lang="en" sz="1300">
                <a:solidFill>
                  <a:srgbClr val="000000"/>
                </a:solidFill>
                <a:latin typeface="Avenir"/>
                <a:ea typeface="Avenir"/>
                <a:cs typeface="Avenir"/>
                <a:sym typeface="Avenir"/>
              </a:rPr>
              <a:t>15 min</a:t>
            </a:r>
            <a:endParaRPr sz="1300">
              <a:solidFill>
                <a:srgbClr val="000000"/>
              </a:solidFill>
              <a:latin typeface="Avenir"/>
              <a:ea typeface="Avenir"/>
              <a:cs typeface="Avenir"/>
              <a:sym typeface="Avenir"/>
            </a:endParaRPr>
          </a:p>
        </p:txBody>
      </p:sp>
      <p:sp>
        <p:nvSpPr>
          <p:cNvPr id="2164" name="Google Shape;2164;p98"/>
          <p:cNvSpPr txBox="1"/>
          <p:nvPr/>
        </p:nvSpPr>
        <p:spPr>
          <a:xfrm>
            <a:off x="1612003" y="3905790"/>
            <a:ext cx="2560200" cy="236400"/>
          </a:xfrm>
          <a:prstGeom prst="rect">
            <a:avLst/>
          </a:prstGeom>
          <a:noFill/>
          <a:ln>
            <a:noFill/>
          </a:ln>
        </p:spPr>
        <p:txBody>
          <a:bodyPr spcFirstLastPara="1" wrap="square" lIns="0" tIns="5475" rIns="0" bIns="0" anchor="t" anchorCtr="0">
            <a:spAutoFit/>
          </a:bodyPr>
          <a:lstStyle/>
          <a:p>
            <a:pPr marL="0" marR="0" lvl="0" indent="0" algn="l" rtl="0">
              <a:lnSpc>
                <a:spcPct val="100000"/>
              </a:lnSpc>
              <a:spcBef>
                <a:spcPts val="0"/>
              </a:spcBef>
              <a:spcAft>
                <a:spcPts val="0"/>
              </a:spcAft>
              <a:buNone/>
            </a:pPr>
            <a:r>
              <a:rPr lang="en" sz="1500">
                <a:solidFill>
                  <a:srgbClr val="000000"/>
                </a:solidFill>
                <a:latin typeface="Avenir"/>
                <a:ea typeface="Avenir"/>
                <a:cs typeface="Avenir"/>
                <a:sym typeface="Avenir"/>
              </a:rPr>
              <a:t>Make your One Commitment</a:t>
            </a:r>
            <a:endParaRPr sz="1500">
              <a:solidFill>
                <a:srgbClr val="000000"/>
              </a:solidFill>
              <a:latin typeface="Avenir"/>
              <a:ea typeface="Avenir"/>
              <a:cs typeface="Avenir"/>
              <a:sym typeface="Avenir"/>
            </a:endParaRPr>
          </a:p>
        </p:txBody>
      </p:sp>
      <p:sp>
        <p:nvSpPr>
          <p:cNvPr id="2165" name="Google Shape;2165;p98"/>
          <p:cNvSpPr txBox="1"/>
          <p:nvPr/>
        </p:nvSpPr>
        <p:spPr>
          <a:xfrm>
            <a:off x="7501641" y="3934413"/>
            <a:ext cx="447900" cy="206700"/>
          </a:xfrm>
          <a:prstGeom prst="rect">
            <a:avLst/>
          </a:prstGeom>
          <a:noFill/>
          <a:ln>
            <a:noFill/>
          </a:ln>
        </p:spPr>
        <p:txBody>
          <a:bodyPr spcFirstLastPara="1" wrap="square" lIns="0" tIns="6650" rIns="0" bIns="0" anchor="t" anchorCtr="0">
            <a:spAutoFit/>
          </a:bodyPr>
          <a:lstStyle/>
          <a:p>
            <a:pPr marL="0" marR="0" lvl="0" indent="0" algn="r" rtl="0">
              <a:lnSpc>
                <a:spcPct val="100000"/>
              </a:lnSpc>
              <a:spcBef>
                <a:spcPts val="0"/>
              </a:spcBef>
              <a:spcAft>
                <a:spcPts val="0"/>
              </a:spcAft>
              <a:buNone/>
            </a:pPr>
            <a:r>
              <a:rPr lang="en" sz="1300">
                <a:solidFill>
                  <a:srgbClr val="000000"/>
                </a:solidFill>
                <a:latin typeface="Avenir"/>
                <a:ea typeface="Avenir"/>
                <a:cs typeface="Avenir"/>
                <a:sym typeface="Avenir"/>
              </a:rPr>
              <a:t>5 min</a:t>
            </a:r>
            <a:endParaRPr sz="1300">
              <a:solidFill>
                <a:srgbClr val="000000"/>
              </a:solidFill>
              <a:latin typeface="Avenir"/>
              <a:ea typeface="Avenir"/>
              <a:cs typeface="Avenir"/>
              <a:sym typeface="Avenir"/>
            </a:endParaRPr>
          </a:p>
        </p:txBody>
      </p:sp>
      <p:cxnSp>
        <p:nvCxnSpPr>
          <p:cNvPr id="2166" name="Google Shape;2166;p98"/>
          <p:cNvCxnSpPr/>
          <p:nvPr/>
        </p:nvCxnSpPr>
        <p:spPr>
          <a:xfrm>
            <a:off x="1194450" y="1601106"/>
            <a:ext cx="6755100" cy="0"/>
          </a:xfrm>
          <a:prstGeom prst="straightConnector1">
            <a:avLst/>
          </a:prstGeom>
          <a:noFill/>
          <a:ln w="10450" cap="flat" cmpd="sng">
            <a:solidFill>
              <a:srgbClr val="000000"/>
            </a:solidFill>
            <a:prstDash val="solid"/>
            <a:round/>
            <a:headEnd type="none" w="sm" len="sm"/>
            <a:tailEnd type="none" w="sm" len="sm"/>
          </a:ln>
        </p:spPr>
      </p:cxnSp>
      <p:sp>
        <p:nvSpPr>
          <p:cNvPr id="2167" name="Google Shape;2167;p98"/>
          <p:cNvSpPr txBox="1"/>
          <p:nvPr/>
        </p:nvSpPr>
        <p:spPr>
          <a:xfrm>
            <a:off x="1219747" y="1821888"/>
            <a:ext cx="1620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a:solidFill>
                  <a:srgbClr val="000000"/>
                </a:solidFill>
                <a:latin typeface="Oswald"/>
                <a:ea typeface="Oswald"/>
                <a:cs typeface="Oswald"/>
                <a:sym typeface="Oswald"/>
              </a:rPr>
              <a:t>1</a:t>
            </a:r>
            <a:endParaRPr sz="2400">
              <a:solidFill>
                <a:srgbClr val="000000"/>
              </a:solidFill>
              <a:latin typeface="Oswald"/>
              <a:ea typeface="Oswald"/>
              <a:cs typeface="Oswald"/>
              <a:sym typeface="Oswald"/>
            </a:endParaRPr>
          </a:p>
        </p:txBody>
      </p:sp>
      <p:sp>
        <p:nvSpPr>
          <p:cNvPr id="2168" name="Google Shape;2168;p98"/>
          <p:cNvSpPr txBox="1"/>
          <p:nvPr/>
        </p:nvSpPr>
        <p:spPr>
          <a:xfrm>
            <a:off x="1219747" y="2498263"/>
            <a:ext cx="1620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a:latin typeface="Oswald"/>
                <a:ea typeface="Oswald"/>
                <a:cs typeface="Oswald"/>
                <a:sym typeface="Oswald"/>
              </a:rPr>
              <a:t>2</a:t>
            </a:r>
            <a:endParaRPr sz="2400">
              <a:solidFill>
                <a:srgbClr val="000000"/>
              </a:solidFill>
              <a:latin typeface="Oswald"/>
              <a:ea typeface="Oswald"/>
              <a:cs typeface="Oswald"/>
              <a:sym typeface="Oswald"/>
            </a:endParaRPr>
          </a:p>
        </p:txBody>
      </p:sp>
      <p:sp>
        <p:nvSpPr>
          <p:cNvPr id="2169" name="Google Shape;2169;p98"/>
          <p:cNvSpPr txBox="1"/>
          <p:nvPr/>
        </p:nvSpPr>
        <p:spPr>
          <a:xfrm>
            <a:off x="1219747" y="3174655"/>
            <a:ext cx="1620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a:latin typeface="Oswald"/>
                <a:ea typeface="Oswald"/>
                <a:cs typeface="Oswald"/>
                <a:sym typeface="Oswald"/>
              </a:rPr>
              <a:t>3</a:t>
            </a:r>
            <a:endParaRPr sz="2400">
              <a:solidFill>
                <a:srgbClr val="000000"/>
              </a:solidFill>
              <a:latin typeface="Oswald"/>
              <a:ea typeface="Oswald"/>
              <a:cs typeface="Oswald"/>
              <a:sym typeface="Oswald"/>
            </a:endParaRPr>
          </a:p>
        </p:txBody>
      </p:sp>
      <p:sp>
        <p:nvSpPr>
          <p:cNvPr id="2170" name="Google Shape;2170;p98"/>
          <p:cNvSpPr txBox="1"/>
          <p:nvPr/>
        </p:nvSpPr>
        <p:spPr>
          <a:xfrm>
            <a:off x="1219747" y="3851016"/>
            <a:ext cx="1620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a:latin typeface="Oswald"/>
                <a:ea typeface="Oswald"/>
                <a:cs typeface="Oswald"/>
                <a:sym typeface="Oswald"/>
              </a:rPr>
              <a:t>4</a:t>
            </a:r>
            <a:endParaRPr sz="2400">
              <a:solidFill>
                <a:srgbClr val="000000"/>
              </a:solidFill>
              <a:latin typeface="Oswald"/>
              <a:ea typeface="Oswald"/>
              <a:cs typeface="Oswald"/>
              <a:sym typeface="Oswald"/>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174"/>
        <p:cNvGrpSpPr/>
        <p:nvPr/>
      </p:nvGrpSpPr>
      <p:grpSpPr>
        <a:xfrm>
          <a:off x="0" y="0"/>
          <a:ext cx="0" cy="0"/>
          <a:chOff x="0" y="0"/>
          <a:chExt cx="0" cy="0"/>
        </a:xfrm>
      </p:grpSpPr>
      <p:sp>
        <p:nvSpPr>
          <p:cNvPr id="2175" name="Google Shape;2175;p99"/>
          <p:cNvSpPr/>
          <p:nvPr/>
        </p:nvSpPr>
        <p:spPr>
          <a:xfrm>
            <a:off x="5137169" y="0"/>
            <a:ext cx="1763309" cy="1623470"/>
          </a:xfrm>
          <a:custGeom>
            <a:avLst/>
            <a:gdLst/>
            <a:ahLst/>
            <a:cxnLst/>
            <a:rect l="l" t="t" r="r" b="b"/>
            <a:pathLst>
              <a:path w="3875405" h="3568065" extrusionOk="0">
                <a:moveTo>
                  <a:pt x="3392769" y="0"/>
                </a:moveTo>
                <a:lnTo>
                  <a:pt x="0" y="0"/>
                </a:lnTo>
                <a:lnTo>
                  <a:pt x="565090" y="3567796"/>
                </a:lnTo>
                <a:lnTo>
                  <a:pt x="3874832" y="3043592"/>
                </a:lnTo>
                <a:lnTo>
                  <a:pt x="3392769" y="0"/>
                </a:lnTo>
                <a:close/>
              </a:path>
            </a:pathLst>
          </a:custGeom>
          <a:solidFill>
            <a:srgbClr val="5E549B">
              <a:alpha val="517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76" name="Google Shape;2176;p99"/>
          <p:cNvSpPr/>
          <p:nvPr/>
        </p:nvSpPr>
        <p:spPr>
          <a:xfrm>
            <a:off x="5166334" y="1741051"/>
            <a:ext cx="2351272" cy="1779200"/>
          </a:xfrm>
          <a:custGeom>
            <a:avLst/>
            <a:gdLst/>
            <a:ahLst/>
            <a:cxnLst/>
            <a:rect l="l" t="t" r="r" b="b"/>
            <a:pathLst>
              <a:path w="5167630" h="3910329" extrusionOk="0">
                <a:moveTo>
                  <a:pt x="4665376" y="0"/>
                </a:moveTo>
                <a:lnTo>
                  <a:pt x="0" y="738930"/>
                </a:lnTo>
                <a:lnTo>
                  <a:pt x="502215" y="3909828"/>
                </a:lnTo>
                <a:lnTo>
                  <a:pt x="5167591" y="3170898"/>
                </a:lnTo>
                <a:lnTo>
                  <a:pt x="4665376" y="0"/>
                </a:lnTo>
                <a:close/>
              </a:path>
            </a:pathLst>
          </a:custGeom>
          <a:solidFill>
            <a:srgbClr val="5E549B">
              <a:alpha val="517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77" name="Google Shape;2177;p99"/>
          <p:cNvSpPr/>
          <p:nvPr/>
        </p:nvSpPr>
        <p:spPr>
          <a:xfrm>
            <a:off x="7645106" y="1114980"/>
            <a:ext cx="1499521" cy="2360228"/>
          </a:xfrm>
          <a:custGeom>
            <a:avLst/>
            <a:gdLst/>
            <a:ahLst/>
            <a:cxnLst/>
            <a:rect l="l" t="t" r="r" b="b"/>
            <a:pathLst>
              <a:path w="3295650" h="5187315" extrusionOk="0">
                <a:moveTo>
                  <a:pt x="3295484" y="0"/>
                </a:moveTo>
                <a:lnTo>
                  <a:pt x="0" y="521952"/>
                </a:lnTo>
                <a:lnTo>
                  <a:pt x="738909" y="5187318"/>
                </a:lnTo>
                <a:lnTo>
                  <a:pt x="3295484" y="4782397"/>
                </a:lnTo>
                <a:lnTo>
                  <a:pt x="3295484" y="0"/>
                </a:lnTo>
                <a:close/>
              </a:path>
            </a:pathLst>
          </a:custGeom>
          <a:solidFill>
            <a:srgbClr val="5E549B">
              <a:alpha val="517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78" name="Google Shape;2178;p99"/>
          <p:cNvSpPr/>
          <p:nvPr/>
        </p:nvSpPr>
        <p:spPr>
          <a:xfrm>
            <a:off x="7098692" y="0"/>
            <a:ext cx="2046166" cy="996213"/>
          </a:xfrm>
          <a:custGeom>
            <a:avLst/>
            <a:gdLst/>
            <a:ahLst/>
            <a:cxnLst/>
            <a:rect l="l" t="t" r="r" b="b"/>
            <a:pathLst>
              <a:path w="4497069" h="2189480" extrusionOk="0">
                <a:moveTo>
                  <a:pt x="4496835" y="0"/>
                </a:moveTo>
                <a:lnTo>
                  <a:pt x="0" y="0"/>
                </a:lnTo>
                <a:lnTo>
                  <a:pt x="346704" y="2188941"/>
                </a:lnTo>
                <a:lnTo>
                  <a:pt x="4496835" y="1531627"/>
                </a:lnTo>
                <a:lnTo>
                  <a:pt x="4496835" y="0"/>
                </a:lnTo>
                <a:close/>
              </a:path>
            </a:pathLst>
          </a:custGeom>
          <a:solidFill>
            <a:srgbClr val="5E549B">
              <a:alpha val="517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79" name="Google Shape;2179;p99"/>
          <p:cNvSpPr/>
          <p:nvPr/>
        </p:nvSpPr>
        <p:spPr>
          <a:xfrm>
            <a:off x="4055442" y="3229728"/>
            <a:ext cx="97656" cy="135795"/>
          </a:xfrm>
          <a:custGeom>
            <a:avLst/>
            <a:gdLst/>
            <a:ahLst/>
            <a:cxnLst/>
            <a:rect l="l" t="t" r="r" b="b"/>
            <a:pathLst>
              <a:path w="214629" h="298450" extrusionOk="0">
                <a:moveTo>
                  <a:pt x="214477" y="238760"/>
                </a:moveTo>
                <a:lnTo>
                  <a:pt x="65671" y="238760"/>
                </a:lnTo>
                <a:lnTo>
                  <a:pt x="65671" y="0"/>
                </a:lnTo>
                <a:lnTo>
                  <a:pt x="0" y="0"/>
                </a:lnTo>
                <a:lnTo>
                  <a:pt x="0" y="238760"/>
                </a:lnTo>
                <a:lnTo>
                  <a:pt x="0" y="298450"/>
                </a:lnTo>
                <a:lnTo>
                  <a:pt x="214477" y="298450"/>
                </a:lnTo>
                <a:lnTo>
                  <a:pt x="214477" y="238760"/>
                </a:lnTo>
                <a:close/>
              </a:path>
            </a:pathLst>
          </a:custGeom>
          <a:solidFill>
            <a:srgbClr val="E7F5F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80" name="Google Shape;2180;p99"/>
          <p:cNvSpPr/>
          <p:nvPr/>
        </p:nvSpPr>
        <p:spPr>
          <a:xfrm>
            <a:off x="4214281" y="3229728"/>
            <a:ext cx="103435" cy="135795"/>
          </a:xfrm>
          <a:custGeom>
            <a:avLst/>
            <a:gdLst/>
            <a:ahLst/>
            <a:cxnLst/>
            <a:rect l="l" t="t" r="r" b="b"/>
            <a:pathLst>
              <a:path w="227329" h="298450" extrusionOk="0">
                <a:moveTo>
                  <a:pt x="227266" y="240030"/>
                </a:moveTo>
                <a:lnTo>
                  <a:pt x="65227" y="240030"/>
                </a:lnTo>
                <a:lnTo>
                  <a:pt x="65227" y="177800"/>
                </a:lnTo>
                <a:lnTo>
                  <a:pt x="205955" y="177800"/>
                </a:lnTo>
                <a:lnTo>
                  <a:pt x="205955" y="119380"/>
                </a:lnTo>
                <a:lnTo>
                  <a:pt x="65227" y="119380"/>
                </a:lnTo>
                <a:lnTo>
                  <a:pt x="65227" y="58420"/>
                </a:lnTo>
                <a:lnTo>
                  <a:pt x="225145" y="58420"/>
                </a:lnTo>
                <a:lnTo>
                  <a:pt x="225145" y="0"/>
                </a:lnTo>
                <a:lnTo>
                  <a:pt x="0" y="0"/>
                </a:lnTo>
                <a:lnTo>
                  <a:pt x="0" y="58420"/>
                </a:lnTo>
                <a:lnTo>
                  <a:pt x="0" y="119380"/>
                </a:lnTo>
                <a:lnTo>
                  <a:pt x="0" y="177800"/>
                </a:lnTo>
                <a:lnTo>
                  <a:pt x="0" y="240030"/>
                </a:lnTo>
                <a:lnTo>
                  <a:pt x="0" y="298450"/>
                </a:lnTo>
                <a:lnTo>
                  <a:pt x="227266" y="298450"/>
                </a:lnTo>
                <a:lnTo>
                  <a:pt x="227266" y="240030"/>
                </a:lnTo>
                <a:close/>
              </a:path>
            </a:pathLst>
          </a:custGeom>
          <a:solidFill>
            <a:srgbClr val="E7F5F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81" name="Google Shape;2181;p99"/>
          <p:cNvSpPr/>
          <p:nvPr/>
        </p:nvSpPr>
        <p:spPr>
          <a:xfrm>
            <a:off x="4371380" y="3228747"/>
            <a:ext cx="144174" cy="136950"/>
          </a:xfrm>
          <a:custGeom>
            <a:avLst/>
            <a:gdLst/>
            <a:ahLst/>
            <a:cxnLst/>
            <a:rect l="l" t="t" r="r" b="b"/>
            <a:pathLst>
              <a:path w="316865" h="300990" extrusionOk="0">
                <a:moveTo>
                  <a:pt x="188444" y="0"/>
                </a:moveTo>
                <a:lnTo>
                  <a:pt x="127901" y="0"/>
                </a:lnTo>
                <a:lnTo>
                  <a:pt x="0" y="300598"/>
                </a:lnTo>
                <a:lnTo>
                  <a:pt x="66940" y="300598"/>
                </a:lnTo>
                <a:lnTo>
                  <a:pt x="94227" y="233668"/>
                </a:lnTo>
                <a:lnTo>
                  <a:pt x="287892" y="233668"/>
                </a:lnTo>
                <a:lnTo>
                  <a:pt x="263208" y="175670"/>
                </a:lnTo>
                <a:lnTo>
                  <a:pt x="117661" y="175670"/>
                </a:lnTo>
                <a:lnTo>
                  <a:pt x="157335" y="78887"/>
                </a:lnTo>
                <a:lnTo>
                  <a:pt x="222018" y="78887"/>
                </a:lnTo>
                <a:lnTo>
                  <a:pt x="188444" y="0"/>
                </a:lnTo>
                <a:close/>
              </a:path>
              <a:path w="316865" h="300990" extrusionOk="0">
                <a:moveTo>
                  <a:pt x="287892" y="233668"/>
                </a:moveTo>
                <a:lnTo>
                  <a:pt x="220443" y="233668"/>
                </a:lnTo>
                <a:lnTo>
                  <a:pt x="247741" y="300598"/>
                </a:lnTo>
                <a:lnTo>
                  <a:pt x="316377" y="300598"/>
                </a:lnTo>
                <a:lnTo>
                  <a:pt x="287892" y="233668"/>
                </a:lnTo>
                <a:close/>
              </a:path>
              <a:path w="316865" h="300990" extrusionOk="0">
                <a:moveTo>
                  <a:pt x="222018" y="78887"/>
                </a:moveTo>
                <a:lnTo>
                  <a:pt x="157335" y="78887"/>
                </a:lnTo>
                <a:lnTo>
                  <a:pt x="196988" y="175670"/>
                </a:lnTo>
                <a:lnTo>
                  <a:pt x="263208" y="175670"/>
                </a:lnTo>
                <a:lnTo>
                  <a:pt x="222018" y="78887"/>
                </a:lnTo>
                <a:close/>
              </a:path>
            </a:pathLst>
          </a:custGeom>
          <a:solidFill>
            <a:srgbClr val="E7F5F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82" name="Google Shape;2182;p99"/>
          <p:cNvSpPr/>
          <p:nvPr/>
        </p:nvSpPr>
        <p:spPr>
          <a:xfrm>
            <a:off x="4575014" y="3229715"/>
            <a:ext cx="120770" cy="136083"/>
          </a:xfrm>
          <a:custGeom>
            <a:avLst/>
            <a:gdLst/>
            <a:ahLst/>
            <a:cxnLst/>
            <a:rect l="l" t="t" r="r" b="b"/>
            <a:pathLst>
              <a:path w="265429" h="299084" extrusionOk="0">
                <a:moveTo>
                  <a:pt x="265217" y="0"/>
                </a:moveTo>
                <a:lnTo>
                  <a:pt x="200391" y="0"/>
                </a:lnTo>
                <a:lnTo>
                  <a:pt x="200391" y="183774"/>
                </a:lnTo>
                <a:lnTo>
                  <a:pt x="60521" y="0"/>
                </a:lnTo>
                <a:lnTo>
                  <a:pt x="0" y="0"/>
                </a:lnTo>
                <a:lnTo>
                  <a:pt x="0" y="298472"/>
                </a:lnTo>
                <a:lnTo>
                  <a:pt x="64814" y="298472"/>
                </a:lnTo>
                <a:lnTo>
                  <a:pt x="64814" y="108740"/>
                </a:lnTo>
                <a:lnTo>
                  <a:pt x="209365" y="298472"/>
                </a:lnTo>
                <a:lnTo>
                  <a:pt x="265217" y="298472"/>
                </a:lnTo>
                <a:lnTo>
                  <a:pt x="265217" y="0"/>
                </a:lnTo>
                <a:close/>
              </a:path>
            </a:pathLst>
          </a:custGeom>
          <a:solidFill>
            <a:srgbClr val="E7F5F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83" name="Google Shape;2183;p99"/>
          <p:cNvSpPr/>
          <p:nvPr/>
        </p:nvSpPr>
        <p:spPr>
          <a:xfrm>
            <a:off x="4864974" y="3229715"/>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E7F5F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84" name="Google Shape;2184;p99"/>
          <p:cNvSpPr/>
          <p:nvPr/>
        </p:nvSpPr>
        <p:spPr>
          <a:xfrm>
            <a:off x="4967941" y="3229715"/>
            <a:ext cx="120770" cy="136083"/>
          </a:xfrm>
          <a:custGeom>
            <a:avLst/>
            <a:gdLst/>
            <a:ahLst/>
            <a:cxnLst/>
            <a:rect l="l" t="t" r="r" b="b"/>
            <a:pathLst>
              <a:path w="265429"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E7F5F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85" name="Google Shape;2185;p99"/>
          <p:cNvSpPr/>
          <p:nvPr/>
        </p:nvSpPr>
        <p:spPr>
          <a:xfrm>
            <a:off x="4864974" y="3425178"/>
            <a:ext cx="223917" cy="9246"/>
          </a:xfrm>
          <a:custGeom>
            <a:avLst/>
            <a:gdLst/>
            <a:ahLst/>
            <a:cxnLst/>
            <a:rect l="l" t="t" r="r" b="b"/>
            <a:pathLst>
              <a:path w="492125" h="20320" extrusionOk="0">
                <a:moveTo>
                  <a:pt x="491576" y="0"/>
                </a:moveTo>
                <a:lnTo>
                  <a:pt x="0" y="0"/>
                </a:lnTo>
                <a:lnTo>
                  <a:pt x="0" y="20208"/>
                </a:lnTo>
                <a:lnTo>
                  <a:pt x="491576" y="20208"/>
                </a:lnTo>
                <a:lnTo>
                  <a:pt x="491576" y="0"/>
                </a:lnTo>
                <a:close/>
              </a:path>
            </a:pathLst>
          </a:custGeom>
          <a:solidFill>
            <a:srgbClr val="E7F5F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86" name="Google Shape;2186;p99"/>
          <p:cNvSpPr txBox="1">
            <a:spLocks noGrp="1"/>
          </p:cNvSpPr>
          <p:nvPr>
            <p:ph type="ctrTitle" idx="4294967295"/>
          </p:nvPr>
        </p:nvSpPr>
        <p:spPr>
          <a:xfrm>
            <a:off x="1665699" y="1807125"/>
            <a:ext cx="5939400" cy="806700"/>
          </a:xfrm>
          <a:prstGeom prst="rect">
            <a:avLst/>
          </a:prstGeom>
          <a:noFill/>
          <a:ln>
            <a:noFill/>
          </a:ln>
        </p:spPr>
        <p:txBody>
          <a:bodyPr spcFirstLastPara="1" wrap="square" lIns="0" tIns="6350" rIns="0" bIns="0" anchor="t" anchorCtr="0">
            <a:spAutoFit/>
          </a:bodyPr>
          <a:lstStyle/>
          <a:p>
            <a:pPr marL="12700" lvl="0" indent="0" algn="ctr" rtl="0">
              <a:lnSpc>
                <a:spcPct val="100000"/>
              </a:lnSpc>
              <a:spcBef>
                <a:spcPts val="0"/>
              </a:spcBef>
              <a:spcAft>
                <a:spcPts val="0"/>
              </a:spcAft>
              <a:buNone/>
            </a:pPr>
            <a:r>
              <a:rPr lang="en" sz="2600">
                <a:solidFill>
                  <a:srgbClr val="FFFFFF"/>
                </a:solidFill>
                <a:latin typeface="Proxima Nova"/>
                <a:ea typeface="Proxima Nova"/>
                <a:cs typeface="Proxima Nova"/>
                <a:sym typeface="Proxima Nova"/>
              </a:rPr>
              <a:t>THANKS FOR PARTICIPATING IN TODAY’S WORKSHOP</a:t>
            </a:r>
            <a:endParaRPr sz="2600">
              <a:solidFill>
                <a:srgbClr val="FFFFFF"/>
              </a:solidFill>
              <a:latin typeface="Proxima Nova"/>
              <a:ea typeface="Proxima Nova"/>
              <a:cs typeface="Proxima Nova"/>
              <a:sym typeface="Proxima Nova"/>
            </a:endParaRPr>
          </a:p>
        </p:txBody>
      </p:sp>
      <p:sp>
        <p:nvSpPr>
          <p:cNvPr id="2187" name="Google Shape;2187;p99"/>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solidFill>
                  <a:srgbClr val="FFFFFF"/>
                </a:solidFill>
                <a:latin typeface="Proxima Nova Semibold"/>
                <a:ea typeface="Proxima Nova Semibold"/>
                <a:cs typeface="Proxima Nova Semibold"/>
                <a:sym typeface="Proxima Nova Semibold"/>
              </a:rPr>
              <a:t> </a:t>
            </a:r>
            <a:r>
              <a:rPr lang="en" sz="700">
                <a:solidFill>
                  <a:srgbClr val="FFFFFF"/>
                </a:solidFill>
                <a:latin typeface="Avenir"/>
                <a:ea typeface="Avenir"/>
                <a:cs typeface="Avenir"/>
                <a:sym typeface="Avenir"/>
              </a:rPr>
              <a:t> ©2021 LeanIn.Org, LLC</a:t>
            </a:r>
            <a:r>
              <a:rPr lang="en" sz="700">
                <a:solidFill>
                  <a:srgbClr val="FFFFFF"/>
                </a:solidFill>
                <a:latin typeface="Proxima Nova Semibold"/>
                <a:ea typeface="Proxima Nova Semibold"/>
                <a:cs typeface="Proxima Nova Semibold"/>
                <a:sym typeface="Proxima Nova Semibold"/>
              </a:rPr>
              <a:t>   </a:t>
            </a:r>
            <a:fld id="{00000000-1234-1234-1234-123412341234}" type="slidenum">
              <a:rPr lang="en" sz="700">
                <a:solidFill>
                  <a:srgbClr val="FFFFFF"/>
                </a:solidFill>
                <a:latin typeface="Proxima Nova Semibold"/>
                <a:ea typeface="Proxima Nova Semibold"/>
                <a:cs typeface="Proxima Nova Semibold"/>
                <a:sym typeface="Proxima Nova Semibold"/>
              </a:rPr>
              <a:t>75</a:t>
            </a:fld>
            <a:endParaRPr sz="700">
              <a:solidFill>
                <a:srgbClr val="FFFFFF"/>
              </a:solidFill>
              <a:latin typeface="Proxima Nova Semibold"/>
              <a:ea typeface="Proxima Nova Semibold"/>
              <a:cs typeface="Proxima Nova Semibold"/>
              <a:sym typeface="Proxima Nova Semibold"/>
            </a:endParaRPr>
          </a:p>
        </p:txBody>
      </p:sp>
      <p:pic>
        <p:nvPicPr>
          <p:cNvPr id="2188" name="Google Shape;2188;p99"/>
          <p:cNvPicPr preferRelativeResize="0"/>
          <p:nvPr/>
        </p:nvPicPr>
        <p:blipFill rotWithShape="1">
          <a:blip r:embed="rId3">
            <a:alphaModFix/>
          </a:blip>
          <a:srcRect/>
          <a:stretch/>
        </p:blipFill>
        <p:spPr>
          <a:xfrm>
            <a:off x="692372" y="4852630"/>
            <a:ext cx="980193" cy="174536"/>
          </a:xfrm>
          <a:prstGeom prst="rect">
            <a:avLst/>
          </a:prstGeom>
          <a:noFill/>
          <a:ln>
            <a:noFill/>
          </a:ln>
        </p:spPr>
      </p:pic>
      <p:grpSp>
        <p:nvGrpSpPr>
          <p:cNvPr id="2189" name="Google Shape;2189;p99"/>
          <p:cNvGrpSpPr/>
          <p:nvPr/>
        </p:nvGrpSpPr>
        <p:grpSpPr>
          <a:xfrm>
            <a:off x="167531" y="4912238"/>
            <a:ext cx="385891" cy="76819"/>
            <a:chOff x="7504804" y="565304"/>
            <a:chExt cx="1033452" cy="205673"/>
          </a:xfrm>
        </p:grpSpPr>
        <p:sp>
          <p:nvSpPr>
            <p:cNvPr id="2190" name="Google Shape;2190;p99"/>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91" name="Google Shape;2191;p99"/>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92" name="Google Shape;2192;p99"/>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93" name="Google Shape;2193;p99"/>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94" name="Google Shape;2194;p99"/>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95" name="Google Shape;2195;p99"/>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196" name="Google Shape;2196;p99"/>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2197" name="Google Shape;2197;p99"/>
          <p:cNvCxnSpPr/>
          <p:nvPr/>
        </p:nvCxnSpPr>
        <p:spPr>
          <a:xfrm>
            <a:off x="655710" y="4894224"/>
            <a:ext cx="0" cy="107700"/>
          </a:xfrm>
          <a:prstGeom prst="straightConnector1">
            <a:avLst/>
          </a:prstGeom>
          <a:noFill/>
          <a:ln w="9525" cap="flat" cmpd="sng">
            <a:solidFill>
              <a:srgbClr val="FFFFFF"/>
            </a:solidFill>
            <a:prstDash val="solid"/>
            <a:round/>
            <a:headEnd type="none" w="med" len="med"/>
            <a:tailEnd type="none" w="med" len="med"/>
          </a:ln>
        </p:spPr>
      </p:cxn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rgbClr val="FDF3E9"/>
        </a:solidFill>
        <a:effectLst/>
      </p:bgPr>
    </p:bg>
    <p:spTree>
      <p:nvGrpSpPr>
        <p:cNvPr id="1" name="Shape 2201"/>
        <p:cNvGrpSpPr/>
        <p:nvPr/>
      </p:nvGrpSpPr>
      <p:grpSpPr>
        <a:xfrm>
          <a:off x="0" y="0"/>
          <a:ext cx="0" cy="0"/>
          <a:chOff x="0" y="0"/>
          <a:chExt cx="0" cy="0"/>
        </a:xfrm>
      </p:grpSpPr>
      <p:sp>
        <p:nvSpPr>
          <p:cNvPr id="2202" name="Google Shape;2202;p100"/>
          <p:cNvSpPr/>
          <p:nvPr/>
        </p:nvSpPr>
        <p:spPr>
          <a:xfrm>
            <a:off x="4055442" y="1439154"/>
            <a:ext cx="97656" cy="135795"/>
          </a:xfrm>
          <a:custGeom>
            <a:avLst/>
            <a:gdLst/>
            <a:ahLst/>
            <a:cxnLst/>
            <a:rect l="l" t="t" r="r" b="b"/>
            <a:pathLst>
              <a:path w="214629" h="298450" extrusionOk="0">
                <a:moveTo>
                  <a:pt x="214477" y="238760"/>
                </a:moveTo>
                <a:lnTo>
                  <a:pt x="65671" y="238760"/>
                </a:lnTo>
                <a:lnTo>
                  <a:pt x="65671" y="0"/>
                </a:lnTo>
                <a:lnTo>
                  <a:pt x="0" y="0"/>
                </a:lnTo>
                <a:lnTo>
                  <a:pt x="0" y="238760"/>
                </a:lnTo>
                <a:lnTo>
                  <a:pt x="0" y="298450"/>
                </a:lnTo>
                <a:lnTo>
                  <a:pt x="214477" y="298450"/>
                </a:lnTo>
                <a:lnTo>
                  <a:pt x="214477"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203" name="Google Shape;2203;p100"/>
          <p:cNvSpPr/>
          <p:nvPr/>
        </p:nvSpPr>
        <p:spPr>
          <a:xfrm>
            <a:off x="4214281" y="1439154"/>
            <a:ext cx="103435" cy="135795"/>
          </a:xfrm>
          <a:custGeom>
            <a:avLst/>
            <a:gdLst/>
            <a:ahLst/>
            <a:cxnLst/>
            <a:rect l="l" t="t" r="r" b="b"/>
            <a:pathLst>
              <a:path w="227329" h="298450" extrusionOk="0">
                <a:moveTo>
                  <a:pt x="227266" y="240030"/>
                </a:moveTo>
                <a:lnTo>
                  <a:pt x="65227" y="240030"/>
                </a:lnTo>
                <a:lnTo>
                  <a:pt x="65227" y="177800"/>
                </a:lnTo>
                <a:lnTo>
                  <a:pt x="205955" y="177800"/>
                </a:lnTo>
                <a:lnTo>
                  <a:pt x="205955" y="119380"/>
                </a:lnTo>
                <a:lnTo>
                  <a:pt x="65227" y="119380"/>
                </a:lnTo>
                <a:lnTo>
                  <a:pt x="65227" y="58420"/>
                </a:lnTo>
                <a:lnTo>
                  <a:pt x="225145" y="58420"/>
                </a:lnTo>
                <a:lnTo>
                  <a:pt x="225145" y="0"/>
                </a:lnTo>
                <a:lnTo>
                  <a:pt x="0" y="0"/>
                </a:lnTo>
                <a:lnTo>
                  <a:pt x="0" y="58420"/>
                </a:lnTo>
                <a:lnTo>
                  <a:pt x="0" y="119380"/>
                </a:lnTo>
                <a:lnTo>
                  <a:pt x="0" y="177800"/>
                </a:lnTo>
                <a:lnTo>
                  <a:pt x="0" y="240030"/>
                </a:lnTo>
                <a:lnTo>
                  <a:pt x="0" y="298450"/>
                </a:lnTo>
                <a:lnTo>
                  <a:pt x="227266" y="298450"/>
                </a:lnTo>
                <a:lnTo>
                  <a:pt x="227266"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204" name="Google Shape;2204;p100"/>
          <p:cNvSpPr/>
          <p:nvPr/>
        </p:nvSpPr>
        <p:spPr>
          <a:xfrm>
            <a:off x="4371380" y="1438173"/>
            <a:ext cx="144174" cy="136950"/>
          </a:xfrm>
          <a:custGeom>
            <a:avLst/>
            <a:gdLst/>
            <a:ahLst/>
            <a:cxnLst/>
            <a:rect l="l" t="t" r="r" b="b"/>
            <a:pathLst>
              <a:path w="316865" h="300989" extrusionOk="0">
                <a:moveTo>
                  <a:pt x="188444" y="0"/>
                </a:moveTo>
                <a:lnTo>
                  <a:pt x="127901" y="0"/>
                </a:lnTo>
                <a:lnTo>
                  <a:pt x="0" y="300598"/>
                </a:lnTo>
                <a:lnTo>
                  <a:pt x="66940" y="300598"/>
                </a:lnTo>
                <a:lnTo>
                  <a:pt x="94227" y="233668"/>
                </a:lnTo>
                <a:lnTo>
                  <a:pt x="287892" y="233668"/>
                </a:lnTo>
                <a:lnTo>
                  <a:pt x="263208" y="175670"/>
                </a:lnTo>
                <a:lnTo>
                  <a:pt x="117661" y="175670"/>
                </a:lnTo>
                <a:lnTo>
                  <a:pt x="157335" y="78887"/>
                </a:lnTo>
                <a:lnTo>
                  <a:pt x="222018" y="78887"/>
                </a:lnTo>
                <a:lnTo>
                  <a:pt x="188444" y="0"/>
                </a:lnTo>
                <a:close/>
              </a:path>
              <a:path w="316865" h="300989" extrusionOk="0">
                <a:moveTo>
                  <a:pt x="287892" y="233668"/>
                </a:moveTo>
                <a:lnTo>
                  <a:pt x="220443" y="233668"/>
                </a:lnTo>
                <a:lnTo>
                  <a:pt x="247741" y="300598"/>
                </a:lnTo>
                <a:lnTo>
                  <a:pt x="316377" y="300598"/>
                </a:lnTo>
                <a:lnTo>
                  <a:pt x="287892" y="233668"/>
                </a:lnTo>
                <a:close/>
              </a:path>
              <a:path w="316865" h="300989" extrusionOk="0">
                <a:moveTo>
                  <a:pt x="222018" y="78887"/>
                </a:moveTo>
                <a:lnTo>
                  <a:pt x="157335" y="78887"/>
                </a:lnTo>
                <a:lnTo>
                  <a:pt x="196988" y="175670"/>
                </a:lnTo>
                <a:lnTo>
                  <a:pt x="263208" y="175670"/>
                </a:lnTo>
                <a:lnTo>
                  <a:pt x="222018"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205" name="Google Shape;2205;p100"/>
          <p:cNvSpPr/>
          <p:nvPr/>
        </p:nvSpPr>
        <p:spPr>
          <a:xfrm>
            <a:off x="4575014" y="1439140"/>
            <a:ext cx="120770" cy="136084"/>
          </a:xfrm>
          <a:custGeom>
            <a:avLst/>
            <a:gdLst/>
            <a:ahLst/>
            <a:cxnLst/>
            <a:rect l="l" t="t" r="r" b="b"/>
            <a:pathLst>
              <a:path w="265429" h="299085" extrusionOk="0">
                <a:moveTo>
                  <a:pt x="265217" y="0"/>
                </a:moveTo>
                <a:lnTo>
                  <a:pt x="200391" y="0"/>
                </a:lnTo>
                <a:lnTo>
                  <a:pt x="200391" y="183774"/>
                </a:lnTo>
                <a:lnTo>
                  <a:pt x="60521"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206" name="Google Shape;2206;p100"/>
          <p:cNvSpPr/>
          <p:nvPr/>
        </p:nvSpPr>
        <p:spPr>
          <a:xfrm>
            <a:off x="4864974" y="1439141"/>
            <a:ext cx="30048" cy="136084"/>
          </a:xfrm>
          <a:custGeom>
            <a:avLst/>
            <a:gdLst/>
            <a:ahLst/>
            <a:cxnLst/>
            <a:rect l="l" t="t" r="r" b="b"/>
            <a:pathLst>
              <a:path w="66040" h="299085"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207" name="Google Shape;2207;p100"/>
          <p:cNvSpPr/>
          <p:nvPr/>
        </p:nvSpPr>
        <p:spPr>
          <a:xfrm>
            <a:off x="4967941" y="1439140"/>
            <a:ext cx="120770" cy="136084"/>
          </a:xfrm>
          <a:custGeom>
            <a:avLst/>
            <a:gdLst/>
            <a:ahLst/>
            <a:cxnLst/>
            <a:rect l="l" t="t" r="r" b="b"/>
            <a:pathLst>
              <a:path w="265429" h="299085"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208" name="Google Shape;2208;p100"/>
          <p:cNvSpPr/>
          <p:nvPr/>
        </p:nvSpPr>
        <p:spPr>
          <a:xfrm>
            <a:off x="4864974" y="1634604"/>
            <a:ext cx="223917" cy="9246"/>
          </a:xfrm>
          <a:custGeom>
            <a:avLst/>
            <a:gdLst/>
            <a:ahLst/>
            <a:cxnLst/>
            <a:rect l="l" t="t" r="r" b="b"/>
            <a:pathLst>
              <a:path w="492125" h="20320"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209" name="Google Shape;2209;p100"/>
          <p:cNvSpPr txBox="1"/>
          <p:nvPr/>
        </p:nvSpPr>
        <p:spPr>
          <a:xfrm>
            <a:off x="3143250" y="2817691"/>
            <a:ext cx="2857500" cy="461700"/>
          </a:xfrm>
          <a:prstGeom prst="rect">
            <a:avLst/>
          </a:prstGeom>
          <a:solidFill>
            <a:srgbClr val="332D58"/>
          </a:solidFill>
          <a:ln>
            <a:noFill/>
          </a:ln>
        </p:spPr>
        <p:txBody>
          <a:bodyPr spcFirstLastPara="1" wrap="square" lIns="0" tIns="91425" rIns="0" bIns="91425" anchor="t" anchorCtr="0">
            <a:spAutoFit/>
          </a:bodyPr>
          <a:lstStyle/>
          <a:p>
            <a:pPr marL="0" lvl="0" indent="0" algn="ctr" rtl="0">
              <a:spcBef>
                <a:spcPts val="0"/>
              </a:spcBef>
              <a:spcAft>
                <a:spcPts val="0"/>
              </a:spcAft>
              <a:buNone/>
            </a:pPr>
            <a:r>
              <a:rPr lang="en" sz="1800" b="1">
                <a:solidFill>
                  <a:srgbClr val="FFFFFF"/>
                </a:solidFill>
                <a:latin typeface="Proxima Nova"/>
                <a:ea typeface="Proxima Nova"/>
                <a:cs typeface="Proxima Nova"/>
                <a:sym typeface="Proxima Nova"/>
              </a:rPr>
              <a:t>FOLLOW-UP SESSIONS</a:t>
            </a:r>
            <a:endParaRPr sz="1800" b="1">
              <a:solidFill>
                <a:srgbClr val="FFFFFF"/>
              </a:solidFill>
              <a:latin typeface="Proxima Nova"/>
              <a:ea typeface="Proxima Nova"/>
              <a:cs typeface="Proxima Nova"/>
              <a:sym typeface="Proxima Nova"/>
            </a:endParaRPr>
          </a:p>
        </p:txBody>
      </p:sp>
      <p:pic>
        <p:nvPicPr>
          <p:cNvPr id="2210" name="Google Shape;2210;p100"/>
          <p:cNvPicPr preferRelativeResize="0"/>
          <p:nvPr/>
        </p:nvPicPr>
        <p:blipFill rotWithShape="1">
          <a:blip r:embed="rId3">
            <a:alphaModFix/>
          </a:blip>
          <a:srcRect/>
          <a:stretch/>
        </p:blipFill>
        <p:spPr>
          <a:xfrm>
            <a:off x="1766913" y="1697113"/>
            <a:ext cx="5609781" cy="998627"/>
          </a:xfrm>
          <a:prstGeom prst="rect">
            <a:avLst/>
          </a:prstGeom>
          <a:noFill/>
          <a:ln>
            <a:noFill/>
          </a:ln>
        </p:spPr>
      </p:pic>
      <p:sp>
        <p:nvSpPr>
          <p:cNvPr id="2211" name="Google Shape;2211;p100"/>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76</a:t>
            </a:fld>
            <a:endParaRPr sz="700">
              <a:latin typeface="Proxima Nova Semibold"/>
              <a:ea typeface="Proxima Nova Semibold"/>
              <a:cs typeface="Proxima Nova Semibold"/>
              <a:sym typeface="Proxima Nova Semibold"/>
            </a:endParaRPr>
          </a:p>
        </p:txBody>
      </p:sp>
      <p:grpSp>
        <p:nvGrpSpPr>
          <p:cNvPr id="2212" name="Google Shape;2212;p100"/>
          <p:cNvGrpSpPr/>
          <p:nvPr/>
        </p:nvGrpSpPr>
        <p:grpSpPr>
          <a:xfrm>
            <a:off x="167531" y="4852630"/>
            <a:ext cx="1505034" cy="174536"/>
            <a:chOff x="442904" y="4166938"/>
            <a:chExt cx="4030621" cy="467300"/>
          </a:xfrm>
        </p:grpSpPr>
        <p:pic>
          <p:nvPicPr>
            <p:cNvPr id="2213" name="Google Shape;2213;p100"/>
            <p:cNvPicPr preferRelativeResize="0"/>
            <p:nvPr/>
          </p:nvPicPr>
          <p:blipFill rotWithShape="1">
            <a:blip r:embed="rId4">
              <a:alphaModFix/>
            </a:blip>
            <a:srcRect/>
            <a:stretch/>
          </p:blipFill>
          <p:spPr>
            <a:xfrm>
              <a:off x="1848476" y="4166938"/>
              <a:ext cx="2625049" cy="467300"/>
            </a:xfrm>
            <a:prstGeom prst="rect">
              <a:avLst/>
            </a:prstGeom>
            <a:noFill/>
            <a:ln>
              <a:noFill/>
            </a:ln>
          </p:spPr>
        </p:pic>
        <p:grpSp>
          <p:nvGrpSpPr>
            <p:cNvPr id="2214" name="Google Shape;2214;p100"/>
            <p:cNvGrpSpPr/>
            <p:nvPr/>
          </p:nvGrpSpPr>
          <p:grpSpPr>
            <a:xfrm>
              <a:off x="442904" y="4326529"/>
              <a:ext cx="1033452" cy="205673"/>
              <a:chOff x="7504804" y="565304"/>
              <a:chExt cx="1033452" cy="205673"/>
            </a:xfrm>
          </p:grpSpPr>
          <p:sp>
            <p:nvSpPr>
              <p:cNvPr id="2215" name="Google Shape;2215;p100"/>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216" name="Google Shape;2216;p100"/>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217" name="Google Shape;2217;p100"/>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218" name="Google Shape;2218;p100"/>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219" name="Google Shape;2219;p100"/>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220" name="Google Shape;2220;p100"/>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221" name="Google Shape;2221;p100"/>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2222" name="Google Shape;2222;p100"/>
            <p:cNvCxnSpPr/>
            <p:nvPr/>
          </p:nvCxnSpPr>
          <p:spPr>
            <a:xfrm>
              <a:off x="1750292" y="4278301"/>
              <a:ext cx="0" cy="28800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rgbClr val="0E4D49"/>
        </a:solidFill>
        <a:effectLst/>
      </p:bgPr>
    </p:bg>
    <p:spTree>
      <p:nvGrpSpPr>
        <p:cNvPr id="1" name="Shape 2226"/>
        <p:cNvGrpSpPr/>
        <p:nvPr/>
      </p:nvGrpSpPr>
      <p:grpSpPr>
        <a:xfrm>
          <a:off x="0" y="0"/>
          <a:ext cx="0" cy="0"/>
          <a:chOff x="0" y="0"/>
          <a:chExt cx="0" cy="0"/>
        </a:xfrm>
      </p:grpSpPr>
      <p:sp>
        <p:nvSpPr>
          <p:cNvPr id="2227" name="Google Shape;2227;p101"/>
          <p:cNvSpPr/>
          <p:nvPr/>
        </p:nvSpPr>
        <p:spPr>
          <a:xfrm>
            <a:off x="3364706" y="400022"/>
            <a:ext cx="0" cy="4345143"/>
          </a:xfrm>
          <a:custGeom>
            <a:avLst/>
            <a:gdLst/>
            <a:ahLst/>
            <a:cxnLst/>
            <a:rect l="l" t="t" r="r" b="b"/>
            <a:pathLst>
              <a:path w="120000" h="9549765" extrusionOk="0">
                <a:moveTo>
                  <a:pt x="0" y="0"/>
                </a:moveTo>
                <a:lnTo>
                  <a:pt x="0" y="9549447"/>
                </a:lnTo>
              </a:path>
            </a:pathLst>
          </a:custGeom>
          <a:noFill/>
          <a:ln w="104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228" name="Google Shape;2228;p101">
            <a:hlinkClick r:id="rId3" action="ppaction://hlinksldjump"/>
          </p:cNvPr>
          <p:cNvSpPr txBox="1"/>
          <p:nvPr/>
        </p:nvSpPr>
        <p:spPr>
          <a:xfrm>
            <a:off x="4393875" y="3184875"/>
            <a:ext cx="3501600" cy="889500"/>
          </a:xfrm>
          <a:prstGeom prst="rect">
            <a:avLst/>
          </a:prstGeom>
          <a:noFill/>
          <a:ln>
            <a:noFill/>
          </a:ln>
        </p:spPr>
        <p:txBody>
          <a:bodyPr spcFirstLastPara="1" wrap="square" lIns="0" tIns="20775" rIns="0" bIns="0" anchor="t" anchorCtr="0">
            <a:spAutoFit/>
          </a:bodyPr>
          <a:lstStyle/>
          <a:p>
            <a:pPr marL="0" marR="0" lvl="0" indent="0" algn="l" rtl="0">
              <a:lnSpc>
                <a:spcPct val="115945"/>
              </a:lnSpc>
              <a:spcBef>
                <a:spcPts val="0"/>
              </a:spcBef>
              <a:spcAft>
                <a:spcPts val="0"/>
              </a:spcAft>
              <a:buNone/>
            </a:pPr>
            <a:r>
              <a:rPr lang="en" sz="1700">
                <a:solidFill>
                  <a:srgbClr val="FFFFFF"/>
                </a:solidFill>
                <a:uFill>
                  <a:noFill/>
                </a:uFill>
                <a:latin typeface="Avenir"/>
                <a:ea typeface="Avenir"/>
                <a:cs typeface="Avenir"/>
                <a:sym typeface="Avenir"/>
                <a:hlinkClick r:id="" action="ppaction://noaction">
                  <a:extLst>
                    <a:ext uri="{A12FA001-AC4F-418D-AE19-62706E023703}">
                      <ahyp:hlinkClr xmlns:ahyp="http://schemas.microsoft.com/office/drawing/2018/hyperlinkcolor" val="tx"/>
                    </a:ext>
                  </a:extLst>
                </a:hlinkClick>
              </a:rPr>
              <a:t>Strategy 5: Intentionally invest in the advancement of people with traditionally marginalized identities</a:t>
            </a:r>
            <a:endParaRPr sz="1700">
              <a:solidFill>
                <a:srgbClr val="FFFFFF"/>
              </a:solidFill>
              <a:latin typeface="Avenir"/>
              <a:ea typeface="Avenir"/>
              <a:cs typeface="Avenir"/>
              <a:sym typeface="Avenir"/>
            </a:endParaRPr>
          </a:p>
        </p:txBody>
      </p:sp>
      <p:sp>
        <p:nvSpPr>
          <p:cNvPr id="2229" name="Google Shape;2229;p101">
            <a:hlinkClick r:id="rId4" action="ppaction://hlinksldjump"/>
          </p:cNvPr>
          <p:cNvSpPr txBox="1"/>
          <p:nvPr/>
        </p:nvSpPr>
        <p:spPr>
          <a:xfrm>
            <a:off x="4393879" y="1194279"/>
            <a:ext cx="3934500" cy="586200"/>
          </a:xfrm>
          <a:prstGeom prst="rect">
            <a:avLst/>
          </a:prstGeom>
          <a:noFill/>
          <a:ln>
            <a:noFill/>
          </a:ln>
        </p:spPr>
        <p:txBody>
          <a:bodyPr spcFirstLastPara="1" wrap="square" lIns="0" tIns="20775" rIns="0" bIns="0" anchor="t" anchorCtr="0">
            <a:spAutoFit/>
          </a:bodyPr>
          <a:lstStyle/>
          <a:p>
            <a:pPr marL="0" marR="0" lvl="0" indent="0" algn="l" rtl="0">
              <a:lnSpc>
                <a:spcPct val="115945"/>
              </a:lnSpc>
              <a:spcBef>
                <a:spcPts val="0"/>
              </a:spcBef>
              <a:spcAft>
                <a:spcPts val="0"/>
              </a:spcAft>
              <a:buNone/>
            </a:pPr>
            <a:r>
              <a:rPr lang="en" sz="1700" u="sng">
                <a:solidFill>
                  <a:srgbClr val="FFFFFF"/>
                </a:solidFill>
                <a:latin typeface="Avenir"/>
                <a:ea typeface="Avenir"/>
                <a:cs typeface="Avenir"/>
                <a:sym typeface="Avenir"/>
                <a:hlinkClick r:id="rId4" action="ppaction://hlinksldjump">
                  <a:extLst>
                    <a:ext uri="{A12FA001-AC4F-418D-AE19-62706E023703}">
                      <ahyp:hlinkClr xmlns:ahyp="http://schemas.microsoft.com/office/drawing/2018/hyperlinkcolor" val="tx"/>
                    </a:ext>
                  </a:extLst>
                </a:hlinkClick>
              </a:rPr>
              <a:t>Strategy 3: Contribute to or create fairer hiring and promotion practices</a:t>
            </a:r>
            <a:endParaRPr sz="1700" u="sng">
              <a:solidFill>
                <a:srgbClr val="FFFFFF"/>
              </a:solidFill>
              <a:latin typeface="Avenir"/>
              <a:ea typeface="Avenir"/>
              <a:cs typeface="Avenir"/>
              <a:sym typeface="Avenir"/>
            </a:endParaRPr>
          </a:p>
        </p:txBody>
      </p:sp>
      <p:sp>
        <p:nvSpPr>
          <p:cNvPr id="2230" name="Google Shape;2230;p101"/>
          <p:cNvSpPr txBox="1"/>
          <p:nvPr/>
        </p:nvSpPr>
        <p:spPr>
          <a:xfrm>
            <a:off x="3994723" y="1228568"/>
            <a:ext cx="1158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solidFill>
                  <a:srgbClr val="FFFFFF"/>
                </a:solidFill>
                <a:latin typeface="Oswald"/>
                <a:ea typeface="Oswald"/>
                <a:cs typeface="Oswald"/>
                <a:sym typeface="Oswald"/>
              </a:rPr>
              <a:t>1</a:t>
            </a:r>
            <a:endParaRPr sz="2400" b="1">
              <a:solidFill>
                <a:schemeClr val="dk1"/>
              </a:solidFill>
              <a:latin typeface="Oswald"/>
              <a:ea typeface="Oswald"/>
              <a:cs typeface="Oswald"/>
              <a:sym typeface="Oswald"/>
            </a:endParaRPr>
          </a:p>
        </p:txBody>
      </p:sp>
      <p:sp>
        <p:nvSpPr>
          <p:cNvPr id="2231" name="Google Shape;2231;p101">
            <a:hlinkClick r:id="" action="ppaction://noaction"/>
          </p:cNvPr>
          <p:cNvSpPr txBox="1"/>
          <p:nvPr/>
        </p:nvSpPr>
        <p:spPr>
          <a:xfrm>
            <a:off x="4393879" y="2244812"/>
            <a:ext cx="3148800" cy="586200"/>
          </a:xfrm>
          <a:prstGeom prst="rect">
            <a:avLst/>
          </a:prstGeom>
          <a:noFill/>
          <a:ln>
            <a:noFill/>
          </a:ln>
        </p:spPr>
        <p:txBody>
          <a:bodyPr spcFirstLastPara="1" wrap="square" lIns="0" tIns="20775" rIns="0" bIns="0" anchor="t" anchorCtr="0">
            <a:spAutoFit/>
          </a:bodyPr>
          <a:lstStyle/>
          <a:p>
            <a:pPr marL="0" marR="0" lvl="0" indent="0" algn="l" rtl="0">
              <a:lnSpc>
                <a:spcPct val="115945"/>
              </a:lnSpc>
              <a:spcBef>
                <a:spcPts val="0"/>
              </a:spcBef>
              <a:spcAft>
                <a:spcPts val="0"/>
              </a:spcAft>
              <a:buNone/>
            </a:pPr>
            <a:r>
              <a:rPr lang="en" sz="1700">
                <a:solidFill>
                  <a:schemeClr val="lt1"/>
                </a:solidFill>
                <a:uFill>
                  <a:noFill/>
                </a:uFill>
                <a:latin typeface="Avenir"/>
                <a:ea typeface="Avenir"/>
                <a:cs typeface="Avenir"/>
                <a:sym typeface="Avenir"/>
                <a:hlinkClick r:id="rId5" action="ppaction://hlinksldjump">
                  <a:extLst>
                    <a:ext uri="{A12FA001-AC4F-418D-AE19-62706E023703}">
                      <ahyp:hlinkClr xmlns:ahyp="http://schemas.microsoft.com/office/drawing/2018/hyperlinkcolor" val="tx"/>
                    </a:ext>
                  </a:extLst>
                </a:hlinkClick>
              </a:rPr>
              <a:t>Strategy 4: Proactively create an inclusive culture</a:t>
            </a:r>
            <a:endParaRPr sz="1700">
              <a:solidFill>
                <a:schemeClr val="lt1"/>
              </a:solidFill>
              <a:latin typeface="Avenir"/>
              <a:ea typeface="Avenir"/>
              <a:cs typeface="Avenir"/>
              <a:sym typeface="Avenir"/>
            </a:endParaRPr>
          </a:p>
        </p:txBody>
      </p:sp>
      <p:sp>
        <p:nvSpPr>
          <p:cNvPr id="2232" name="Google Shape;2232;p101"/>
          <p:cNvSpPr txBox="1"/>
          <p:nvPr/>
        </p:nvSpPr>
        <p:spPr>
          <a:xfrm>
            <a:off x="3994723" y="2279102"/>
            <a:ext cx="1620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solidFill>
                  <a:srgbClr val="FFFFFF"/>
                </a:solidFill>
                <a:latin typeface="Oswald"/>
                <a:ea typeface="Oswald"/>
                <a:cs typeface="Oswald"/>
                <a:sym typeface="Oswald"/>
              </a:rPr>
              <a:t>2</a:t>
            </a:r>
            <a:endParaRPr sz="2400" b="1">
              <a:solidFill>
                <a:schemeClr val="dk1"/>
              </a:solidFill>
              <a:latin typeface="Oswald"/>
              <a:ea typeface="Oswald"/>
              <a:cs typeface="Oswald"/>
              <a:sym typeface="Oswald"/>
            </a:endParaRPr>
          </a:p>
        </p:txBody>
      </p:sp>
      <p:sp>
        <p:nvSpPr>
          <p:cNvPr id="2233" name="Google Shape;2233;p101"/>
          <p:cNvSpPr txBox="1"/>
          <p:nvPr/>
        </p:nvSpPr>
        <p:spPr>
          <a:xfrm>
            <a:off x="3994723" y="3219153"/>
            <a:ext cx="1614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solidFill>
                  <a:srgbClr val="FFFFFF"/>
                </a:solidFill>
                <a:latin typeface="Oswald"/>
                <a:ea typeface="Oswald"/>
                <a:cs typeface="Oswald"/>
                <a:sym typeface="Oswald"/>
              </a:rPr>
              <a:t>3</a:t>
            </a:r>
            <a:endParaRPr sz="2400" b="1">
              <a:solidFill>
                <a:schemeClr val="dk1"/>
              </a:solidFill>
              <a:latin typeface="Oswald"/>
              <a:ea typeface="Oswald"/>
              <a:cs typeface="Oswald"/>
              <a:sym typeface="Oswald"/>
            </a:endParaRPr>
          </a:p>
        </p:txBody>
      </p:sp>
      <p:sp>
        <p:nvSpPr>
          <p:cNvPr id="2234" name="Google Shape;2234;p101"/>
          <p:cNvSpPr txBox="1"/>
          <p:nvPr/>
        </p:nvSpPr>
        <p:spPr>
          <a:xfrm>
            <a:off x="680020" y="1008282"/>
            <a:ext cx="2177400" cy="2133600"/>
          </a:xfrm>
          <a:prstGeom prst="rect">
            <a:avLst/>
          </a:prstGeom>
          <a:noFill/>
          <a:ln>
            <a:noFill/>
          </a:ln>
        </p:spPr>
        <p:txBody>
          <a:bodyPr spcFirstLastPara="1" wrap="square" lIns="0" tIns="125625" rIns="0" bIns="0" anchor="t" anchorCtr="0">
            <a:spAutoFit/>
          </a:bodyPr>
          <a:lstStyle/>
          <a:p>
            <a:pPr marL="0" lvl="0" indent="0" algn="l" rtl="0">
              <a:lnSpc>
                <a:spcPct val="96574"/>
              </a:lnSpc>
              <a:spcBef>
                <a:spcPts val="0"/>
              </a:spcBef>
              <a:spcAft>
                <a:spcPts val="0"/>
              </a:spcAft>
              <a:buNone/>
            </a:pPr>
            <a:r>
              <a:rPr lang="en" sz="1200" b="1">
                <a:solidFill>
                  <a:schemeClr val="lt1"/>
                </a:solidFill>
                <a:latin typeface="Proxima Nova"/>
                <a:ea typeface="Proxima Nova"/>
                <a:cs typeface="Proxima Nova"/>
                <a:sym typeface="Proxima Nova"/>
              </a:rPr>
              <a:t>SESSION #1</a:t>
            </a:r>
            <a:endParaRPr sz="1200" b="1">
              <a:solidFill>
                <a:schemeClr val="lt1"/>
              </a:solidFill>
              <a:latin typeface="Proxima Nova"/>
              <a:ea typeface="Proxima Nova"/>
              <a:cs typeface="Proxima Nova"/>
              <a:sym typeface="Proxima Nova"/>
            </a:endParaRPr>
          </a:p>
          <a:p>
            <a:pPr marL="0" marR="0" lvl="0" indent="0" algn="l" rtl="0">
              <a:lnSpc>
                <a:spcPct val="96574"/>
              </a:lnSpc>
              <a:spcBef>
                <a:spcPts val="0"/>
              </a:spcBef>
              <a:spcAft>
                <a:spcPts val="0"/>
              </a:spcAft>
              <a:buNone/>
            </a:pPr>
            <a:endParaRPr sz="4100">
              <a:solidFill>
                <a:schemeClr val="lt1"/>
              </a:solidFill>
              <a:latin typeface="Oswald"/>
              <a:ea typeface="Oswald"/>
              <a:cs typeface="Oswald"/>
              <a:sym typeface="Oswald"/>
            </a:endParaRPr>
          </a:p>
          <a:p>
            <a:pPr marL="0" marR="0" lvl="0" indent="0" algn="l" rtl="0">
              <a:lnSpc>
                <a:spcPct val="96574"/>
              </a:lnSpc>
              <a:spcBef>
                <a:spcPts val="0"/>
              </a:spcBef>
              <a:spcAft>
                <a:spcPts val="0"/>
              </a:spcAft>
              <a:buSzPts val="1100"/>
              <a:buNone/>
            </a:pPr>
            <a:r>
              <a:rPr lang="en" sz="4100">
                <a:solidFill>
                  <a:schemeClr val="lt1"/>
                </a:solidFill>
                <a:latin typeface="Oswald"/>
                <a:ea typeface="Oswald"/>
                <a:cs typeface="Oswald"/>
                <a:sym typeface="Oswald"/>
              </a:rPr>
              <a:t>Follow-up sessions</a:t>
            </a:r>
            <a:endParaRPr sz="4100">
              <a:solidFill>
                <a:schemeClr val="lt1"/>
              </a:solidFill>
              <a:latin typeface="Oswald"/>
              <a:ea typeface="Oswald"/>
              <a:cs typeface="Oswald"/>
              <a:sym typeface="Oswald"/>
            </a:endParaRPr>
          </a:p>
        </p:txBody>
      </p:sp>
      <p:sp>
        <p:nvSpPr>
          <p:cNvPr id="2235" name="Google Shape;2235;p101"/>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solidFill>
                  <a:srgbClr val="FFFFFF"/>
                </a:solidFill>
                <a:latin typeface="Proxima Nova Semibold"/>
                <a:ea typeface="Proxima Nova Semibold"/>
                <a:cs typeface="Proxima Nova Semibold"/>
                <a:sym typeface="Proxima Nova Semibold"/>
              </a:rPr>
              <a:t> </a:t>
            </a:r>
            <a:r>
              <a:rPr lang="en" sz="700">
                <a:solidFill>
                  <a:srgbClr val="FFFFFF"/>
                </a:solidFill>
                <a:latin typeface="Avenir"/>
                <a:ea typeface="Avenir"/>
                <a:cs typeface="Avenir"/>
                <a:sym typeface="Avenir"/>
              </a:rPr>
              <a:t>©2021 LeanIn.Org, LLC</a:t>
            </a:r>
            <a:r>
              <a:rPr lang="en" sz="700">
                <a:solidFill>
                  <a:srgbClr val="FFFFFF"/>
                </a:solidFill>
                <a:latin typeface="Proxima Nova Semibold"/>
                <a:ea typeface="Proxima Nova Semibold"/>
                <a:cs typeface="Proxima Nova Semibold"/>
                <a:sym typeface="Proxima Nova Semibold"/>
              </a:rPr>
              <a:t> </a:t>
            </a:r>
            <a:fld id="{00000000-1234-1234-1234-123412341234}" type="slidenum">
              <a:rPr lang="en" sz="700">
                <a:solidFill>
                  <a:srgbClr val="FFFFFF"/>
                </a:solidFill>
                <a:latin typeface="Proxima Nova Semibold"/>
                <a:ea typeface="Proxima Nova Semibold"/>
                <a:cs typeface="Proxima Nova Semibold"/>
                <a:sym typeface="Proxima Nova Semibold"/>
              </a:rPr>
              <a:t>77</a:t>
            </a:fld>
            <a:endParaRPr sz="700">
              <a:solidFill>
                <a:srgbClr val="FFFFFF"/>
              </a:solidFill>
              <a:latin typeface="Proxima Nova Semibold"/>
              <a:ea typeface="Proxima Nova Semibold"/>
              <a:cs typeface="Proxima Nova Semibold"/>
              <a:sym typeface="Proxima Nova Semibold"/>
            </a:endParaRPr>
          </a:p>
        </p:txBody>
      </p:sp>
      <p:pic>
        <p:nvPicPr>
          <p:cNvPr id="2236" name="Google Shape;2236;p101"/>
          <p:cNvPicPr preferRelativeResize="0"/>
          <p:nvPr/>
        </p:nvPicPr>
        <p:blipFill rotWithShape="1">
          <a:blip r:embed="rId6">
            <a:alphaModFix/>
          </a:blip>
          <a:srcRect/>
          <a:stretch/>
        </p:blipFill>
        <p:spPr>
          <a:xfrm>
            <a:off x="692372" y="4852630"/>
            <a:ext cx="980193" cy="174536"/>
          </a:xfrm>
          <a:prstGeom prst="rect">
            <a:avLst/>
          </a:prstGeom>
          <a:noFill/>
          <a:ln>
            <a:noFill/>
          </a:ln>
        </p:spPr>
      </p:pic>
      <p:grpSp>
        <p:nvGrpSpPr>
          <p:cNvPr id="2237" name="Google Shape;2237;p101"/>
          <p:cNvGrpSpPr/>
          <p:nvPr/>
        </p:nvGrpSpPr>
        <p:grpSpPr>
          <a:xfrm>
            <a:off x="167531" y="4912238"/>
            <a:ext cx="385891" cy="76819"/>
            <a:chOff x="7504804" y="565304"/>
            <a:chExt cx="1033452" cy="205673"/>
          </a:xfrm>
        </p:grpSpPr>
        <p:sp>
          <p:nvSpPr>
            <p:cNvPr id="2238" name="Google Shape;2238;p101"/>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239" name="Google Shape;2239;p101"/>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240" name="Google Shape;2240;p101"/>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241" name="Google Shape;2241;p101"/>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242" name="Google Shape;2242;p101"/>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243" name="Google Shape;2243;p101"/>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244" name="Google Shape;2244;p101"/>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2245" name="Google Shape;2245;p101"/>
          <p:cNvCxnSpPr/>
          <p:nvPr/>
        </p:nvCxnSpPr>
        <p:spPr>
          <a:xfrm>
            <a:off x="655710" y="4894224"/>
            <a:ext cx="0" cy="107700"/>
          </a:xfrm>
          <a:prstGeom prst="straightConnector1">
            <a:avLst/>
          </a:prstGeom>
          <a:noFill/>
          <a:ln w="9525" cap="flat" cmpd="sng">
            <a:solidFill>
              <a:srgbClr val="FFFFFF"/>
            </a:solidFill>
            <a:prstDash val="solid"/>
            <a:round/>
            <a:headEnd type="none" w="med" len="med"/>
            <a:tailEnd type="none" w="med" len="med"/>
          </a:ln>
        </p:spPr>
      </p:cxn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rgbClr val="FDF3E9"/>
        </a:solidFill>
        <a:effectLst/>
      </p:bgPr>
    </p:bg>
    <p:spTree>
      <p:nvGrpSpPr>
        <p:cNvPr id="1" name="Shape 2249"/>
        <p:cNvGrpSpPr/>
        <p:nvPr/>
      </p:nvGrpSpPr>
      <p:grpSpPr>
        <a:xfrm>
          <a:off x="0" y="0"/>
          <a:ext cx="0" cy="0"/>
          <a:chOff x="0" y="0"/>
          <a:chExt cx="0" cy="0"/>
        </a:xfrm>
      </p:grpSpPr>
      <p:sp>
        <p:nvSpPr>
          <p:cNvPr id="2250" name="Google Shape;2250;p102"/>
          <p:cNvSpPr txBox="1">
            <a:spLocks noGrp="1"/>
          </p:cNvSpPr>
          <p:nvPr>
            <p:ph type="title"/>
          </p:nvPr>
        </p:nvSpPr>
        <p:spPr>
          <a:xfrm>
            <a:off x="1218197" y="826092"/>
            <a:ext cx="5320500" cy="577200"/>
          </a:xfrm>
          <a:prstGeom prst="rect">
            <a:avLst/>
          </a:prstGeom>
          <a:noFill/>
          <a:ln>
            <a:noFill/>
          </a:ln>
        </p:spPr>
        <p:txBody>
          <a:bodyPr spcFirstLastPara="1" wrap="square" lIns="0" tIns="7500" rIns="0" bIns="0" anchor="t" anchorCtr="0">
            <a:spAutoFit/>
          </a:bodyPr>
          <a:lstStyle/>
          <a:p>
            <a:pPr marL="0" lvl="0" indent="0" algn="l" rtl="0">
              <a:lnSpc>
                <a:spcPct val="100000"/>
              </a:lnSpc>
              <a:spcBef>
                <a:spcPts val="0"/>
              </a:spcBef>
              <a:spcAft>
                <a:spcPts val="0"/>
              </a:spcAft>
              <a:buNone/>
            </a:pPr>
            <a:r>
              <a:rPr lang="en" sz="3700" b="0">
                <a:solidFill>
                  <a:srgbClr val="000000"/>
                </a:solidFill>
                <a:latin typeface="Oswald"/>
                <a:ea typeface="Oswald"/>
                <a:cs typeface="Oswald"/>
                <a:sym typeface="Oswald"/>
              </a:rPr>
              <a:t>Session #1 Agenda</a:t>
            </a:r>
            <a:endParaRPr sz="3700" b="0">
              <a:latin typeface="Oswald"/>
              <a:ea typeface="Oswald"/>
              <a:cs typeface="Oswald"/>
              <a:sym typeface="Oswald"/>
            </a:endParaRPr>
          </a:p>
        </p:txBody>
      </p:sp>
      <p:sp>
        <p:nvSpPr>
          <p:cNvPr id="2251" name="Google Shape;2251;p102"/>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78</a:t>
            </a:fld>
            <a:endParaRPr sz="700">
              <a:latin typeface="Proxima Nova Semibold"/>
              <a:ea typeface="Proxima Nova Semibold"/>
              <a:cs typeface="Proxima Nova Semibold"/>
              <a:sym typeface="Proxima Nova Semibold"/>
            </a:endParaRPr>
          </a:p>
        </p:txBody>
      </p:sp>
      <p:grpSp>
        <p:nvGrpSpPr>
          <p:cNvPr id="2252" name="Google Shape;2252;p102"/>
          <p:cNvGrpSpPr/>
          <p:nvPr/>
        </p:nvGrpSpPr>
        <p:grpSpPr>
          <a:xfrm>
            <a:off x="167531" y="4852630"/>
            <a:ext cx="1505034" cy="174536"/>
            <a:chOff x="442904" y="4166938"/>
            <a:chExt cx="4030621" cy="467300"/>
          </a:xfrm>
        </p:grpSpPr>
        <p:pic>
          <p:nvPicPr>
            <p:cNvPr id="2253" name="Google Shape;2253;p102"/>
            <p:cNvPicPr preferRelativeResize="0"/>
            <p:nvPr/>
          </p:nvPicPr>
          <p:blipFill rotWithShape="1">
            <a:blip r:embed="rId3">
              <a:alphaModFix/>
            </a:blip>
            <a:srcRect/>
            <a:stretch/>
          </p:blipFill>
          <p:spPr>
            <a:xfrm>
              <a:off x="1848476" y="4166938"/>
              <a:ext cx="2625049" cy="467300"/>
            </a:xfrm>
            <a:prstGeom prst="rect">
              <a:avLst/>
            </a:prstGeom>
            <a:noFill/>
            <a:ln>
              <a:noFill/>
            </a:ln>
          </p:spPr>
        </p:pic>
        <p:grpSp>
          <p:nvGrpSpPr>
            <p:cNvPr id="2254" name="Google Shape;2254;p102"/>
            <p:cNvGrpSpPr/>
            <p:nvPr/>
          </p:nvGrpSpPr>
          <p:grpSpPr>
            <a:xfrm>
              <a:off x="442904" y="4326529"/>
              <a:ext cx="1033452" cy="205673"/>
              <a:chOff x="7504804" y="565304"/>
              <a:chExt cx="1033452" cy="205673"/>
            </a:xfrm>
          </p:grpSpPr>
          <p:sp>
            <p:nvSpPr>
              <p:cNvPr id="2255" name="Google Shape;2255;p102"/>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256" name="Google Shape;2256;p102"/>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257" name="Google Shape;2257;p102"/>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258" name="Google Shape;2258;p102"/>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259" name="Google Shape;2259;p102"/>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260" name="Google Shape;2260;p102"/>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261" name="Google Shape;2261;p102"/>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2262" name="Google Shape;2262;p102"/>
            <p:cNvCxnSpPr/>
            <p:nvPr/>
          </p:nvCxnSpPr>
          <p:spPr>
            <a:xfrm>
              <a:off x="1750292" y="4278301"/>
              <a:ext cx="0" cy="288000"/>
            </a:xfrm>
            <a:prstGeom prst="straightConnector1">
              <a:avLst/>
            </a:prstGeom>
            <a:noFill/>
            <a:ln w="9525" cap="flat" cmpd="sng">
              <a:solidFill>
                <a:srgbClr val="000000"/>
              </a:solidFill>
              <a:prstDash val="solid"/>
              <a:round/>
              <a:headEnd type="none" w="med" len="med"/>
              <a:tailEnd type="none" w="med" len="med"/>
            </a:ln>
          </p:spPr>
        </p:cxnSp>
      </p:grpSp>
      <p:sp>
        <p:nvSpPr>
          <p:cNvPr id="2263" name="Google Shape;2263;p102"/>
          <p:cNvSpPr txBox="1"/>
          <p:nvPr/>
        </p:nvSpPr>
        <p:spPr>
          <a:xfrm>
            <a:off x="1612003" y="1878860"/>
            <a:ext cx="2952600" cy="236400"/>
          </a:xfrm>
          <a:prstGeom prst="rect">
            <a:avLst/>
          </a:prstGeom>
          <a:noFill/>
          <a:ln>
            <a:noFill/>
          </a:ln>
        </p:spPr>
        <p:txBody>
          <a:bodyPr spcFirstLastPara="1" wrap="square" lIns="0" tIns="5475" rIns="0" bIns="0" anchor="t" anchorCtr="0">
            <a:spAutoFit/>
          </a:bodyPr>
          <a:lstStyle/>
          <a:p>
            <a:pPr marL="0" marR="0" lvl="0" indent="0" algn="l" rtl="0">
              <a:lnSpc>
                <a:spcPct val="100000"/>
              </a:lnSpc>
              <a:spcBef>
                <a:spcPts val="0"/>
              </a:spcBef>
              <a:spcAft>
                <a:spcPts val="0"/>
              </a:spcAft>
              <a:buNone/>
            </a:pPr>
            <a:r>
              <a:rPr lang="en" sz="1500">
                <a:solidFill>
                  <a:srgbClr val="000000"/>
                </a:solidFill>
                <a:latin typeface="Avenir"/>
                <a:ea typeface="Avenir"/>
                <a:cs typeface="Avenir"/>
                <a:sym typeface="Avenir"/>
              </a:rPr>
              <a:t>Reflect on your One Commitment</a:t>
            </a:r>
            <a:endParaRPr sz="1500">
              <a:solidFill>
                <a:srgbClr val="000000"/>
              </a:solidFill>
              <a:latin typeface="Avenir"/>
              <a:ea typeface="Avenir"/>
              <a:cs typeface="Avenir"/>
              <a:sym typeface="Avenir"/>
            </a:endParaRPr>
          </a:p>
        </p:txBody>
      </p:sp>
      <p:sp>
        <p:nvSpPr>
          <p:cNvPr id="2264" name="Google Shape;2264;p102"/>
          <p:cNvSpPr txBox="1"/>
          <p:nvPr/>
        </p:nvSpPr>
        <p:spPr>
          <a:xfrm>
            <a:off x="7402341" y="1907622"/>
            <a:ext cx="547200" cy="206700"/>
          </a:xfrm>
          <a:prstGeom prst="rect">
            <a:avLst/>
          </a:prstGeom>
          <a:noFill/>
          <a:ln>
            <a:noFill/>
          </a:ln>
        </p:spPr>
        <p:txBody>
          <a:bodyPr spcFirstLastPara="1" wrap="square" lIns="0" tIns="6650" rIns="0" bIns="0" anchor="t" anchorCtr="0">
            <a:spAutoFit/>
          </a:bodyPr>
          <a:lstStyle/>
          <a:p>
            <a:pPr marL="0" marR="0" lvl="0" indent="0" algn="r" rtl="0">
              <a:lnSpc>
                <a:spcPct val="100000"/>
              </a:lnSpc>
              <a:spcBef>
                <a:spcPts val="0"/>
              </a:spcBef>
              <a:spcAft>
                <a:spcPts val="0"/>
              </a:spcAft>
              <a:buNone/>
            </a:pPr>
            <a:r>
              <a:rPr lang="en" sz="1300">
                <a:solidFill>
                  <a:srgbClr val="000000"/>
                </a:solidFill>
                <a:latin typeface="Avenir"/>
                <a:ea typeface="Avenir"/>
                <a:cs typeface="Avenir"/>
                <a:sym typeface="Avenir"/>
              </a:rPr>
              <a:t>10 min</a:t>
            </a:r>
            <a:endParaRPr sz="1300">
              <a:solidFill>
                <a:srgbClr val="000000"/>
              </a:solidFill>
              <a:latin typeface="Avenir"/>
              <a:ea typeface="Avenir"/>
              <a:cs typeface="Avenir"/>
              <a:sym typeface="Avenir"/>
            </a:endParaRPr>
          </a:p>
        </p:txBody>
      </p:sp>
      <p:sp>
        <p:nvSpPr>
          <p:cNvPr id="2265" name="Google Shape;2265;p102"/>
          <p:cNvSpPr txBox="1"/>
          <p:nvPr/>
        </p:nvSpPr>
        <p:spPr>
          <a:xfrm>
            <a:off x="7402341" y="1087879"/>
            <a:ext cx="520200" cy="206700"/>
          </a:xfrm>
          <a:prstGeom prst="rect">
            <a:avLst/>
          </a:prstGeom>
          <a:noFill/>
          <a:ln>
            <a:noFill/>
          </a:ln>
        </p:spPr>
        <p:txBody>
          <a:bodyPr spcFirstLastPara="1" wrap="square" lIns="0" tIns="6650" rIns="0" bIns="0" anchor="t" anchorCtr="0">
            <a:spAutoFit/>
          </a:bodyPr>
          <a:lstStyle/>
          <a:p>
            <a:pPr marL="0" marR="0" lvl="0" indent="0" algn="r" rtl="0">
              <a:lnSpc>
                <a:spcPct val="100000"/>
              </a:lnSpc>
              <a:spcBef>
                <a:spcPts val="0"/>
              </a:spcBef>
              <a:spcAft>
                <a:spcPts val="0"/>
              </a:spcAft>
              <a:buNone/>
            </a:pPr>
            <a:r>
              <a:rPr lang="en" sz="1300">
                <a:solidFill>
                  <a:srgbClr val="000000"/>
                </a:solidFill>
                <a:latin typeface="Avenir"/>
                <a:ea typeface="Avenir"/>
                <a:cs typeface="Avenir"/>
                <a:sym typeface="Avenir"/>
              </a:rPr>
              <a:t>1 hour</a:t>
            </a:r>
            <a:endParaRPr sz="1300">
              <a:solidFill>
                <a:srgbClr val="000000"/>
              </a:solidFill>
              <a:latin typeface="Avenir"/>
              <a:ea typeface="Avenir"/>
              <a:cs typeface="Avenir"/>
              <a:sym typeface="Avenir"/>
            </a:endParaRPr>
          </a:p>
        </p:txBody>
      </p:sp>
      <p:sp>
        <p:nvSpPr>
          <p:cNvPr id="2266" name="Google Shape;2266;p102"/>
          <p:cNvSpPr txBox="1"/>
          <p:nvPr/>
        </p:nvSpPr>
        <p:spPr>
          <a:xfrm>
            <a:off x="1612003" y="2507391"/>
            <a:ext cx="4219500" cy="501000"/>
          </a:xfrm>
          <a:prstGeom prst="rect">
            <a:avLst/>
          </a:prstGeom>
          <a:noFill/>
          <a:ln>
            <a:noFill/>
          </a:ln>
        </p:spPr>
        <p:txBody>
          <a:bodyPr spcFirstLastPara="1" wrap="square" lIns="0" tIns="5775" rIns="0" bIns="0" anchor="t" anchorCtr="0">
            <a:spAutoFit/>
          </a:bodyPr>
          <a:lstStyle/>
          <a:p>
            <a:pPr marL="0" lvl="0" indent="0" algn="l" rtl="0">
              <a:lnSpc>
                <a:spcPct val="114500"/>
              </a:lnSpc>
              <a:spcBef>
                <a:spcPts val="0"/>
              </a:spcBef>
              <a:spcAft>
                <a:spcPts val="0"/>
              </a:spcAft>
              <a:buClr>
                <a:schemeClr val="dk1"/>
              </a:buClr>
              <a:buFont typeface="Arial"/>
              <a:buNone/>
            </a:pPr>
            <a:r>
              <a:rPr lang="en" sz="1500">
                <a:solidFill>
                  <a:schemeClr val="dk1"/>
                </a:solidFill>
                <a:latin typeface="Avenir"/>
                <a:ea typeface="Avenir"/>
                <a:cs typeface="Avenir"/>
                <a:sym typeface="Avenir"/>
              </a:rPr>
              <a:t>Explore Strategy 3: Contribute to or create fairer hiring and promotion practices</a:t>
            </a:r>
            <a:endParaRPr sz="1500">
              <a:solidFill>
                <a:srgbClr val="000000"/>
              </a:solidFill>
              <a:latin typeface="Avenir"/>
              <a:ea typeface="Avenir"/>
              <a:cs typeface="Avenir"/>
              <a:sym typeface="Avenir"/>
            </a:endParaRPr>
          </a:p>
        </p:txBody>
      </p:sp>
      <p:sp>
        <p:nvSpPr>
          <p:cNvPr id="2267" name="Google Shape;2267;p102"/>
          <p:cNvSpPr txBox="1"/>
          <p:nvPr/>
        </p:nvSpPr>
        <p:spPr>
          <a:xfrm>
            <a:off x="7402341" y="2604786"/>
            <a:ext cx="547200" cy="206700"/>
          </a:xfrm>
          <a:prstGeom prst="rect">
            <a:avLst/>
          </a:prstGeom>
          <a:noFill/>
          <a:ln>
            <a:noFill/>
          </a:ln>
        </p:spPr>
        <p:txBody>
          <a:bodyPr spcFirstLastPara="1" wrap="square" lIns="0" tIns="6650" rIns="0" bIns="0" anchor="t" anchorCtr="0">
            <a:spAutoFit/>
          </a:bodyPr>
          <a:lstStyle/>
          <a:p>
            <a:pPr marL="0" marR="0" lvl="0" indent="0" algn="r" rtl="0">
              <a:lnSpc>
                <a:spcPct val="100000"/>
              </a:lnSpc>
              <a:spcBef>
                <a:spcPts val="0"/>
              </a:spcBef>
              <a:spcAft>
                <a:spcPts val="0"/>
              </a:spcAft>
              <a:buNone/>
            </a:pPr>
            <a:r>
              <a:rPr lang="en" sz="1300">
                <a:solidFill>
                  <a:srgbClr val="000000"/>
                </a:solidFill>
                <a:latin typeface="Avenir"/>
                <a:ea typeface="Avenir"/>
                <a:cs typeface="Avenir"/>
                <a:sym typeface="Avenir"/>
              </a:rPr>
              <a:t>30 min</a:t>
            </a:r>
            <a:endParaRPr sz="1300">
              <a:solidFill>
                <a:srgbClr val="000000"/>
              </a:solidFill>
              <a:latin typeface="Avenir"/>
              <a:ea typeface="Avenir"/>
              <a:cs typeface="Avenir"/>
              <a:sym typeface="Avenir"/>
            </a:endParaRPr>
          </a:p>
        </p:txBody>
      </p:sp>
      <p:sp>
        <p:nvSpPr>
          <p:cNvPr id="2268" name="Google Shape;2268;p102"/>
          <p:cNvSpPr txBox="1"/>
          <p:nvPr/>
        </p:nvSpPr>
        <p:spPr>
          <a:xfrm>
            <a:off x="1612003" y="3244851"/>
            <a:ext cx="3909600" cy="236400"/>
          </a:xfrm>
          <a:prstGeom prst="rect">
            <a:avLst/>
          </a:prstGeom>
          <a:noFill/>
          <a:ln>
            <a:noFill/>
          </a:ln>
        </p:spPr>
        <p:txBody>
          <a:bodyPr spcFirstLastPara="1" wrap="square" lIns="0" tIns="5475" rIns="0" bIns="0" anchor="t" anchorCtr="0">
            <a:spAutoFit/>
          </a:bodyPr>
          <a:lstStyle/>
          <a:p>
            <a:pPr marL="0" marR="0" lvl="0" indent="0" algn="l" rtl="0">
              <a:lnSpc>
                <a:spcPct val="100000"/>
              </a:lnSpc>
              <a:spcBef>
                <a:spcPts val="0"/>
              </a:spcBef>
              <a:spcAft>
                <a:spcPts val="0"/>
              </a:spcAft>
              <a:buNone/>
            </a:pPr>
            <a:r>
              <a:rPr lang="en" sz="1500">
                <a:solidFill>
                  <a:srgbClr val="000000"/>
                </a:solidFill>
                <a:latin typeface="Avenir"/>
                <a:ea typeface="Avenir"/>
                <a:cs typeface="Avenir"/>
                <a:sym typeface="Avenir"/>
              </a:rPr>
              <a:t>Practice using the Active Allyship Framework</a:t>
            </a:r>
            <a:endParaRPr sz="1500">
              <a:solidFill>
                <a:srgbClr val="000000"/>
              </a:solidFill>
              <a:latin typeface="Avenir"/>
              <a:ea typeface="Avenir"/>
              <a:cs typeface="Avenir"/>
              <a:sym typeface="Avenir"/>
            </a:endParaRPr>
          </a:p>
        </p:txBody>
      </p:sp>
      <p:sp>
        <p:nvSpPr>
          <p:cNvPr id="2269" name="Google Shape;2269;p102"/>
          <p:cNvSpPr txBox="1"/>
          <p:nvPr/>
        </p:nvSpPr>
        <p:spPr>
          <a:xfrm>
            <a:off x="7402341" y="3269599"/>
            <a:ext cx="547200" cy="206700"/>
          </a:xfrm>
          <a:prstGeom prst="rect">
            <a:avLst/>
          </a:prstGeom>
          <a:noFill/>
          <a:ln>
            <a:noFill/>
          </a:ln>
        </p:spPr>
        <p:txBody>
          <a:bodyPr spcFirstLastPara="1" wrap="square" lIns="0" tIns="6650" rIns="0" bIns="0" anchor="t" anchorCtr="0">
            <a:spAutoFit/>
          </a:bodyPr>
          <a:lstStyle/>
          <a:p>
            <a:pPr marL="0" marR="0" lvl="0" indent="0" algn="r" rtl="0">
              <a:lnSpc>
                <a:spcPct val="100000"/>
              </a:lnSpc>
              <a:spcBef>
                <a:spcPts val="0"/>
              </a:spcBef>
              <a:spcAft>
                <a:spcPts val="0"/>
              </a:spcAft>
              <a:buNone/>
            </a:pPr>
            <a:r>
              <a:rPr lang="en" sz="1300">
                <a:solidFill>
                  <a:srgbClr val="000000"/>
                </a:solidFill>
                <a:latin typeface="Avenir"/>
                <a:ea typeface="Avenir"/>
                <a:cs typeface="Avenir"/>
                <a:sym typeface="Avenir"/>
              </a:rPr>
              <a:t>15 min</a:t>
            </a:r>
            <a:endParaRPr sz="1300">
              <a:solidFill>
                <a:srgbClr val="000000"/>
              </a:solidFill>
              <a:latin typeface="Avenir"/>
              <a:ea typeface="Avenir"/>
              <a:cs typeface="Avenir"/>
              <a:sym typeface="Avenir"/>
            </a:endParaRPr>
          </a:p>
        </p:txBody>
      </p:sp>
      <p:sp>
        <p:nvSpPr>
          <p:cNvPr id="2270" name="Google Shape;2270;p102"/>
          <p:cNvSpPr txBox="1"/>
          <p:nvPr/>
        </p:nvSpPr>
        <p:spPr>
          <a:xfrm>
            <a:off x="1612003" y="3905790"/>
            <a:ext cx="2560200" cy="236400"/>
          </a:xfrm>
          <a:prstGeom prst="rect">
            <a:avLst/>
          </a:prstGeom>
          <a:noFill/>
          <a:ln>
            <a:noFill/>
          </a:ln>
        </p:spPr>
        <p:txBody>
          <a:bodyPr spcFirstLastPara="1" wrap="square" lIns="0" tIns="5475" rIns="0" bIns="0" anchor="t" anchorCtr="0">
            <a:spAutoFit/>
          </a:bodyPr>
          <a:lstStyle/>
          <a:p>
            <a:pPr marL="0" marR="0" lvl="0" indent="0" algn="l" rtl="0">
              <a:lnSpc>
                <a:spcPct val="100000"/>
              </a:lnSpc>
              <a:spcBef>
                <a:spcPts val="0"/>
              </a:spcBef>
              <a:spcAft>
                <a:spcPts val="0"/>
              </a:spcAft>
              <a:buNone/>
            </a:pPr>
            <a:r>
              <a:rPr lang="en" sz="1500">
                <a:solidFill>
                  <a:srgbClr val="000000"/>
                </a:solidFill>
                <a:latin typeface="Avenir"/>
                <a:ea typeface="Avenir"/>
                <a:cs typeface="Avenir"/>
                <a:sym typeface="Avenir"/>
              </a:rPr>
              <a:t>Make your One Commitment</a:t>
            </a:r>
            <a:endParaRPr sz="1500">
              <a:solidFill>
                <a:srgbClr val="000000"/>
              </a:solidFill>
              <a:latin typeface="Avenir"/>
              <a:ea typeface="Avenir"/>
              <a:cs typeface="Avenir"/>
              <a:sym typeface="Avenir"/>
            </a:endParaRPr>
          </a:p>
        </p:txBody>
      </p:sp>
      <p:sp>
        <p:nvSpPr>
          <p:cNvPr id="2271" name="Google Shape;2271;p102"/>
          <p:cNvSpPr txBox="1"/>
          <p:nvPr/>
        </p:nvSpPr>
        <p:spPr>
          <a:xfrm>
            <a:off x="7501641" y="3934413"/>
            <a:ext cx="447900" cy="206700"/>
          </a:xfrm>
          <a:prstGeom prst="rect">
            <a:avLst/>
          </a:prstGeom>
          <a:noFill/>
          <a:ln>
            <a:noFill/>
          </a:ln>
        </p:spPr>
        <p:txBody>
          <a:bodyPr spcFirstLastPara="1" wrap="square" lIns="0" tIns="6650" rIns="0" bIns="0" anchor="t" anchorCtr="0">
            <a:spAutoFit/>
          </a:bodyPr>
          <a:lstStyle/>
          <a:p>
            <a:pPr marL="0" marR="0" lvl="0" indent="0" algn="r" rtl="0">
              <a:lnSpc>
                <a:spcPct val="100000"/>
              </a:lnSpc>
              <a:spcBef>
                <a:spcPts val="0"/>
              </a:spcBef>
              <a:spcAft>
                <a:spcPts val="0"/>
              </a:spcAft>
              <a:buNone/>
            </a:pPr>
            <a:r>
              <a:rPr lang="en" sz="1300">
                <a:solidFill>
                  <a:srgbClr val="000000"/>
                </a:solidFill>
                <a:latin typeface="Avenir"/>
                <a:ea typeface="Avenir"/>
                <a:cs typeface="Avenir"/>
                <a:sym typeface="Avenir"/>
              </a:rPr>
              <a:t>5 min</a:t>
            </a:r>
            <a:endParaRPr sz="1300">
              <a:solidFill>
                <a:srgbClr val="000000"/>
              </a:solidFill>
              <a:latin typeface="Avenir"/>
              <a:ea typeface="Avenir"/>
              <a:cs typeface="Avenir"/>
              <a:sym typeface="Avenir"/>
            </a:endParaRPr>
          </a:p>
        </p:txBody>
      </p:sp>
      <p:cxnSp>
        <p:nvCxnSpPr>
          <p:cNvPr id="2272" name="Google Shape;2272;p102"/>
          <p:cNvCxnSpPr/>
          <p:nvPr/>
        </p:nvCxnSpPr>
        <p:spPr>
          <a:xfrm>
            <a:off x="1194450" y="1601106"/>
            <a:ext cx="6755100" cy="0"/>
          </a:xfrm>
          <a:prstGeom prst="straightConnector1">
            <a:avLst/>
          </a:prstGeom>
          <a:noFill/>
          <a:ln w="10450" cap="flat" cmpd="sng">
            <a:solidFill>
              <a:srgbClr val="000000"/>
            </a:solidFill>
            <a:prstDash val="solid"/>
            <a:round/>
            <a:headEnd type="none" w="sm" len="sm"/>
            <a:tailEnd type="none" w="sm" len="sm"/>
          </a:ln>
        </p:spPr>
      </p:cxnSp>
      <p:sp>
        <p:nvSpPr>
          <p:cNvPr id="2273" name="Google Shape;2273;p102"/>
          <p:cNvSpPr txBox="1"/>
          <p:nvPr/>
        </p:nvSpPr>
        <p:spPr>
          <a:xfrm>
            <a:off x="1219747" y="1821888"/>
            <a:ext cx="1620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a:solidFill>
                  <a:srgbClr val="000000"/>
                </a:solidFill>
                <a:latin typeface="Oswald"/>
                <a:ea typeface="Oswald"/>
                <a:cs typeface="Oswald"/>
                <a:sym typeface="Oswald"/>
              </a:rPr>
              <a:t>1</a:t>
            </a:r>
            <a:endParaRPr sz="2400">
              <a:solidFill>
                <a:srgbClr val="000000"/>
              </a:solidFill>
              <a:latin typeface="Oswald"/>
              <a:ea typeface="Oswald"/>
              <a:cs typeface="Oswald"/>
              <a:sym typeface="Oswald"/>
            </a:endParaRPr>
          </a:p>
        </p:txBody>
      </p:sp>
      <p:sp>
        <p:nvSpPr>
          <p:cNvPr id="2274" name="Google Shape;2274;p102"/>
          <p:cNvSpPr txBox="1"/>
          <p:nvPr/>
        </p:nvSpPr>
        <p:spPr>
          <a:xfrm>
            <a:off x="1219747" y="2498263"/>
            <a:ext cx="1620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a:latin typeface="Oswald"/>
                <a:ea typeface="Oswald"/>
                <a:cs typeface="Oswald"/>
                <a:sym typeface="Oswald"/>
              </a:rPr>
              <a:t>2</a:t>
            </a:r>
            <a:endParaRPr sz="2400">
              <a:solidFill>
                <a:srgbClr val="000000"/>
              </a:solidFill>
              <a:latin typeface="Oswald"/>
              <a:ea typeface="Oswald"/>
              <a:cs typeface="Oswald"/>
              <a:sym typeface="Oswald"/>
            </a:endParaRPr>
          </a:p>
        </p:txBody>
      </p:sp>
      <p:sp>
        <p:nvSpPr>
          <p:cNvPr id="2275" name="Google Shape;2275;p102"/>
          <p:cNvSpPr txBox="1"/>
          <p:nvPr/>
        </p:nvSpPr>
        <p:spPr>
          <a:xfrm>
            <a:off x="1219747" y="3174655"/>
            <a:ext cx="1620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a:latin typeface="Oswald"/>
                <a:ea typeface="Oswald"/>
                <a:cs typeface="Oswald"/>
                <a:sym typeface="Oswald"/>
              </a:rPr>
              <a:t>3</a:t>
            </a:r>
            <a:endParaRPr sz="2400">
              <a:solidFill>
                <a:srgbClr val="000000"/>
              </a:solidFill>
              <a:latin typeface="Oswald"/>
              <a:ea typeface="Oswald"/>
              <a:cs typeface="Oswald"/>
              <a:sym typeface="Oswald"/>
            </a:endParaRPr>
          </a:p>
        </p:txBody>
      </p:sp>
      <p:sp>
        <p:nvSpPr>
          <p:cNvPr id="2276" name="Google Shape;2276;p102"/>
          <p:cNvSpPr txBox="1"/>
          <p:nvPr/>
        </p:nvSpPr>
        <p:spPr>
          <a:xfrm>
            <a:off x="1219747" y="3851016"/>
            <a:ext cx="1620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a:latin typeface="Oswald"/>
                <a:ea typeface="Oswald"/>
                <a:cs typeface="Oswald"/>
                <a:sym typeface="Oswald"/>
              </a:rPr>
              <a:t>4</a:t>
            </a:r>
            <a:endParaRPr sz="2400">
              <a:solidFill>
                <a:srgbClr val="000000"/>
              </a:solidFill>
              <a:latin typeface="Oswald"/>
              <a:ea typeface="Oswald"/>
              <a:cs typeface="Oswald"/>
              <a:sym typeface="Oswald"/>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rgbClr val="FDF3E9"/>
        </a:solidFill>
        <a:effectLst/>
      </p:bgPr>
    </p:bg>
    <p:spTree>
      <p:nvGrpSpPr>
        <p:cNvPr id="1" name="Shape 2280"/>
        <p:cNvGrpSpPr/>
        <p:nvPr/>
      </p:nvGrpSpPr>
      <p:grpSpPr>
        <a:xfrm>
          <a:off x="0" y="0"/>
          <a:ext cx="0" cy="0"/>
          <a:chOff x="0" y="0"/>
          <a:chExt cx="0" cy="0"/>
        </a:xfrm>
      </p:grpSpPr>
      <p:sp>
        <p:nvSpPr>
          <p:cNvPr id="2281" name="Google Shape;2281;p103"/>
          <p:cNvSpPr/>
          <p:nvPr/>
        </p:nvSpPr>
        <p:spPr>
          <a:xfrm>
            <a:off x="1051326" y="1084325"/>
            <a:ext cx="7057365" cy="3546248"/>
          </a:xfrm>
          <a:custGeom>
            <a:avLst/>
            <a:gdLst/>
            <a:ahLst/>
            <a:cxnLst/>
            <a:rect l="l" t="t" r="r" b="b"/>
            <a:pathLst>
              <a:path w="13571855" h="6722745" extrusionOk="0">
                <a:moveTo>
                  <a:pt x="0" y="6722308"/>
                </a:moveTo>
                <a:lnTo>
                  <a:pt x="13571251" y="6722308"/>
                </a:lnTo>
                <a:lnTo>
                  <a:pt x="13571251" y="0"/>
                </a:lnTo>
                <a:lnTo>
                  <a:pt x="0" y="0"/>
                </a:lnTo>
                <a:lnTo>
                  <a:pt x="0" y="6722308"/>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282" name="Google Shape;2282;p103"/>
          <p:cNvSpPr/>
          <p:nvPr/>
        </p:nvSpPr>
        <p:spPr>
          <a:xfrm rot="10800000" flipH="1">
            <a:off x="1051325" y="1051675"/>
            <a:ext cx="7057365" cy="30961"/>
          </a:xfrm>
          <a:custGeom>
            <a:avLst/>
            <a:gdLst/>
            <a:ahLst/>
            <a:cxnLst/>
            <a:rect l="l" t="t" r="r" b="b"/>
            <a:pathLst>
              <a:path w="13571855" h="62864" extrusionOk="0">
                <a:moveTo>
                  <a:pt x="0" y="62825"/>
                </a:moveTo>
                <a:lnTo>
                  <a:pt x="13571251" y="62825"/>
                </a:lnTo>
                <a:lnTo>
                  <a:pt x="13571251" y="0"/>
                </a:lnTo>
                <a:lnTo>
                  <a:pt x="0" y="0"/>
                </a:lnTo>
                <a:lnTo>
                  <a:pt x="0" y="62825"/>
                </a:lnTo>
                <a:close/>
              </a:path>
            </a:pathLst>
          </a:custGeom>
          <a:solidFill>
            <a:srgbClr val="DE6F4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283" name="Google Shape;2283;p103"/>
          <p:cNvSpPr txBox="1">
            <a:spLocks noGrp="1"/>
          </p:cNvSpPr>
          <p:nvPr>
            <p:ph type="title"/>
          </p:nvPr>
        </p:nvSpPr>
        <p:spPr>
          <a:xfrm>
            <a:off x="1051326" y="430744"/>
            <a:ext cx="2076600" cy="438600"/>
          </a:xfrm>
          <a:prstGeom prst="rect">
            <a:avLst/>
          </a:prstGeom>
          <a:noFill/>
          <a:ln>
            <a:noFill/>
          </a:ln>
        </p:spPr>
        <p:txBody>
          <a:bodyPr spcFirstLastPara="1" wrap="square" lIns="0" tIns="7500" rIns="0" bIns="0" anchor="t" anchorCtr="0">
            <a:spAutoFit/>
          </a:bodyPr>
          <a:lstStyle/>
          <a:p>
            <a:pPr marL="0" lvl="0" indent="0" algn="l" rtl="0">
              <a:lnSpc>
                <a:spcPct val="100000"/>
              </a:lnSpc>
              <a:spcBef>
                <a:spcPts val="0"/>
              </a:spcBef>
              <a:spcAft>
                <a:spcPts val="0"/>
              </a:spcAft>
              <a:buNone/>
            </a:pPr>
            <a:r>
              <a:rPr lang="en" sz="2800" b="0">
                <a:solidFill>
                  <a:srgbClr val="000000"/>
                </a:solidFill>
                <a:latin typeface="Oswald"/>
                <a:ea typeface="Oswald"/>
                <a:cs typeface="Oswald"/>
                <a:sym typeface="Oswald"/>
              </a:rPr>
              <a:t>Instructions</a:t>
            </a:r>
            <a:endParaRPr sz="2800" b="0">
              <a:latin typeface="Oswald"/>
              <a:ea typeface="Oswald"/>
              <a:cs typeface="Oswald"/>
              <a:sym typeface="Oswald"/>
            </a:endParaRPr>
          </a:p>
        </p:txBody>
      </p:sp>
      <p:sp>
        <p:nvSpPr>
          <p:cNvPr id="2284" name="Google Shape;2284;p103"/>
          <p:cNvSpPr txBox="1"/>
          <p:nvPr/>
        </p:nvSpPr>
        <p:spPr>
          <a:xfrm>
            <a:off x="7329352" y="123825"/>
            <a:ext cx="1643100" cy="307800"/>
          </a:xfrm>
          <a:prstGeom prst="rect">
            <a:avLst/>
          </a:prstGeom>
          <a:solidFill>
            <a:srgbClr val="332D58"/>
          </a:solidFill>
          <a:ln>
            <a:noFill/>
          </a:ln>
        </p:spPr>
        <p:txBody>
          <a:bodyPr spcFirstLastPara="1" wrap="square" lIns="0" tIns="91425" rIns="91425" bIns="91425" anchor="t" anchorCtr="0">
            <a:spAutoFit/>
          </a:bodyPr>
          <a:lstStyle/>
          <a:p>
            <a:pPr marL="101600" marR="0" lvl="0" indent="0" algn="ctr" rtl="0">
              <a:lnSpc>
                <a:spcPct val="100000"/>
              </a:lnSpc>
              <a:spcBef>
                <a:spcPts val="0"/>
              </a:spcBef>
              <a:spcAft>
                <a:spcPts val="0"/>
              </a:spcAft>
              <a:buNone/>
            </a:pPr>
            <a:r>
              <a:rPr lang="en" sz="800" b="1">
                <a:solidFill>
                  <a:srgbClr val="FFFFFF"/>
                </a:solidFill>
                <a:latin typeface="Proxima Nova"/>
                <a:ea typeface="Proxima Nova"/>
                <a:cs typeface="Proxima Nova"/>
                <a:sym typeface="Proxima Nova"/>
              </a:rPr>
              <a:t>MODERATOR SHARE SCREEN</a:t>
            </a:r>
            <a:endParaRPr sz="800" b="1">
              <a:solidFill>
                <a:schemeClr val="dk1"/>
              </a:solidFill>
              <a:latin typeface="Proxima Nova"/>
              <a:ea typeface="Proxima Nova"/>
              <a:cs typeface="Proxima Nova"/>
              <a:sym typeface="Proxima Nova"/>
            </a:endParaRPr>
          </a:p>
        </p:txBody>
      </p:sp>
      <p:sp>
        <p:nvSpPr>
          <p:cNvPr id="2285" name="Google Shape;2285;p103"/>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79</a:t>
            </a:fld>
            <a:endParaRPr sz="700">
              <a:latin typeface="Proxima Nova Semibold"/>
              <a:ea typeface="Proxima Nova Semibold"/>
              <a:cs typeface="Proxima Nova Semibold"/>
              <a:sym typeface="Proxima Nova Semibold"/>
            </a:endParaRPr>
          </a:p>
        </p:txBody>
      </p:sp>
      <p:grpSp>
        <p:nvGrpSpPr>
          <p:cNvPr id="2286" name="Google Shape;2286;p103"/>
          <p:cNvGrpSpPr/>
          <p:nvPr/>
        </p:nvGrpSpPr>
        <p:grpSpPr>
          <a:xfrm>
            <a:off x="167531" y="4852630"/>
            <a:ext cx="1505034" cy="174536"/>
            <a:chOff x="442904" y="4166938"/>
            <a:chExt cx="4030621" cy="467300"/>
          </a:xfrm>
        </p:grpSpPr>
        <p:pic>
          <p:nvPicPr>
            <p:cNvPr id="2287" name="Google Shape;2287;p103"/>
            <p:cNvPicPr preferRelativeResize="0"/>
            <p:nvPr/>
          </p:nvPicPr>
          <p:blipFill rotWithShape="1">
            <a:blip r:embed="rId3">
              <a:alphaModFix/>
            </a:blip>
            <a:srcRect/>
            <a:stretch/>
          </p:blipFill>
          <p:spPr>
            <a:xfrm>
              <a:off x="1848476" y="4166938"/>
              <a:ext cx="2625049" cy="467300"/>
            </a:xfrm>
            <a:prstGeom prst="rect">
              <a:avLst/>
            </a:prstGeom>
            <a:noFill/>
            <a:ln>
              <a:noFill/>
            </a:ln>
          </p:spPr>
        </p:pic>
        <p:grpSp>
          <p:nvGrpSpPr>
            <p:cNvPr id="2288" name="Google Shape;2288;p103"/>
            <p:cNvGrpSpPr/>
            <p:nvPr/>
          </p:nvGrpSpPr>
          <p:grpSpPr>
            <a:xfrm>
              <a:off x="442904" y="4326529"/>
              <a:ext cx="1033452" cy="205673"/>
              <a:chOff x="7504804" y="565304"/>
              <a:chExt cx="1033452" cy="205673"/>
            </a:xfrm>
          </p:grpSpPr>
          <p:sp>
            <p:nvSpPr>
              <p:cNvPr id="2289" name="Google Shape;2289;p103"/>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290" name="Google Shape;2290;p103"/>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291" name="Google Shape;2291;p103"/>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292" name="Google Shape;2292;p103"/>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293" name="Google Shape;2293;p103"/>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294" name="Google Shape;2294;p103"/>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295" name="Google Shape;2295;p103"/>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2296" name="Google Shape;2296;p103"/>
            <p:cNvCxnSpPr/>
            <p:nvPr/>
          </p:nvCxnSpPr>
          <p:spPr>
            <a:xfrm>
              <a:off x="1750292" y="4278301"/>
              <a:ext cx="0" cy="288000"/>
            </a:xfrm>
            <a:prstGeom prst="straightConnector1">
              <a:avLst/>
            </a:prstGeom>
            <a:noFill/>
            <a:ln w="9525" cap="flat" cmpd="sng">
              <a:solidFill>
                <a:srgbClr val="000000"/>
              </a:solidFill>
              <a:prstDash val="solid"/>
              <a:round/>
              <a:headEnd type="none" w="med" len="med"/>
              <a:tailEnd type="none" w="med" len="med"/>
            </a:ln>
          </p:spPr>
        </p:cxnSp>
      </p:grpSp>
      <p:sp>
        <p:nvSpPr>
          <p:cNvPr id="2297" name="Google Shape;2297;p103"/>
          <p:cNvSpPr txBox="1"/>
          <p:nvPr/>
        </p:nvSpPr>
        <p:spPr>
          <a:xfrm>
            <a:off x="1238775" y="1348975"/>
            <a:ext cx="6487200" cy="3026400"/>
          </a:xfrm>
          <a:prstGeom prst="rect">
            <a:avLst/>
          </a:prstGeom>
          <a:noFill/>
          <a:ln>
            <a:noFill/>
          </a:ln>
        </p:spPr>
        <p:txBody>
          <a:bodyPr spcFirstLastPara="1" wrap="square" lIns="0" tIns="5475" rIns="0" bIns="0" anchor="t" anchorCtr="0">
            <a:spAutoFit/>
          </a:bodyPr>
          <a:lstStyle/>
          <a:p>
            <a:pPr marL="215900" marR="292100" lvl="0" indent="0" algn="l" rtl="0">
              <a:lnSpc>
                <a:spcPct val="115000"/>
              </a:lnSpc>
              <a:spcBef>
                <a:spcPts val="0"/>
              </a:spcBef>
              <a:spcAft>
                <a:spcPts val="0"/>
              </a:spcAft>
              <a:buNone/>
            </a:pPr>
            <a:r>
              <a:rPr lang="en" sz="1700" b="1">
                <a:latin typeface="Proxima Nova"/>
                <a:ea typeface="Proxima Nova"/>
                <a:cs typeface="Proxima Nova"/>
                <a:sym typeface="Proxima Nova"/>
              </a:rPr>
              <a:t>Welcome back!</a:t>
            </a:r>
            <a:r>
              <a:rPr lang="en" sz="1700" b="1">
                <a:latin typeface="Avenir"/>
                <a:ea typeface="Avenir"/>
                <a:cs typeface="Avenir"/>
                <a:sym typeface="Avenir"/>
              </a:rPr>
              <a:t> </a:t>
            </a:r>
            <a:r>
              <a:rPr lang="en" sz="1700">
                <a:latin typeface="Avenir"/>
                <a:ea typeface="Avenir"/>
                <a:cs typeface="Avenir"/>
                <a:sym typeface="Avenir"/>
              </a:rPr>
              <a:t>Here is what you need to know for today:</a:t>
            </a:r>
            <a:endParaRPr sz="1700">
              <a:latin typeface="Avenir"/>
              <a:ea typeface="Avenir"/>
              <a:cs typeface="Avenir"/>
              <a:sym typeface="Avenir"/>
            </a:endParaRPr>
          </a:p>
          <a:p>
            <a:pPr marL="533400" lvl="0" indent="-177800" algn="l" rtl="0">
              <a:lnSpc>
                <a:spcPct val="115000"/>
              </a:lnSpc>
              <a:spcBef>
                <a:spcPts val="1200"/>
              </a:spcBef>
              <a:spcAft>
                <a:spcPts val="0"/>
              </a:spcAft>
              <a:buClr>
                <a:schemeClr val="dk1"/>
              </a:buClr>
              <a:buSzPts val="1400"/>
              <a:buFont typeface="Avenir"/>
              <a:buChar char="•"/>
            </a:pPr>
            <a:r>
              <a:rPr lang="en">
                <a:solidFill>
                  <a:schemeClr val="dk1"/>
                </a:solidFill>
                <a:latin typeface="Avenir"/>
                <a:ea typeface="Avenir"/>
                <a:cs typeface="Avenir"/>
                <a:sym typeface="Avenir"/>
              </a:rPr>
              <a:t>Pages 116 through 148 in your workbook will walk you and your breakout group through everything you need for today’s session.</a:t>
            </a:r>
            <a:endParaRPr>
              <a:solidFill>
                <a:schemeClr val="dk1"/>
              </a:solidFill>
              <a:latin typeface="Avenir"/>
              <a:ea typeface="Avenir"/>
              <a:cs typeface="Avenir"/>
              <a:sym typeface="Avenir"/>
            </a:endParaRPr>
          </a:p>
          <a:p>
            <a:pPr marL="533400" lvl="0" indent="-177800" algn="l" rtl="0">
              <a:lnSpc>
                <a:spcPct val="115000"/>
              </a:lnSpc>
              <a:spcBef>
                <a:spcPts val="1200"/>
              </a:spcBef>
              <a:spcAft>
                <a:spcPts val="0"/>
              </a:spcAft>
              <a:buClr>
                <a:schemeClr val="dk1"/>
              </a:buClr>
              <a:buSzPts val="1400"/>
              <a:buFont typeface="Avenir"/>
              <a:buChar char="•"/>
            </a:pPr>
            <a:r>
              <a:rPr lang="en">
                <a:solidFill>
                  <a:schemeClr val="dk1"/>
                </a:solidFill>
                <a:latin typeface="Avenir"/>
                <a:ea typeface="Avenir"/>
                <a:cs typeface="Avenir"/>
                <a:sym typeface="Avenir"/>
              </a:rPr>
              <a:t>Start by picking one person to facilitate today’s conversation. This person is responsible for:</a:t>
            </a:r>
            <a:endParaRPr>
              <a:solidFill>
                <a:schemeClr val="dk1"/>
              </a:solidFill>
              <a:latin typeface="Avenir"/>
              <a:ea typeface="Avenir"/>
              <a:cs typeface="Avenir"/>
              <a:sym typeface="Avenir"/>
            </a:endParaRPr>
          </a:p>
          <a:p>
            <a:pPr marL="758952" lvl="1" indent="-162051" algn="l" rtl="0">
              <a:lnSpc>
                <a:spcPct val="115000"/>
              </a:lnSpc>
              <a:spcBef>
                <a:spcPts val="1200"/>
              </a:spcBef>
              <a:spcAft>
                <a:spcPts val="0"/>
              </a:spcAft>
              <a:buClr>
                <a:schemeClr val="dk1"/>
              </a:buClr>
              <a:buSzPts val="1400"/>
              <a:buFont typeface="Avenir"/>
              <a:buChar char="○"/>
            </a:pPr>
            <a:r>
              <a:rPr lang="en">
                <a:solidFill>
                  <a:schemeClr val="dk1"/>
                </a:solidFill>
                <a:latin typeface="Avenir"/>
                <a:ea typeface="Avenir"/>
                <a:cs typeface="Avenir"/>
                <a:sym typeface="Avenir"/>
              </a:rPr>
              <a:t>Managing the agenda and keeping the group on track to finish on time</a:t>
            </a:r>
            <a:endParaRPr>
              <a:solidFill>
                <a:schemeClr val="dk1"/>
              </a:solidFill>
              <a:latin typeface="Avenir"/>
              <a:ea typeface="Avenir"/>
              <a:cs typeface="Avenir"/>
              <a:sym typeface="Avenir"/>
            </a:endParaRPr>
          </a:p>
          <a:p>
            <a:pPr marL="758952" lvl="1" indent="-162051" algn="l" rtl="0">
              <a:lnSpc>
                <a:spcPct val="115000"/>
              </a:lnSpc>
              <a:spcBef>
                <a:spcPts val="1200"/>
              </a:spcBef>
              <a:spcAft>
                <a:spcPts val="0"/>
              </a:spcAft>
              <a:buClr>
                <a:schemeClr val="dk1"/>
              </a:buClr>
              <a:buSzPts val="1400"/>
              <a:buFont typeface="Avenir"/>
              <a:buChar char="○"/>
            </a:pPr>
            <a:r>
              <a:rPr lang="en">
                <a:solidFill>
                  <a:schemeClr val="dk1"/>
                </a:solidFill>
                <a:latin typeface="Avenir"/>
                <a:ea typeface="Avenir"/>
                <a:cs typeface="Avenir"/>
                <a:sym typeface="Avenir"/>
              </a:rPr>
              <a:t>Sharing their screen during group work (pages to share will be marked with a purple box in the upper right corner, as shown above)</a:t>
            </a:r>
            <a:endParaRPr>
              <a:solidFill>
                <a:schemeClr val="dk1"/>
              </a:solidFill>
              <a:latin typeface="Avenir"/>
              <a:ea typeface="Avenir"/>
              <a:cs typeface="Avenir"/>
              <a:sym typeface="Avenir"/>
            </a:endParaRPr>
          </a:p>
          <a:p>
            <a:pPr marL="758952" lvl="1" indent="-162051" algn="l" rtl="0">
              <a:lnSpc>
                <a:spcPct val="115000"/>
              </a:lnSpc>
              <a:spcBef>
                <a:spcPts val="1200"/>
              </a:spcBef>
              <a:spcAft>
                <a:spcPts val="1200"/>
              </a:spcAft>
              <a:buClr>
                <a:schemeClr val="dk1"/>
              </a:buClr>
              <a:buSzPts val="1400"/>
              <a:buFont typeface="Avenir"/>
              <a:buChar char="○"/>
            </a:pPr>
            <a:r>
              <a:rPr lang="en">
                <a:solidFill>
                  <a:schemeClr val="dk1"/>
                </a:solidFill>
                <a:latin typeface="Avenir"/>
                <a:ea typeface="Avenir"/>
                <a:cs typeface="Avenir"/>
                <a:sym typeface="Avenir"/>
              </a:rPr>
              <a:t>Coordinating with the group to take turns reading shared pages aloud</a:t>
            </a:r>
            <a:endParaRPr>
              <a:solidFill>
                <a:schemeClr val="dk1"/>
              </a:solidFill>
              <a:latin typeface="Avenir"/>
              <a:ea typeface="Avenir"/>
              <a:cs typeface="Avenir"/>
              <a:sym typeface="Aveni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DF3E9"/>
        </a:solidFill>
        <a:effectLst/>
      </p:bgPr>
    </p:bg>
    <p:spTree>
      <p:nvGrpSpPr>
        <p:cNvPr id="1" name="Shape 286"/>
        <p:cNvGrpSpPr/>
        <p:nvPr/>
      </p:nvGrpSpPr>
      <p:grpSpPr>
        <a:xfrm>
          <a:off x="0" y="0"/>
          <a:ext cx="0" cy="0"/>
          <a:chOff x="0" y="0"/>
          <a:chExt cx="0" cy="0"/>
        </a:xfrm>
      </p:grpSpPr>
      <p:sp>
        <p:nvSpPr>
          <p:cNvPr id="287" name="Google Shape;287;p32"/>
          <p:cNvSpPr txBox="1">
            <a:spLocks noGrp="1"/>
          </p:cNvSpPr>
          <p:nvPr>
            <p:ph type="title"/>
          </p:nvPr>
        </p:nvSpPr>
        <p:spPr>
          <a:xfrm>
            <a:off x="708600" y="251375"/>
            <a:ext cx="8028300" cy="1053600"/>
          </a:xfrm>
          <a:prstGeom prst="rect">
            <a:avLst/>
          </a:prstGeom>
          <a:noFill/>
          <a:ln>
            <a:noFill/>
          </a:ln>
        </p:spPr>
        <p:txBody>
          <a:bodyPr spcFirstLastPara="1" wrap="square" lIns="0" tIns="5200" rIns="0" bIns="0" anchor="t" anchorCtr="0">
            <a:spAutoFit/>
          </a:bodyPr>
          <a:lstStyle/>
          <a:p>
            <a:pPr marL="0" marR="0" lvl="0" indent="0" algn="l" rtl="0">
              <a:lnSpc>
                <a:spcPct val="100299"/>
              </a:lnSpc>
              <a:spcBef>
                <a:spcPts val="0"/>
              </a:spcBef>
              <a:spcAft>
                <a:spcPts val="0"/>
              </a:spcAft>
              <a:buNone/>
            </a:pPr>
            <a:r>
              <a:rPr lang="en" sz="3400" b="0">
                <a:solidFill>
                  <a:srgbClr val="000000"/>
                </a:solidFill>
                <a:latin typeface="Oswald"/>
                <a:ea typeface="Oswald"/>
                <a:cs typeface="Oswald"/>
                <a:sym typeface="Oswald"/>
              </a:rPr>
              <a:t>Employees with traditionally marginalized identities are not getting the allyship they deserve</a:t>
            </a:r>
            <a:endParaRPr sz="3400">
              <a:latin typeface="Oswald"/>
              <a:ea typeface="Oswald"/>
              <a:cs typeface="Oswald"/>
              <a:sym typeface="Oswald"/>
            </a:endParaRPr>
          </a:p>
        </p:txBody>
      </p:sp>
      <p:sp>
        <p:nvSpPr>
          <p:cNvPr id="288" name="Google Shape;288;p32"/>
          <p:cNvSpPr txBox="1"/>
          <p:nvPr/>
        </p:nvSpPr>
        <p:spPr>
          <a:xfrm>
            <a:off x="1260849" y="3602879"/>
            <a:ext cx="2203800" cy="754500"/>
          </a:xfrm>
          <a:prstGeom prst="rect">
            <a:avLst/>
          </a:prstGeom>
          <a:noFill/>
          <a:ln>
            <a:noFill/>
          </a:ln>
        </p:spPr>
        <p:txBody>
          <a:bodyPr spcFirstLastPara="1" wrap="square" lIns="0" tIns="15600" rIns="0" bIns="0" anchor="t" anchorCtr="0">
            <a:spAutoFit/>
          </a:bodyPr>
          <a:lstStyle/>
          <a:p>
            <a:pPr marL="0" lvl="0" indent="0" algn="ctr" rtl="0">
              <a:spcBef>
                <a:spcPts val="0"/>
              </a:spcBef>
              <a:spcAft>
                <a:spcPts val="0"/>
              </a:spcAft>
              <a:buNone/>
            </a:pPr>
            <a:r>
              <a:rPr lang="en" sz="1600">
                <a:latin typeface="Avenir"/>
                <a:ea typeface="Avenir"/>
                <a:cs typeface="Avenir"/>
                <a:sym typeface="Avenir"/>
              </a:rPr>
              <a:t>White employees that see themselves as allies to women of color</a:t>
            </a:r>
            <a:endParaRPr sz="1600">
              <a:latin typeface="Avenir"/>
              <a:ea typeface="Avenir"/>
              <a:cs typeface="Avenir"/>
              <a:sym typeface="Avenir"/>
            </a:endParaRPr>
          </a:p>
        </p:txBody>
      </p:sp>
      <p:sp>
        <p:nvSpPr>
          <p:cNvPr id="289" name="Google Shape;289;p32"/>
          <p:cNvSpPr txBox="1"/>
          <p:nvPr/>
        </p:nvSpPr>
        <p:spPr>
          <a:xfrm>
            <a:off x="4805278" y="3602694"/>
            <a:ext cx="2762700" cy="754500"/>
          </a:xfrm>
          <a:prstGeom prst="rect">
            <a:avLst/>
          </a:prstGeom>
          <a:noFill/>
          <a:ln>
            <a:noFill/>
          </a:ln>
        </p:spPr>
        <p:txBody>
          <a:bodyPr spcFirstLastPara="1" wrap="square" lIns="0" tIns="15600" rIns="0" bIns="0" anchor="t" anchorCtr="0">
            <a:spAutoFit/>
          </a:bodyPr>
          <a:lstStyle/>
          <a:p>
            <a:pPr marL="0" lvl="0" indent="0" algn="ctr" rtl="0">
              <a:spcBef>
                <a:spcPts val="0"/>
              </a:spcBef>
              <a:spcAft>
                <a:spcPts val="0"/>
              </a:spcAft>
              <a:buNone/>
            </a:pPr>
            <a:r>
              <a:rPr lang="en" sz="1600">
                <a:latin typeface="Avenir"/>
                <a:ea typeface="Avenir"/>
                <a:cs typeface="Avenir"/>
                <a:sym typeface="Avenir"/>
              </a:rPr>
              <a:t>Employees that think employees of their race and gender have allies at work</a:t>
            </a:r>
            <a:endParaRPr sz="1600">
              <a:latin typeface="Avenir"/>
              <a:ea typeface="Avenir"/>
              <a:cs typeface="Avenir"/>
              <a:sym typeface="Avenir"/>
            </a:endParaRPr>
          </a:p>
        </p:txBody>
      </p:sp>
      <p:grpSp>
        <p:nvGrpSpPr>
          <p:cNvPr id="290" name="Google Shape;290;p32"/>
          <p:cNvGrpSpPr/>
          <p:nvPr/>
        </p:nvGrpSpPr>
        <p:grpSpPr>
          <a:xfrm>
            <a:off x="2133018" y="1652458"/>
            <a:ext cx="478249" cy="1545053"/>
            <a:chOff x="4690014" y="3968465"/>
            <a:chExt cx="1051560" cy="3397214"/>
          </a:xfrm>
        </p:grpSpPr>
        <p:sp>
          <p:nvSpPr>
            <p:cNvPr id="291" name="Google Shape;291;p32"/>
            <p:cNvSpPr/>
            <p:nvPr/>
          </p:nvSpPr>
          <p:spPr>
            <a:xfrm>
              <a:off x="4690014" y="3968465"/>
              <a:ext cx="1051560" cy="3392804"/>
            </a:xfrm>
            <a:custGeom>
              <a:avLst/>
              <a:gdLst/>
              <a:ahLst/>
              <a:cxnLst/>
              <a:rect l="l" t="t" r="r" b="b"/>
              <a:pathLst>
                <a:path w="1051560" h="3392804" extrusionOk="0">
                  <a:moveTo>
                    <a:pt x="0" y="3392566"/>
                  </a:moveTo>
                  <a:lnTo>
                    <a:pt x="1051098" y="3392566"/>
                  </a:lnTo>
                  <a:lnTo>
                    <a:pt x="1051098" y="0"/>
                  </a:lnTo>
                  <a:lnTo>
                    <a:pt x="0" y="0"/>
                  </a:lnTo>
                  <a:lnTo>
                    <a:pt x="0" y="3392566"/>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92" name="Google Shape;292;p32"/>
            <p:cNvSpPr/>
            <p:nvPr/>
          </p:nvSpPr>
          <p:spPr>
            <a:xfrm>
              <a:off x="4690014" y="5228270"/>
              <a:ext cx="1051560" cy="2137409"/>
            </a:xfrm>
            <a:custGeom>
              <a:avLst/>
              <a:gdLst/>
              <a:ahLst/>
              <a:cxnLst/>
              <a:rect l="l" t="t" r="r" b="b"/>
              <a:pathLst>
                <a:path w="1051560" h="2137409" extrusionOk="0">
                  <a:moveTo>
                    <a:pt x="1051098" y="0"/>
                  </a:moveTo>
                  <a:lnTo>
                    <a:pt x="0" y="0"/>
                  </a:lnTo>
                  <a:lnTo>
                    <a:pt x="0" y="2137317"/>
                  </a:lnTo>
                  <a:lnTo>
                    <a:pt x="1051098" y="2137317"/>
                  </a:lnTo>
                  <a:lnTo>
                    <a:pt x="1051098" y="0"/>
                  </a:lnTo>
                  <a:close/>
                </a:path>
              </a:pathLst>
            </a:custGeom>
            <a:solidFill>
              <a:srgbClr val="0E4D4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sp>
        <p:nvSpPr>
          <p:cNvPr id="293" name="Google Shape;293;p32"/>
          <p:cNvSpPr txBox="1"/>
          <p:nvPr/>
        </p:nvSpPr>
        <p:spPr>
          <a:xfrm>
            <a:off x="2134733" y="1654023"/>
            <a:ext cx="475200" cy="525900"/>
          </a:xfrm>
          <a:prstGeom prst="rect">
            <a:avLst/>
          </a:prstGeom>
          <a:solidFill>
            <a:srgbClr val="FDF3E9"/>
          </a:solidFill>
          <a:ln>
            <a:noFill/>
          </a:ln>
        </p:spPr>
        <p:txBody>
          <a:bodyPr spcFirstLastPara="1" wrap="square" lIns="0" tIns="2600" rIns="0" bIns="0" anchor="t" anchorCtr="0">
            <a:spAutoFit/>
          </a:bodyPr>
          <a:lstStyle/>
          <a:p>
            <a:pPr marL="0" marR="0" lvl="0" indent="0" algn="l" rtl="0">
              <a:lnSpc>
                <a:spcPct val="100000"/>
              </a:lnSpc>
              <a:spcBef>
                <a:spcPts val="0"/>
              </a:spcBef>
              <a:spcAft>
                <a:spcPts val="0"/>
              </a:spcAft>
              <a:buNone/>
            </a:pPr>
            <a:endParaRPr sz="1900">
              <a:latin typeface="Times New Roman"/>
              <a:ea typeface="Times New Roman"/>
              <a:cs typeface="Times New Roman"/>
              <a:sym typeface="Times New Roman"/>
            </a:endParaRPr>
          </a:p>
          <a:p>
            <a:pPr marL="38100" marR="0" lvl="0" indent="0" algn="l" rtl="0">
              <a:lnSpc>
                <a:spcPct val="100000"/>
              </a:lnSpc>
              <a:spcBef>
                <a:spcPts val="0"/>
              </a:spcBef>
              <a:spcAft>
                <a:spcPts val="0"/>
              </a:spcAft>
              <a:buNone/>
            </a:pPr>
            <a:r>
              <a:rPr lang="en" sz="1500" b="1">
                <a:latin typeface="Avenir"/>
                <a:ea typeface="Avenir"/>
                <a:cs typeface="Avenir"/>
                <a:sym typeface="Avenir"/>
              </a:rPr>
              <a:t>63%</a:t>
            </a:r>
            <a:endParaRPr sz="1500">
              <a:latin typeface="Avenir"/>
              <a:ea typeface="Avenir"/>
              <a:cs typeface="Avenir"/>
              <a:sym typeface="Avenir"/>
            </a:endParaRPr>
          </a:p>
        </p:txBody>
      </p:sp>
      <p:sp>
        <p:nvSpPr>
          <p:cNvPr id="294" name="Google Shape;294;p32"/>
          <p:cNvSpPr txBox="1"/>
          <p:nvPr/>
        </p:nvSpPr>
        <p:spPr>
          <a:xfrm>
            <a:off x="2142619" y="3294571"/>
            <a:ext cx="469200" cy="159300"/>
          </a:xfrm>
          <a:prstGeom prst="rect">
            <a:avLst/>
          </a:prstGeom>
          <a:noFill/>
          <a:ln>
            <a:noFill/>
          </a:ln>
        </p:spPr>
        <p:txBody>
          <a:bodyPr spcFirstLastPara="1" wrap="square" lIns="0" tIns="5200" rIns="0" bIns="0" anchor="t" anchorCtr="0">
            <a:spAutoFit/>
          </a:bodyPr>
          <a:lstStyle/>
          <a:p>
            <a:pPr marL="0" marR="0" lvl="0" indent="0" algn="l" rtl="0">
              <a:lnSpc>
                <a:spcPct val="100000"/>
              </a:lnSpc>
              <a:spcBef>
                <a:spcPts val="0"/>
              </a:spcBef>
              <a:spcAft>
                <a:spcPts val="0"/>
              </a:spcAft>
              <a:buNone/>
            </a:pPr>
            <a:r>
              <a:rPr lang="en" sz="1000" b="1">
                <a:latin typeface="Proxima Nova"/>
                <a:ea typeface="Proxima Nova"/>
                <a:cs typeface="Proxima Nova"/>
                <a:sym typeface="Proxima Nova"/>
              </a:rPr>
              <a:t>WHITE</a:t>
            </a:r>
            <a:endParaRPr sz="1000" b="1">
              <a:latin typeface="Proxima Nova"/>
              <a:ea typeface="Proxima Nova"/>
              <a:cs typeface="Proxima Nova"/>
              <a:sym typeface="Proxima Nova"/>
            </a:endParaRPr>
          </a:p>
        </p:txBody>
      </p:sp>
      <p:sp>
        <p:nvSpPr>
          <p:cNvPr id="295" name="Google Shape;295;p32"/>
          <p:cNvSpPr txBox="1"/>
          <p:nvPr/>
        </p:nvSpPr>
        <p:spPr>
          <a:xfrm>
            <a:off x="5141676" y="1654023"/>
            <a:ext cx="475200" cy="1277700"/>
          </a:xfrm>
          <a:prstGeom prst="rect">
            <a:avLst/>
          </a:prstGeom>
          <a:solidFill>
            <a:srgbClr val="FDF3E9"/>
          </a:solid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endParaRPr sz="20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0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800">
              <a:latin typeface="Times New Roman"/>
              <a:ea typeface="Times New Roman"/>
              <a:cs typeface="Times New Roman"/>
              <a:sym typeface="Times New Roman"/>
            </a:endParaRPr>
          </a:p>
          <a:p>
            <a:pPr marL="25400" marR="0" lvl="0" indent="0" algn="l" rtl="0">
              <a:lnSpc>
                <a:spcPct val="100000"/>
              </a:lnSpc>
              <a:spcBef>
                <a:spcPts val="0"/>
              </a:spcBef>
              <a:spcAft>
                <a:spcPts val="0"/>
              </a:spcAft>
              <a:buNone/>
            </a:pPr>
            <a:r>
              <a:rPr lang="en" sz="1500" b="1">
                <a:latin typeface="Avenir"/>
                <a:ea typeface="Avenir"/>
                <a:cs typeface="Avenir"/>
                <a:sym typeface="Avenir"/>
              </a:rPr>
              <a:t>16%</a:t>
            </a:r>
            <a:endParaRPr sz="1500">
              <a:latin typeface="Avenir"/>
              <a:ea typeface="Avenir"/>
              <a:cs typeface="Avenir"/>
              <a:sym typeface="Avenir"/>
            </a:endParaRPr>
          </a:p>
        </p:txBody>
      </p:sp>
      <p:sp>
        <p:nvSpPr>
          <p:cNvPr id="296" name="Google Shape;296;p32"/>
          <p:cNvSpPr txBox="1"/>
          <p:nvPr/>
        </p:nvSpPr>
        <p:spPr>
          <a:xfrm>
            <a:off x="5091228" y="3294571"/>
            <a:ext cx="601500" cy="159300"/>
          </a:xfrm>
          <a:prstGeom prst="rect">
            <a:avLst/>
          </a:prstGeom>
          <a:noFill/>
          <a:ln>
            <a:noFill/>
          </a:ln>
        </p:spPr>
        <p:txBody>
          <a:bodyPr spcFirstLastPara="1" wrap="square" lIns="0" tIns="5200" rIns="0" bIns="0" anchor="t" anchorCtr="0">
            <a:spAutoFit/>
          </a:bodyPr>
          <a:lstStyle/>
          <a:p>
            <a:pPr marL="0" marR="0" lvl="0" indent="0" algn="l" rtl="0">
              <a:lnSpc>
                <a:spcPct val="100000"/>
              </a:lnSpc>
              <a:spcBef>
                <a:spcPts val="0"/>
              </a:spcBef>
              <a:spcAft>
                <a:spcPts val="0"/>
              </a:spcAft>
              <a:buNone/>
            </a:pPr>
            <a:r>
              <a:rPr lang="en" sz="1000" b="1">
                <a:latin typeface="Proxima Nova"/>
                <a:ea typeface="Proxima Nova"/>
                <a:cs typeface="Proxima Nova"/>
                <a:sym typeface="Proxima Nova"/>
              </a:rPr>
              <a:t>LATINAS</a:t>
            </a:r>
            <a:endParaRPr sz="1000" b="1">
              <a:latin typeface="Proxima Nova"/>
              <a:ea typeface="Proxima Nova"/>
              <a:cs typeface="Proxima Nova"/>
              <a:sym typeface="Proxima Nova"/>
            </a:endParaRPr>
          </a:p>
        </p:txBody>
      </p:sp>
      <p:sp>
        <p:nvSpPr>
          <p:cNvPr id="297" name="Google Shape;297;p32"/>
          <p:cNvSpPr txBox="1"/>
          <p:nvPr/>
        </p:nvSpPr>
        <p:spPr>
          <a:xfrm>
            <a:off x="6618050" y="1654023"/>
            <a:ext cx="475200" cy="1400700"/>
          </a:xfrm>
          <a:prstGeom prst="rect">
            <a:avLst/>
          </a:prstGeom>
          <a:solidFill>
            <a:srgbClr val="FDF3E9"/>
          </a:solid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endParaRPr sz="20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0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0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600">
              <a:latin typeface="Times New Roman"/>
              <a:ea typeface="Times New Roman"/>
              <a:cs typeface="Times New Roman"/>
              <a:sym typeface="Times New Roman"/>
            </a:endParaRPr>
          </a:p>
          <a:p>
            <a:pPr marL="38100" marR="0" lvl="0" indent="0" algn="l" rtl="0">
              <a:lnSpc>
                <a:spcPct val="100000"/>
              </a:lnSpc>
              <a:spcBef>
                <a:spcPts val="0"/>
              </a:spcBef>
              <a:spcAft>
                <a:spcPts val="0"/>
              </a:spcAft>
              <a:buNone/>
            </a:pPr>
            <a:r>
              <a:rPr lang="en" sz="1500" b="1">
                <a:latin typeface="Avenir"/>
                <a:ea typeface="Avenir"/>
                <a:cs typeface="Avenir"/>
                <a:sym typeface="Avenir"/>
              </a:rPr>
              <a:t>11%</a:t>
            </a:r>
            <a:endParaRPr sz="1500">
              <a:latin typeface="Avenir"/>
              <a:ea typeface="Avenir"/>
              <a:cs typeface="Avenir"/>
              <a:sym typeface="Avenir"/>
            </a:endParaRPr>
          </a:p>
        </p:txBody>
      </p:sp>
      <p:sp>
        <p:nvSpPr>
          <p:cNvPr id="298" name="Google Shape;298;p32"/>
          <p:cNvSpPr txBox="1"/>
          <p:nvPr/>
        </p:nvSpPr>
        <p:spPr>
          <a:xfrm>
            <a:off x="6322594" y="3294571"/>
            <a:ext cx="1080600" cy="159300"/>
          </a:xfrm>
          <a:prstGeom prst="rect">
            <a:avLst/>
          </a:prstGeom>
          <a:noFill/>
          <a:ln>
            <a:noFill/>
          </a:ln>
        </p:spPr>
        <p:txBody>
          <a:bodyPr spcFirstLastPara="1" wrap="square" lIns="0" tIns="5200" rIns="0" bIns="0" anchor="t" anchorCtr="0">
            <a:spAutoFit/>
          </a:bodyPr>
          <a:lstStyle/>
          <a:p>
            <a:pPr marL="0" marR="0" lvl="0" indent="0" algn="ctr" rtl="0">
              <a:lnSpc>
                <a:spcPct val="100000"/>
              </a:lnSpc>
              <a:spcBef>
                <a:spcPts val="0"/>
              </a:spcBef>
              <a:spcAft>
                <a:spcPts val="0"/>
              </a:spcAft>
              <a:buNone/>
            </a:pPr>
            <a:r>
              <a:rPr lang="en" sz="1000" b="1">
                <a:latin typeface="Proxima Nova"/>
                <a:ea typeface="Proxima Nova"/>
                <a:cs typeface="Proxima Nova"/>
                <a:sym typeface="Proxima Nova"/>
              </a:rPr>
              <a:t>BLACK WOMEN</a:t>
            </a:r>
            <a:endParaRPr sz="1000" b="1">
              <a:latin typeface="Proxima Nova"/>
              <a:ea typeface="Proxima Nova"/>
              <a:cs typeface="Proxima Nova"/>
              <a:sym typeface="Proxima Nova"/>
            </a:endParaRPr>
          </a:p>
        </p:txBody>
      </p:sp>
      <p:sp>
        <p:nvSpPr>
          <p:cNvPr id="299" name="Google Shape;299;p32"/>
          <p:cNvSpPr/>
          <p:nvPr/>
        </p:nvSpPr>
        <p:spPr>
          <a:xfrm>
            <a:off x="1581596" y="3200165"/>
            <a:ext cx="1562795" cy="0"/>
          </a:xfrm>
          <a:custGeom>
            <a:avLst/>
            <a:gdLst/>
            <a:ahLst/>
            <a:cxnLst/>
            <a:rect l="l" t="t" r="r" b="b"/>
            <a:pathLst>
              <a:path w="3434715" h="120000" extrusionOk="0">
                <a:moveTo>
                  <a:pt x="0" y="0"/>
                </a:moveTo>
                <a:lnTo>
                  <a:pt x="3434450" y="0"/>
                </a:lnTo>
              </a:path>
            </a:pathLst>
          </a:custGeom>
          <a:noFill/>
          <a:ln w="209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nvGrpSpPr>
          <p:cNvPr id="300" name="Google Shape;300;p32"/>
          <p:cNvGrpSpPr/>
          <p:nvPr/>
        </p:nvGrpSpPr>
        <p:grpSpPr>
          <a:xfrm>
            <a:off x="4695488" y="1652458"/>
            <a:ext cx="2981262" cy="1547702"/>
            <a:chOff x="10324293" y="3968465"/>
            <a:chExt cx="6555105" cy="3403038"/>
          </a:xfrm>
        </p:grpSpPr>
        <p:sp>
          <p:nvSpPr>
            <p:cNvPr id="301" name="Google Shape;301;p32"/>
            <p:cNvSpPr/>
            <p:nvPr/>
          </p:nvSpPr>
          <p:spPr>
            <a:xfrm>
              <a:off x="11286672" y="6822776"/>
              <a:ext cx="1051559" cy="542925"/>
            </a:xfrm>
            <a:custGeom>
              <a:avLst/>
              <a:gdLst/>
              <a:ahLst/>
              <a:cxnLst/>
              <a:rect l="l" t="t" r="r" b="b"/>
              <a:pathLst>
                <a:path w="1051559" h="542925" extrusionOk="0">
                  <a:moveTo>
                    <a:pt x="1051098" y="0"/>
                  </a:moveTo>
                  <a:lnTo>
                    <a:pt x="0" y="0"/>
                  </a:lnTo>
                  <a:lnTo>
                    <a:pt x="0" y="542810"/>
                  </a:lnTo>
                  <a:lnTo>
                    <a:pt x="1051098" y="542810"/>
                  </a:lnTo>
                  <a:lnTo>
                    <a:pt x="1051098" y="0"/>
                  </a:lnTo>
                  <a:close/>
                </a:path>
              </a:pathLst>
            </a:custGeom>
            <a:solidFill>
              <a:srgbClr val="D9951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302" name="Google Shape;302;p32"/>
            <p:cNvSpPr/>
            <p:nvPr/>
          </p:nvSpPr>
          <p:spPr>
            <a:xfrm>
              <a:off x="14553588" y="6992404"/>
              <a:ext cx="1051559" cy="373379"/>
            </a:xfrm>
            <a:custGeom>
              <a:avLst/>
              <a:gdLst/>
              <a:ahLst/>
              <a:cxnLst/>
              <a:rect l="l" t="t" r="r" b="b"/>
              <a:pathLst>
                <a:path w="1051559" h="373379" extrusionOk="0">
                  <a:moveTo>
                    <a:pt x="1051098" y="0"/>
                  </a:moveTo>
                  <a:lnTo>
                    <a:pt x="0" y="0"/>
                  </a:lnTo>
                  <a:lnTo>
                    <a:pt x="0" y="373182"/>
                  </a:lnTo>
                  <a:lnTo>
                    <a:pt x="1051098" y="373182"/>
                  </a:lnTo>
                  <a:lnTo>
                    <a:pt x="1051098" y="0"/>
                  </a:lnTo>
                  <a:close/>
                </a:path>
              </a:pathLst>
            </a:custGeom>
            <a:solidFill>
              <a:srgbClr val="382B5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303" name="Google Shape;303;p32"/>
            <p:cNvSpPr/>
            <p:nvPr/>
          </p:nvSpPr>
          <p:spPr>
            <a:xfrm>
              <a:off x="10324293" y="7371503"/>
              <a:ext cx="6555105" cy="0"/>
            </a:xfrm>
            <a:custGeom>
              <a:avLst/>
              <a:gdLst/>
              <a:ahLst/>
              <a:cxnLst/>
              <a:rect l="l" t="t" r="r" b="b"/>
              <a:pathLst>
                <a:path w="6555105" h="120000" extrusionOk="0">
                  <a:moveTo>
                    <a:pt x="0" y="0"/>
                  </a:moveTo>
                  <a:lnTo>
                    <a:pt x="6554774" y="0"/>
                  </a:lnTo>
                </a:path>
              </a:pathLst>
            </a:custGeom>
            <a:noFill/>
            <a:ln w="209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304" name="Google Shape;304;p32"/>
            <p:cNvSpPr/>
            <p:nvPr/>
          </p:nvSpPr>
          <p:spPr>
            <a:xfrm>
              <a:off x="11301111" y="3968465"/>
              <a:ext cx="4297680" cy="3392804"/>
            </a:xfrm>
            <a:custGeom>
              <a:avLst/>
              <a:gdLst/>
              <a:ahLst/>
              <a:cxnLst/>
              <a:rect l="l" t="t" r="r" b="b"/>
              <a:pathLst>
                <a:path w="4297680" h="3392804" extrusionOk="0">
                  <a:moveTo>
                    <a:pt x="0" y="3392566"/>
                  </a:moveTo>
                  <a:lnTo>
                    <a:pt x="1051098" y="3392566"/>
                  </a:lnTo>
                  <a:lnTo>
                    <a:pt x="1051098" y="0"/>
                  </a:lnTo>
                  <a:lnTo>
                    <a:pt x="0" y="0"/>
                  </a:lnTo>
                  <a:lnTo>
                    <a:pt x="0" y="3392566"/>
                  </a:lnTo>
                  <a:close/>
                </a:path>
                <a:path w="4297680" h="3392804" extrusionOk="0">
                  <a:moveTo>
                    <a:pt x="3245974" y="3392566"/>
                  </a:moveTo>
                  <a:lnTo>
                    <a:pt x="4297073" y="3392566"/>
                  </a:lnTo>
                  <a:lnTo>
                    <a:pt x="4297073" y="0"/>
                  </a:lnTo>
                  <a:lnTo>
                    <a:pt x="3245974" y="0"/>
                  </a:lnTo>
                  <a:lnTo>
                    <a:pt x="3245974" y="3392566"/>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sp>
        <p:nvSpPr>
          <p:cNvPr id="305" name="Google Shape;305;p32"/>
          <p:cNvSpPr txBox="1"/>
          <p:nvPr/>
        </p:nvSpPr>
        <p:spPr>
          <a:xfrm>
            <a:off x="1561200" y="4775450"/>
            <a:ext cx="6021600" cy="131100"/>
          </a:xfrm>
          <a:prstGeom prst="rect">
            <a:avLst/>
          </a:prstGeom>
          <a:noFill/>
          <a:ln>
            <a:noFill/>
          </a:ln>
        </p:spPr>
        <p:txBody>
          <a:bodyPr spcFirstLastPara="1" wrap="square" lIns="0" tIns="7800" rIns="0" bIns="0" anchor="t" anchorCtr="0">
            <a:spAutoFit/>
          </a:bodyPr>
          <a:lstStyle/>
          <a:p>
            <a:pPr marL="0" marR="0" lvl="0" indent="0" algn="ctr" rtl="0">
              <a:lnSpc>
                <a:spcPct val="100000"/>
              </a:lnSpc>
              <a:spcBef>
                <a:spcPts val="0"/>
              </a:spcBef>
              <a:spcAft>
                <a:spcPts val="0"/>
              </a:spcAft>
              <a:buNone/>
            </a:pPr>
            <a:r>
              <a:rPr lang="en" sz="800" u="sng">
                <a:solidFill>
                  <a:schemeClr val="hlink"/>
                </a:solidFill>
                <a:latin typeface="Avenir"/>
                <a:ea typeface="Avenir"/>
                <a:cs typeface="Avenir"/>
                <a:sym typeface="Avenir"/>
                <a:hlinkClick r:id="rId3"/>
              </a:rPr>
              <a:t>LeanIn.Org</a:t>
            </a:r>
            <a:r>
              <a:rPr lang="en" sz="800">
                <a:latin typeface="Avenir"/>
                <a:ea typeface="Avenir"/>
                <a:cs typeface="Avenir"/>
                <a:sym typeface="Avenir"/>
              </a:rPr>
              <a:t> and McKinsey &amp; Company, </a:t>
            </a:r>
            <a:r>
              <a:rPr lang="en" sz="800" i="1">
                <a:latin typeface="Avenir"/>
                <a:ea typeface="Avenir"/>
                <a:cs typeface="Avenir"/>
                <a:sym typeface="Avenir"/>
              </a:rPr>
              <a:t>Women in the Workplace 2020 </a:t>
            </a:r>
            <a:r>
              <a:rPr lang="en" sz="800">
                <a:latin typeface="Avenir"/>
                <a:ea typeface="Avenir"/>
                <a:cs typeface="Avenir"/>
                <a:sym typeface="Avenir"/>
              </a:rPr>
              <a:t>(September 2020), </a:t>
            </a:r>
            <a:r>
              <a:rPr lang="en" sz="800" u="sng">
                <a:solidFill>
                  <a:schemeClr val="hlink"/>
                </a:solidFill>
                <a:latin typeface="Avenir"/>
                <a:ea typeface="Avenir"/>
                <a:cs typeface="Avenir"/>
                <a:sym typeface="Avenir"/>
                <a:hlinkClick r:id="rId4"/>
              </a:rPr>
              <a:t>https://womenintheworkplace.com</a:t>
            </a:r>
            <a:endParaRPr sz="800">
              <a:latin typeface="Avenir"/>
              <a:ea typeface="Avenir"/>
              <a:cs typeface="Avenir"/>
              <a:sym typeface="Avenir"/>
            </a:endParaRPr>
          </a:p>
        </p:txBody>
      </p:sp>
      <p:sp>
        <p:nvSpPr>
          <p:cNvPr id="306" name="Google Shape;306;p32"/>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8</a:t>
            </a:fld>
            <a:endParaRPr sz="700">
              <a:latin typeface="Proxima Nova Semibold"/>
              <a:ea typeface="Proxima Nova Semibold"/>
              <a:cs typeface="Proxima Nova Semibold"/>
              <a:sym typeface="Proxima Nova Semibold"/>
            </a:endParaRPr>
          </a:p>
        </p:txBody>
      </p:sp>
      <p:grpSp>
        <p:nvGrpSpPr>
          <p:cNvPr id="307" name="Google Shape;307;p32"/>
          <p:cNvGrpSpPr/>
          <p:nvPr/>
        </p:nvGrpSpPr>
        <p:grpSpPr>
          <a:xfrm>
            <a:off x="167531" y="4852630"/>
            <a:ext cx="1505034" cy="174536"/>
            <a:chOff x="442904" y="4166938"/>
            <a:chExt cx="4030621" cy="467300"/>
          </a:xfrm>
        </p:grpSpPr>
        <p:pic>
          <p:nvPicPr>
            <p:cNvPr id="308" name="Google Shape;308;p32"/>
            <p:cNvPicPr preferRelativeResize="0"/>
            <p:nvPr/>
          </p:nvPicPr>
          <p:blipFill rotWithShape="1">
            <a:blip r:embed="rId5">
              <a:alphaModFix/>
            </a:blip>
            <a:srcRect/>
            <a:stretch/>
          </p:blipFill>
          <p:spPr>
            <a:xfrm>
              <a:off x="1848476" y="4166938"/>
              <a:ext cx="2625049" cy="467300"/>
            </a:xfrm>
            <a:prstGeom prst="rect">
              <a:avLst/>
            </a:prstGeom>
            <a:noFill/>
            <a:ln>
              <a:noFill/>
            </a:ln>
          </p:spPr>
        </p:pic>
        <p:grpSp>
          <p:nvGrpSpPr>
            <p:cNvPr id="309" name="Google Shape;309;p32"/>
            <p:cNvGrpSpPr/>
            <p:nvPr/>
          </p:nvGrpSpPr>
          <p:grpSpPr>
            <a:xfrm>
              <a:off x="442904" y="4326529"/>
              <a:ext cx="1033452" cy="205673"/>
              <a:chOff x="7504804" y="565304"/>
              <a:chExt cx="1033452" cy="205673"/>
            </a:xfrm>
          </p:grpSpPr>
          <p:sp>
            <p:nvSpPr>
              <p:cNvPr id="310" name="Google Shape;310;p32"/>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311" name="Google Shape;311;p32"/>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312" name="Google Shape;312;p32"/>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313" name="Google Shape;313;p32"/>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314" name="Google Shape;314;p32"/>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315" name="Google Shape;315;p32"/>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316" name="Google Shape;316;p32"/>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317" name="Google Shape;317;p32"/>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Shape 2301"/>
        <p:cNvGrpSpPr/>
        <p:nvPr/>
      </p:nvGrpSpPr>
      <p:grpSpPr>
        <a:xfrm>
          <a:off x="0" y="0"/>
          <a:ext cx="0" cy="0"/>
          <a:chOff x="0" y="0"/>
          <a:chExt cx="0" cy="0"/>
        </a:xfrm>
      </p:grpSpPr>
      <p:sp>
        <p:nvSpPr>
          <p:cNvPr id="2302" name="Google Shape;2302;p104"/>
          <p:cNvSpPr/>
          <p:nvPr/>
        </p:nvSpPr>
        <p:spPr>
          <a:xfrm>
            <a:off x="0" y="0"/>
            <a:ext cx="3430407" cy="5145465"/>
          </a:xfrm>
          <a:custGeom>
            <a:avLst/>
            <a:gdLst/>
            <a:ahLst/>
            <a:cxnLst/>
            <a:rect l="l" t="t" r="r" b="b"/>
            <a:pathLst>
              <a:path w="7539355" h="11308715" extrusionOk="0">
                <a:moveTo>
                  <a:pt x="7539037" y="0"/>
                </a:moveTo>
                <a:lnTo>
                  <a:pt x="0" y="0"/>
                </a:lnTo>
                <a:lnTo>
                  <a:pt x="0" y="11308556"/>
                </a:lnTo>
                <a:lnTo>
                  <a:pt x="7539037" y="11308556"/>
                </a:lnTo>
                <a:lnTo>
                  <a:pt x="7539037" y="0"/>
                </a:lnTo>
                <a:close/>
              </a:path>
            </a:pathLst>
          </a:custGeom>
          <a:solidFill>
            <a:srgbClr val="332C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03" name="Google Shape;2303;p104"/>
          <p:cNvSpPr txBox="1"/>
          <p:nvPr/>
        </p:nvSpPr>
        <p:spPr>
          <a:xfrm>
            <a:off x="651450" y="832200"/>
            <a:ext cx="2352900" cy="3174300"/>
          </a:xfrm>
          <a:prstGeom prst="rect">
            <a:avLst/>
          </a:prstGeom>
          <a:noFill/>
          <a:ln>
            <a:noFill/>
          </a:ln>
        </p:spPr>
        <p:txBody>
          <a:bodyPr spcFirstLastPara="1" wrap="square" lIns="0" tIns="125625" rIns="0" bIns="0" anchor="t" anchorCtr="0">
            <a:spAutoFit/>
          </a:bodyPr>
          <a:lstStyle/>
          <a:p>
            <a:pPr marL="0" marR="317500" lvl="0" indent="0" algn="l" rtl="0">
              <a:lnSpc>
                <a:spcPct val="96574"/>
              </a:lnSpc>
              <a:spcBef>
                <a:spcPts val="0"/>
              </a:spcBef>
              <a:spcAft>
                <a:spcPts val="0"/>
              </a:spcAft>
              <a:buNone/>
            </a:pPr>
            <a:r>
              <a:rPr lang="en" sz="4100">
                <a:solidFill>
                  <a:srgbClr val="FFFFFF"/>
                </a:solidFill>
                <a:latin typeface="Oswald"/>
                <a:ea typeface="Oswald"/>
                <a:cs typeface="Oswald"/>
                <a:sym typeface="Oswald"/>
              </a:rPr>
              <a:t>How to  practice</a:t>
            </a:r>
            <a:endParaRPr sz="4100">
              <a:latin typeface="Oswald"/>
              <a:ea typeface="Oswald"/>
              <a:cs typeface="Oswald"/>
              <a:sym typeface="Oswald"/>
            </a:endParaRPr>
          </a:p>
          <a:p>
            <a:pPr marL="0" marR="0" lvl="0" indent="0" algn="l" rtl="0">
              <a:lnSpc>
                <a:spcPct val="96574"/>
              </a:lnSpc>
              <a:spcBef>
                <a:spcPts val="0"/>
              </a:spcBef>
              <a:spcAft>
                <a:spcPts val="0"/>
              </a:spcAft>
              <a:buNone/>
            </a:pPr>
            <a:r>
              <a:rPr lang="en" sz="4100">
                <a:solidFill>
                  <a:srgbClr val="FFFFFF"/>
                </a:solidFill>
                <a:latin typeface="Oswald"/>
                <a:ea typeface="Oswald"/>
                <a:cs typeface="Oswald"/>
                <a:sym typeface="Oswald"/>
              </a:rPr>
              <a:t>allyship in  breakout  groups</a:t>
            </a:r>
            <a:endParaRPr sz="4100">
              <a:latin typeface="Oswald"/>
              <a:ea typeface="Oswald"/>
              <a:cs typeface="Oswald"/>
              <a:sym typeface="Oswald"/>
            </a:endParaRPr>
          </a:p>
        </p:txBody>
      </p:sp>
      <p:sp>
        <p:nvSpPr>
          <p:cNvPr id="2304" name="Google Shape;2304;p104"/>
          <p:cNvSpPr txBox="1">
            <a:spLocks noGrp="1"/>
          </p:cNvSpPr>
          <p:nvPr>
            <p:ph type="title"/>
          </p:nvPr>
        </p:nvSpPr>
        <p:spPr>
          <a:xfrm>
            <a:off x="4347149" y="381940"/>
            <a:ext cx="4200000" cy="682500"/>
          </a:xfrm>
          <a:prstGeom prst="rect">
            <a:avLst/>
          </a:prstGeom>
          <a:noFill/>
          <a:ln>
            <a:noFill/>
          </a:ln>
        </p:spPr>
        <p:txBody>
          <a:bodyPr spcFirstLastPara="1" wrap="square" lIns="0" tIns="62950" rIns="0" bIns="0" anchor="t" anchorCtr="0">
            <a:spAutoFit/>
          </a:bodyPr>
          <a:lstStyle/>
          <a:p>
            <a:pPr marL="0" lvl="0" indent="0" algn="l" rtl="0">
              <a:lnSpc>
                <a:spcPct val="100000"/>
              </a:lnSpc>
              <a:spcBef>
                <a:spcPts val="0"/>
              </a:spcBef>
              <a:spcAft>
                <a:spcPts val="0"/>
              </a:spcAft>
              <a:buNone/>
            </a:pPr>
            <a:r>
              <a:rPr lang="en" sz="1200">
                <a:solidFill>
                  <a:srgbClr val="000000"/>
                </a:solidFill>
                <a:latin typeface="Proxima Nova"/>
                <a:ea typeface="Proxima Nova"/>
                <a:cs typeface="Proxima Nova"/>
                <a:sym typeface="Proxima Nova"/>
              </a:rPr>
              <a:t>Share the mic</a:t>
            </a:r>
            <a:endParaRPr sz="1200">
              <a:latin typeface="Proxima Nova"/>
              <a:ea typeface="Proxima Nova"/>
              <a:cs typeface="Proxima Nova"/>
              <a:sym typeface="Proxima Nova"/>
            </a:endParaRPr>
          </a:p>
          <a:p>
            <a:pPr marL="0" marR="0" lvl="0" indent="0" algn="l" rtl="0">
              <a:lnSpc>
                <a:spcPct val="100400"/>
              </a:lnSpc>
              <a:spcBef>
                <a:spcPts val="500"/>
              </a:spcBef>
              <a:spcAft>
                <a:spcPts val="0"/>
              </a:spcAft>
              <a:buNone/>
            </a:pPr>
            <a:r>
              <a:rPr lang="en" sz="1200" b="0">
                <a:solidFill>
                  <a:srgbClr val="000000"/>
                </a:solidFill>
                <a:latin typeface="Avenir"/>
                <a:ea typeface="Avenir"/>
                <a:cs typeface="Avenir"/>
                <a:sym typeface="Avenir"/>
              </a:rPr>
              <a:t>Make space for everyone to speak. Step back if you often  share first or when exploring areas where you hold privilege.</a:t>
            </a:r>
            <a:endParaRPr sz="1200">
              <a:latin typeface="Avenir"/>
              <a:ea typeface="Avenir"/>
              <a:cs typeface="Avenir"/>
              <a:sym typeface="Avenir"/>
            </a:endParaRPr>
          </a:p>
        </p:txBody>
      </p:sp>
      <p:sp>
        <p:nvSpPr>
          <p:cNvPr id="2305" name="Google Shape;2305;p104"/>
          <p:cNvSpPr txBox="1"/>
          <p:nvPr/>
        </p:nvSpPr>
        <p:spPr>
          <a:xfrm>
            <a:off x="4347149" y="1334221"/>
            <a:ext cx="3982200" cy="682500"/>
          </a:xfrm>
          <a:prstGeom prst="rect">
            <a:avLst/>
          </a:prstGeom>
          <a:noFill/>
          <a:ln>
            <a:noFill/>
          </a:ln>
        </p:spPr>
        <p:txBody>
          <a:bodyPr spcFirstLastPara="1" wrap="square" lIns="0" tIns="62950" rIns="0" bIns="0" anchor="t" anchorCtr="0">
            <a:spAutoFit/>
          </a:bodyPr>
          <a:lstStyle/>
          <a:p>
            <a:pPr marL="0" marR="0" lvl="0" indent="0" algn="l" rtl="0">
              <a:lnSpc>
                <a:spcPct val="100000"/>
              </a:lnSpc>
              <a:spcBef>
                <a:spcPts val="0"/>
              </a:spcBef>
              <a:spcAft>
                <a:spcPts val="0"/>
              </a:spcAft>
              <a:buNone/>
            </a:pPr>
            <a:r>
              <a:rPr lang="en" sz="1200" b="1">
                <a:latin typeface="Proxima Nova"/>
                <a:ea typeface="Proxima Nova"/>
                <a:cs typeface="Proxima Nova"/>
                <a:sym typeface="Proxima Nova"/>
              </a:rPr>
              <a:t>Commit to confidentiality</a:t>
            </a:r>
            <a:endParaRPr sz="1200" b="1">
              <a:latin typeface="Proxima Nova"/>
              <a:ea typeface="Proxima Nova"/>
              <a:cs typeface="Proxima Nova"/>
              <a:sym typeface="Proxima Nova"/>
            </a:endParaRPr>
          </a:p>
          <a:p>
            <a:pPr marL="0" marR="0" lvl="0" indent="0" algn="l" rtl="0">
              <a:lnSpc>
                <a:spcPct val="100400"/>
              </a:lnSpc>
              <a:spcBef>
                <a:spcPts val="500"/>
              </a:spcBef>
              <a:spcAft>
                <a:spcPts val="0"/>
              </a:spcAft>
              <a:buNone/>
            </a:pPr>
            <a:r>
              <a:rPr lang="en" sz="1200">
                <a:latin typeface="Avenir"/>
                <a:ea typeface="Avenir"/>
                <a:cs typeface="Avenir"/>
                <a:sym typeface="Avenir"/>
              </a:rPr>
              <a:t>Don’t use other people’s names when sharing stories and  keep everything shared confidential.</a:t>
            </a:r>
            <a:endParaRPr sz="1200">
              <a:latin typeface="Avenir"/>
              <a:ea typeface="Avenir"/>
              <a:cs typeface="Avenir"/>
              <a:sym typeface="Avenir"/>
            </a:endParaRPr>
          </a:p>
        </p:txBody>
      </p:sp>
      <p:sp>
        <p:nvSpPr>
          <p:cNvPr id="2306" name="Google Shape;2306;p104"/>
          <p:cNvSpPr txBox="1"/>
          <p:nvPr/>
        </p:nvSpPr>
        <p:spPr>
          <a:xfrm>
            <a:off x="4347149" y="3291357"/>
            <a:ext cx="4073700" cy="497100"/>
          </a:xfrm>
          <a:prstGeom prst="rect">
            <a:avLst/>
          </a:prstGeom>
          <a:noFill/>
          <a:ln>
            <a:noFill/>
          </a:ln>
        </p:spPr>
        <p:txBody>
          <a:bodyPr spcFirstLastPara="1" wrap="square" lIns="0" tIns="62950" rIns="0" bIns="0" anchor="t" anchorCtr="0">
            <a:spAutoFit/>
          </a:bodyPr>
          <a:lstStyle/>
          <a:p>
            <a:pPr marL="0" marR="0" lvl="0" indent="0" algn="l" rtl="0">
              <a:lnSpc>
                <a:spcPct val="100000"/>
              </a:lnSpc>
              <a:spcBef>
                <a:spcPts val="0"/>
              </a:spcBef>
              <a:spcAft>
                <a:spcPts val="0"/>
              </a:spcAft>
              <a:buNone/>
            </a:pPr>
            <a:r>
              <a:rPr lang="en" sz="1200" b="1">
                <a:latin typeface="Proxima Nova"/>
                <a:ea typeface="Proxima Nova"/>
                <a:cs typeface="Proxima Nova"/>
                <a:sym typeface="Proxima Nova"/>
              </a:rPr>
              <a:t>Don’t question others’ experiences</a:t>
            </a:r>
            <a:endParaRPr sz="1200" b="1">
              <a:latin typeface="Proxima Nova"/>
              <a:ea typeface="Proxima Nova"/>
              <a:cs typeface="Proxima Nova"/>
              <a:sym typeface="Proxima Nova"/>
            </a:endParaRPr>
          </a:p>
          <a:p>
            <a:pPr marL="0" marR="0" lvl="0" indent="0" algn="l" rtl="0">
              <a:lnSpc>
                <a:spcPct val="100000"/>
              </a:lnSpc>
              <a:spcBef>
                <a:spcPts val="500"/>
              </a:spcBef>
              <a:spcAft>
                <a:spcPts val="0"/>
              </a:spcAft>
              <a:buNone/>
            </a:pPr>
            <a:r>
              <a:rPr lang="en" sz="1200">
                <a:latin typeface="Avenir"/>
                <a:ea typeface="Avenir"/>
                <a:cs typeface="Avenir"/>
                <a:sym typeface="Avenir"/>
              </a:rPr>
              <a:t>Don’t question or discount the lived experiences of others.</a:t>
            </a:r>
            <a:endParaRPr sz="1200">
              <a:latin typeface="Avenir"/>
              <a:ea typeface="Avenir"/>
              <a:cs typeface="Avenir"/>
              <a:sym typeface="Avenir"/>
            </a:endParaRPr>
          </a:p>
        </p:txBody>
      </p:sp>
      <p:sp>
        <p:nvSpPr>
          <p:cNvPr id="2307" name="Google Shape;2307;p104"/>
          <p:cNvSpPr txBox="1"/>
          <p:nvPr/>
        </p:nvSpPr>
        <p:spPr>
          <a:xfrm>
            <a:off x="4347149" y="2215031"/>
            <a:ext cx="4156200" cy="867900"/>
          </a:xfrm>
          <a:prstGeom prst="rect">
            <a:avLst/>
          </a:prstGeom>
          <a:noFill/>
          <a:ln>
            <a:noFill/>
          </a:ln>
        </p:spPr>
        <p:txBody>
          <a:bodyPr spcFirstLastPara="1" wrap="square" lIns="0" tIns="62950" rIns="0" bIns="0" anchor="t" anchorCtr="0">
            <a:spAutoFit/>
          </a:bodyPr>
          <a:lstStyle/>
          <a:p>
            <a:pPr marL="0" marR="0" lvl="0" indent="0" algn="l" rtl="0">
              <a:lnSpc>
                <a:spcPct val="100000"/>
              </a:lnSpc>
              <a:spcBef>
                <a:spcPts val="0"/>
              </a:spcBef>
              <a:spcAft>
                <a:spcPts val="0"/>
              </a:spcAft>
              <a:buNone/>
            </a:pPr>
            <a:r>
              <a:rPr lang="en" sz="1200" b="1">
                <a:latin typeface="Proxima Nova"/>
                <a:ea typeface="Proxima Nova"/>
                <a:cs typeface="Proxima Nova"/>
                <a:sym typeface="Proxima Nova"/>
              </a:rPr>
              <a:t>Be mindful of your a-ha moments</a:t>
            </a:r>
            <a:endParaRPr sz="1200" b="1">
              <a:latin typeface="Proxima Nova"/>
              <a:ea typeface="Proxima Nova"/>
              <a:cs typeface="Proxima Nova"/>
              <a:sym typeface="Proxima Nova"/>
            </a:endParaRPr>
          </a:p>
          <a:p>
            <a:pPr marL="0" marR="0" lvl="0" indent="0" algn="l" rtl="0">
              <a:lnSpc>
                <a:spcPct val="100400"/>
              </a:lnSpc>
              <a:spcBef>
                <a:spcPts val="500"/>
              </a:spcBef>
              <a:spcAft>
                <a:spcPts val="0"/>
              </a:spcAft>
              <a:buNone/>
            </a:pPr>
            <a:r>
              <a:rPr lang="en" sz="1200">
                <a:latin typeface="Avenir"/>
                <a:ea typeface="Avenir"/>
                <a:cs typeface="Avenir"/>
                <a:sym typeface="Avenir"/>
              </a:rPr>
              <a:t>When you see something through a new lens, remember  that it might be part of someone else’s day-to-day. Be aware  of how your sharing will land for them.</a:t>
            </a:r>
            <a:endParaRPr sz="1200">
              <a:latin typeface="Avenir"/>
              <a:ea typeface="Avenir"/>
              <a:cs typeface="Avenir"/>
              <a:sym typeface="Avenir"/>
            </a:endParaRPr>
          </a:p>
        </p:txBody>
      </p:sp>
      <p:sp>
        <p:nvSpPr>
          <p:cNvPr id="2308" name="Google Shape;2308;p104"/>
          <p:cNvSpPr txBox="1"/>
          <p:nvPr/>
        </p:nvSpPr>
        <p:spPr>
          <a:xfrm>
            <a:off x="4347149" y="4052999"/>
            <a:ext cx="4038000" cy="682500"/>
          </a:xfrm>
          <a:prstGeom prst="rect">
            <a:avLst/>
          </a:prstGeom>
          <a:noFill/>
          <a:ln>
            <a:noFill/>
          </a:ln>
        </p:spPr>
        <p:txBody>
          <a:bodyPr spcFirstLastPara="1" wrap="square" lIns="0" tIns="62950" rIns="0" bIns="0" anchor="t" anchorCtr="0">
            <a:spAutoFit/>
          </a:bodyPr>
          <a:lstStyle/>
          <a:p>
            <a:pPr marL="0" marR="0" lvl="0" indent="0" algn="l" rtl="0">
              <a:lnSpc>
                <a:spcPct val="100000"/>
              </a:lnSpc>
              <a:spcBef>
                <a:spcPts val="0"/>
              </a:spcBef>
              <a:spcAft>
                <a:spcPts val="0"/>
              </a:spcAft>
              <a:buNone/>
            </a:pPr>
            <a:r>
              <a:rPr lang="en" sz="1200" b="1">
                <a:latin typeface="Proxima Nova"/>
                <a:ea typeface="Proxima Nova"/>
                <a:cs typeface="Proxima Nova"/>
                <a:sym typeface="Proxima Nova"/>
              </a:rPr>
              <a:t>Give one another grace</a:t>
            </a:r>
            <a:endParaRPr sz="1200" b="1">
              <a:latin typeface="Proxima Nova"/>
              <a:ea typeface="Proxima Nova"/>
              <a:cs typeface="Proxima Nova"/>
              <a:sym typeface="Proxima Nova"/>
            </a:endParaRPr>
          </a:p>
          <a:p>
            <a:pPr marL="0" marR="0" lvl="0" indent="0" algn="l" rtl="0">
              <a:lnSpc>
                <a:spcPct val="100400"/>
              </a:lnSpc>
              <a:spcBef>
                <a:spcPts val="500"/>
              </a:spcBef>
              <a:spcAft>
                <a:spcPts val="0"/>
              </a:spcAft>
              <a:buNone/>
            </a:pPr>
            <a:r>
              <a:rPr lang="en" sz="1200">
                <a:latin typeface="Avenir"/>
                <a:ea typeface="Avenir"/>
                <a:cs typeface="Avenir"/>
                <a:sym typeface="Avenir"/>
              </a:rPr>
              <a:t>Believe one another’s best intentions and be patient when  mistakes are made.</a:t>
            </a:r>
            <a:endParaRPr sz="1200">
              <a:latin typeface="Avenir"/>
              <a:ea typeface="Avenir"/>
              <a:cs typeface="Avenir"/>
              <a:sym typeface="Avenir"/>
            </a:endParaRPr>
          </a:p>
        </p:txBody>
      </p:sp>
      <p:grpSp>
        <p:nvGrpSpPr>
          <p:cNvPr id="2309" name="Google Shape;2309;p104"/>
          <p:cNvGrpSpPr/>
          <p:nvPr/>
        </p:nvGrpSpPr>
        <p:grpSpPr>
          <a:xfrm>
            <a:off x="3502253" y="3168656"/>
            <a:ext cx="850606" cy="1595283"/>
            <a:chOff x="7700104" y="6967142"/>
            <a:chExt cx="1870285" cy="3507658"/>
          </a:xfrm>
        </p:grpSpPr>
        <p:pic>
          <p:nvPicPr>
            <p:cNvPr id="2310" name="Google Shape;2310;p104"/>
            <p:cNvPicPr preferRelativeResize="0"/>
            <p:nvPr/>
          </p:nvPicPr>
          <p:blipFill rotWithShape="1">
            <a:blip r:embed="rId3">
              <a:alphaModFix/>
            </a:blip>
            <a:srcRect/>
            <a:stretch/>
          </p:blipFill>
          <p:spPr>
            <a:xfrm>
              <a:off x="7812321" y="8828957"/>
              <a:ext cx="1645851" cy="1645843"/>
            </a:xfrm>
            <a:prstGeom prst="rect">
              <a:avLst/>
            </a:prstGeom>
            <a:noFill/>
            <a:ln>
              <a:noFill/>
            </a:ln>
          </p:spPr>
        </p:pic>
        <p:pic>
          <p:nvPicPr>
            <p:cNvPr id="2311" name="Google Shape;2311;p104"/>
            <p:cNvPicPr preferRelativeResize="0"/>
            <p:nvPr/>
          </p:nvPicPr>
          <p:blipFill rotWithShape="1">
            <a:blip r:embed="rId4">
              <a:alphaModFix/>
            </a:blip>
            <a:srcRect/>
            <a:stretch/>
          </p:blipFill>
          <p:spPr>
            <a:xfrm>
              <a:off x="7700104" y="6967142"/>
              <a:ext cx="1870285" cy="1870285"/>
            </a:xfrm>
            <a:prstGeom prst="rect">
              <a:avLst/>
            </a:prstGeom>
            <a:noFill/>
            <a:ln>
              <a:noFill/>
            </a:ln>
          </p:spPr>
        </p:pic>
      </p:grpSp>
      <p:pic>
        <p:nvPicPr>
          <p:cNvPr id="2312" name="Google Shape;2312;p104"/>
          <p:cNvPicPr preferRelativeResize="0"/>
          <p:nvPr/>
        </p:nvPicPr>
        <p:blipFill rotWithShape="1">
          <a:blip r:embed="rId5">
            <a:alphaModFix/>
          </a:blip>
          <a:srcRect/>
          <a:stretch/>
        </p:blipFill>
        <p:spPr>
          <a:xfrm>
            <a:off x="3502258" y="2274844"/>
            <a:ext cx="850607" cy="850607"/>
          </a:xfrm>
          <a:prstGeom prst="rect">
            <a:avLst/>
          </a:prstGeom>
          <a:noFill/>
          <a:ln>
            <a:noFill/>
          </a:ln>
        </p:spPr>
      </p:pic>
      <p:pic>
        <p:nvPicPr>
          <p:cNvPr id="2313" name="Google Shape;2313;p104"/>
          <p:cNvPicPr preferRelativeResize="0"/>
          <p:nvPr/>
        </p:nvPicPr>
        <p:blipFill rotWithShape="1">
          <a:blip r:embed="rId6">
            <a:alphaModFix/>
          </a:blip>
          <a:srcRect/>
          <a:stretch/>
        </p:blipFill>
        <p:spPr>
          <a:xfrm>
            <a:off x="3502258" y="1296219"/>
            <a:ext cx="850607" cy="850607"/>
          </a:xfrm>
          <a:prstGeom prst="rect">
            <a:avLst/>
          </a:prstGeom>
          <a:noFill/>
          <a:ln>
            <a:noFill/>
          </a:ln>
        </p:spPr>
      </p:pic>
      <p:pic>
        <p:nvPicPr>
          <p:cNvPr id="2314" name="Google Shape;2314;p104"/>
          <p:cNvPicPr preferRelativeResize="0"/>
          <p:nvPr/>
        </p:nvPicPr>
        <p:blipFill rotWithShape="1">
          <a:blip r:embed="rId5">
            <a:alphaModFix/>
          </a:blip>
          <a:srcRect/>
          <a:stretch/>
        </p:blipFill>
        <p:spPr>
          <a:xfrm>
            <a:off x="3502258" y="344697"/>
            <a:ext cx="850607" cy="850607"/>
          </a:xfrm>
          <a:prstGeom prst="rect">
            <a:avLst/>
          </a:prstGeom>
          <a:noFill/>
          <a:ln>
            <a:noFill/>
          </a:ln>
        </p:spPr>
      </p:pic>
      <p:sp>
        <p:nvSpPr>
          <p:cNvPr id="2315" name="Google Shape;2315;p104"/>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80</a:t>
            </a:fld>
            <a:endParaRPr sz="700">
              <a:latin typeface="Proxima Nova Semibold"/>
              <a:ea typeface="Proxima Nova Semibold"/>
              <a:cs typeface="Proxima Nova Semibold"/>
              <a:sym typeface="Proxima Nova Semibold"/>
            </a:endParaRPr>
          </a:p>
        </p:txBody>
      </p:sp>
      <p:pic>
        <p:nvPicPr>
          <p:cNvPr id="2316" name="Google Shape;2316;p104"/>
          <p:cNvPicPr preferRelativeResize="0"/>
          <p:nvPr/>
        </p:nvPicPr>
        <p:blipFill rotWithShape="1">
          <a:blip r:embed="rId7">
            <a:alphaModFix/>
          </a:blip>
          <a:srcRect/>
          <a:stretch/>
        </p:blipFill>
        <p:spPr>
          <a:xfrm>
            <a:off x="692372" y="4852630"/>
            <a:ext cx="980193" cy="174536"/>
          </a:xfrm>
          <a:prstGeom prst="rect">
            <a:avLst/>
          </a:prstGeom>
          <a:noFill/>
          <a:ln>
            <a:noFill/>
          </a:ln>
        </p:spPr>
      </p:pic>
      <p:grpSp>
        <p:nvGrpSpPr>
          <p:cNvPr id="2317" name="Google Shape;2317;p104"/>
          <p:cNvGrpSpPr/>
          <p:nvPr/>
        </p:nvGrpSpPr>
        <p:grpSpPr>
          <a:xfrm>
            <a:off x="167531" y="4912238"/>
            <a:ext cx="385891" cy="76819"/>
            <a:chOff x="7504804" y="565304"/>
            <a:chExt cx="1033452" cy="205673"/>
          </a:xfrm>
        </p:grpSpPr>
        <p:sp>
          <p:nvSpPr>
            <p:cNvPr id="2318" name="Google Shape;2318;p104"/>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19" name="Google Shape;2319;p104"/>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20" name="Google Shape;2320;p104"/>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21" name="Google Shape;2321;p104"/>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22" name="Google Shape;2322;p104"/>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23" name="Google Shape;2323;p104"/>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24" name="Google Shape;2324;p104"/>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2325" name="Google Shape;2325;p104"/>
          <p:cNvCxnSpPr/>
          <p:nvPr/>
        </p:nvCxnSpPr>
        <p:spPr>
          <a:xfrm>
            <a:off x="655710" y="4894224"/>
            <a:ext cx="0" cy="107700"/>
          </a:xfrm>
          <a:prstGeom prst="straightConnector1">
            <a:avLst/>
          </a:prstGeom>
          <a:noFill/>
          <a:ln w="9525" cap="flat" cmpd="sng">
            <a:solidFill>
              <a:srgbClr val="FFFFFF"/>
            </a:solidFill>
            <a:prstDash val="solid"/>
            <a:round/>
            <a:headEnd type="none" w="med" len="med"/>
            <a:tailEnd type="none" w="med" len="med"/>
          </a:ln>
        </p:spPr>
      </p:cxn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rgbClr val="F5BB9F"/>
        </a:solidFill>
        <a:effectLst/>
      </p:bgPr>
    </p:bg>
    <p:spTree>
      <p:nvGrpSpPr>
        <p:cNvPr id="1" name="Shape 2329"/>
        <p:cNvGrpSpPr/>
        <p:nvPr/>
      </p:nvGrpSpPr>
      <p:grpSpPr>
        <a:xfrm>
          <a:off x="0" y="0"/>
          <a:ext cx="0" cy="0"/>
          <a:chOff x="0" y="0"/>
          <a:chExt cx="0" cy="0"/>
        </a:xfrm>
      </p:grpSpPr>
      <p:sp>
        <p:nvSpPr>
          <p:cNvPr id="2330" name="Google Shape;2330;p105"/>
          <p:cNvSpPr/>
          <p:nvPr/>
        </p:nvSpPr>
        <p:spPr>
          <a:xfrm>
            <a:off x="870623" y="0"/>
            <a:ext cx="719423" cy="822858"/>
          </a:xfrm>
          <a:custGeom>
            <a:avLst/>
            <a:gdLst/>
            <a:ahLst/>
            <a:cxnLst/>
            <a:rect l="l" t="t" r="r" b="b"/>
            <a:pathLst>
              <a:path w="1581150" h="1808480" extrusionOk="0">
                <a:moveTo>
                  <a:pt x="1406021" y="0"/>
                </a:moveTo>
                <a:lnTo>
                  <a:pt x="0" y="0"/>
                </a:lnTo>
                <a:lnTo>
                  <a:pt x="190032" y="1808089"/>
                </a:lnTo>
                <a:lnTo>
                  <a:pt x="1580691" y="1661925"/>
                </a:lnTo>
                <a:lnTo>
                  <a:pt x="140602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31" name="Google Shape;2331;p105"/>
          <p:cNvSpPr/>
          <p:nvPr/>
        </p:nvSpPr>
        <p:spPr>
          <a:xfrm>
            <a:off x="852185" y="913027"/>
            <a:ext cx="955763" cy="700065"/>
          </a:xfrm>
          <a:custGeom>
            <a:avLst/>
            <a:gdLst/>
            <a:ahLst/>
            <a:cxnLst/>
            <a:rect l="l" t="t" r="r" b="b"/>
            <a:pathLst>
              <a:path w="2100579" h="1538604" extrusionOk="0">
                <a:moveTo>
                  <a:pt x="1960254" y="0"/>
                </a:moveTo>
                <a:lnTo>
                  <a:pt x="0" y="206035"/>
                </a:lnTo>
                <a:lnTo>
                  <a:pt x="140037" y="1538351"/>
                </a:lnTo>
                <a:lnTo>
                  <a:pt x="2100292" y="1332315"/>
                </a:lnTo>
                <a:lnTo>
                  <a:pt x="1960254"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32" name="Google Shape;2332;p105"/>
          <p:cNvSpPr/>
          <p:nvPr/>
        </p:nvSpPr>
        <p:spPr>
          <a:xfrm>
            <a:off x="1900949" y="692374"/>
            <a:ext cx="726646" cy="958653"/>
          </a:xfrm>
          <a:custGeom>
            <a:avLst/>
            <a:gdLst/>
            <a:ahLst/>
            <a:cxnLst/>
            <a:rect l="l" t="t" r="r" b="b"/>
            <a:pathLst>
              <a:path w="1597025" h="2106929" extrusionOk="0">
                <a:moveTo>
                  <a:pt x="1390659" y="0"/>
                </a:moveTo>
                <a:lnTo>
                  <a:pt x="0" y="146163"/>
                </a:lnTo>
                <a:lnTo>
                  <a:pt x="206035" y="2106407"/>
                </a:lnTo>
                <a:lnTo>
                  <a:pt x="1596684" y="1960243"/>
                </a:lnTo>
                <a:lnTo>
                  <a:pt x="1390659"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33" name="Google Shape;2333;p105"/>
          <p:cNvSpPr/>
          <p:nvPr/>
        </p:nvSpPr>
        <p:spPr>
          <a:xfrm>
            <a:off x="1683514" y="0"/>
            <a:ext cx="955186" cy="602120"/>
          </a:xfrm>
          <a:custGeom>
            <a:avLst/>
            <a:gdLst/>
            <a:ahLst/>
            <a:cxnLst/>
            <a:rect l="l" t="t" r="r" b="b"/>
            <a:pathLst>
              <a:path w="2099310" h="1323340" extrusionOk="0">
                <a:moveTo>
                  <a:pt x="1981898" y="0"/>
                </a:moveTo>
                <a:lnTo>
                  <a:pt x="0" y="0"/>
                </a:lnTo>
                <a:lnTo>
                  <a:pt x="139039" y="1322915"/>
                </a:lnTo>
                <a:lnTo>
                  <a:pt x="2099283" y="1116890"/>
                </a:lnTo>
                <a:lnTo>
                  <a:pt x="1981898"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34" name="Google Shape;2334;p105"/>
          <p:cNvSpPr/>
          <p:nvPr/>
        </p:nvSpPr>
        <p:spPr>
          <a:xfrm>
            <a:off x="2820967" y="2015989"/>
            <a:ext cx="1263469" cy="1281093"/>
          </a:xfrm>
          <a:custGeom>
            <a:avLst/>
            <a:gdLst/>
            <a:ahLst/>
            <a:cxnLst/>
            <a:rect l="l" t="t" r="r" b="b"/>
            <a:pathLst>
              <a:path w="2776854" h="2815590" extrusionOk="0">
                <a:moveTo>
                  <a:pt x="1258684" y="1534820"/>
                </a:moveTo>
                <a:lnTo>
                  <a:pt x="446836" y="877392"/>
                </a:lnTo>
                <a:lnTo>
                  <a:pt x="0" y="1429194"/>
                </a:lnTo>
                <a:lnTo>
                  <a:pt x="811847" y="2086597"/>
                </a:lnTo>
                <a:lnTo>
                  <a:pt x="1258684" y="1534820"/>
                </a:lnTo>
                <a:close/>
              </a:path>
              <a:path w="2776854" h="2815590" extrusionOk="0">
                <a:moveTo>
                  <a:pt x="1918576" y="466394"/>
                </a:moveTo>
                <a:lnTo>
                  <a:pt x="1342631" y="0"/>
                </a:lnTo>
                <a:lnTo>
                  <a:pt x="685203" y="811847"/>
                </a:lnTo>
                <a:lnTo>
                  <a:pt x="1261148" y="1278242"/>
                </a:lnTo>
                <a:lnTo>
                  <a:pt x="1918576" y="466394"/>
                </a:lnTo>
                <a:close/>
              </a:path>
              <a:path w="2776854" h="2815590" extrusionOk="0">
                <a:moveTo>
                  <a:pt x="2091194" y="2003666"/>
                </a:moveTo>
                <a:lnTo>
                  <a:pt x="1515237" y="1537271"/>
                </a:lnTo>
                <a:lnTo>
                  <a:pt x="857821" y="2349131"/>
                </a:lnTo>
                <a:lnTo>
                  <a:pt x="1433766" y="2815526"/>
                </a:lnTo>
                <a:lnTo>
                  <a:pt x="2091194" y="2003666"/>
                </a:lnTo>
                <a:close/>
              </a:path>
              <a:path w="2776854" h="2815590" extrusionOk="0">
                <a:moveTo>
                  <a:pt x="2776385" y="1386332"/>
                </a:moveTo>
                <a:lnTo>
                  <a:pt x="1964537" y="728916"/>
                </a:lnTo>
                <a:lnTo>
                  <a:pt x="1517713" y="1280706"/>
                </a:lnTo>
                <a:lnTo>
                  <a:pt x="2329561" y="1938134"/>
                </a:lnTo>
                <a:lnTo>
                  <a:pt x="2776385" y="1386332"/>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35" name="Google Shape;2335;p105"/>
          <p:cNvSpPr/>
          <p:nvPr/>
        </p:nvSpPr>
        <p:spPr>
          <a:xfrm>
            <a:off x="35998" y="2180681"/>
            <a:ext cx="392649" cy="513131"/>
          </a:xfrm>
          <a:custGeom>
            <a:avLst/>
            <a:gdLst/>
            <a:ahLst/>
            <a:cxnLst/>
            <a:rect l="l" t="t" r="r" b="b"/>
            <a:pathLst>
              <a:path w="862965" h="1127760" extrusionOk="0">
                <a:moveTo>
                  <a:pt x="127305" y="0"/>
                </a:moveTo>
                <a:lnTo>
                  <a:pt x="0" y="1036868"/>
                </a:lnTo>
                <a:lnTo>
                  <a:pt x="735579" y="1127190"/>
                </a:lnTo>
                <a:lnTo>
                  <a:pt x="862884" y="90321"/>
                </a:lnTo>
                <a:lnTo>
                  <a:pt x="12730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36" name="Google Shape;2336;p105"/>
          <p:cNvSpPr/>
          <p:nvPr/>
        </p:nvSpPr>
        <p:spPr>
          <a:xfrm>
            <a:off x="0" y="2739908"/>
            <a:ext cx="431654" cy="373869"/>
          </a:xfrm>
          <a:custGeom>
            <a:avLst/>
            <a:gdLst/>
            <a:ahLst/>
            <a:cxnLst/>
            <a:rect l="l" t="t" r="r" b="b"/>
            <a:pathLst>
              <a:path w="948690" h="821690" extrusionOk="0">
                <a:moveTo>
                  <a:pt x="0" y="0"/>
                </a:moveTo>
                <a:lnTo>
                  <a:pt x="0" y="715355"/>
                </a:lnTo>
                <a:lnTo>
                  <a:pt x="862065" y="821198"/>
                </a:lnTo>
                <a:lnTo>
                  <a:pt x="948597" y="116476"/>
                </a:lnTo>
                <a:lnTo>
                  <a:pt x="0"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37" name="Google Shape;2337;p105"/>
          <p:cNvSpPr/>
          <p:nvPr/>
        </p:nvSpPr>
        <p:spPr>
          <a:xfrm>
            <a:off x="473097" y="2731998"/>
            <a:ext cx="392649" cy="513130"/>
          </a:xfrm>
          <a:custGeom>
            <a:avLst/>
            <a:gdLst/>
            <a:ahLst/>
            <a:cxnLst/>
            <a:rect l="l" t="t" r="r" b="b"/>
            <a:pathLst>
              <a:path w="862964" h="1127759" extrusionOk="0">
                <a:moveTo>
                  <a:pt x="127315" y="0"/>
                </a:moveTo>
                <a:lnTo>
                  <a:pt x="0" y="1036868"/>
                </a:lnTo>
                <a:lnTo>
                  <a:pt x="735590" y="1127190"/>
                </a:lnTo>
                <a:lnTo>
                  <a:pt x="862895" y="90321"/>
                </a:lnTo>
                <a:lnTo>
                  <a:pt x="12731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38" name="Google Shape;2338;p105"/>
          <p:cNvSpPr/>
          <p:nvPr/>
        </p:nvSpPr>
        <p:spPr>
          <a:xfrm>
            <a:off x="470118" y="2311936"/>
            <a:ext cx="511397" cy="378781"/>
          </a:xfrm>
          <a:custGeom>
            <a:avLst/>
            <a:gdLst/>
            <a:ahLst/>
            <a:cxnLst/>
            <a:rect l="l" t="t" r="r" b="b"/>
            <a:pathLst>
              <a:path w="1123950" h="832485" extrusionOk="0">
                <a:moveTo>
                  <a:pt x="86531" y="0"/>
                </a:moveTo>
                <a:lnTo>
                  <a:pt x="0" y="704721"/>
                </a:lnTo>
                <a:lnTo>
                  <a:pt x="1036868" y="832037"/>
                </a:lnTo>
                <a:lnTo>
                  <a:pt x="1123400" y="127305"/>
                </a:lnTo>
                <a:lnTo>
                  <a:pt x="8653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39" name="Google Shape;2339;p105"/>
          <p:cNvSpPr/>
          <p:nvPr/>
        </p:nvSpPr>
        <p:spPr>
          <a:xfrm>
            <a:off x="6505658" y="270450"/>
            <a:ext cx="1134608" cy="1160323"/>
          </a:xfrm>
          <a:custGeom>
            <a:avLst/>
            <a:gdLst/>
            <a:ahLst/>
            <a:cxnLst/>
            <a:rect l="l" t="t" r="r" b="b"/>
            <a:pathLst>
              <a:path w="2493644" h="2550160" extrusionOk="0">
                <a:moveTo>
                  <a:pt x="1073543" y="1329423"/>
                </a:moveTo>
                <a:lnTo>
                  <a:pt x="648639" y="375081"/>
                </a:lnTo>
                <a:lnTo>
                  <a:pt x="0" y="663879"/>
                </a:lnTo>
                <a:lnTo>
                  <a:pt x="424903" y="1618221"/>
                </a:lnTo>
                <a:lnTo>
                  <a:pt x="1073543" y="1329423"/>
                </a:lnTo>
                <a:close/>
              </a:path>
              <a:path w="2493644" h="2550160" extrusionOk="0">
                <a:moveTo>
                  <a:pt x="1602460" y="2125116"/>
                </a:moveTo>
                <a:lnTo>
                  <a:pt x="1301013" y="1448079"/>
                </a:lnTo>
                <a:lnTo>
                  <a:pt x="346671" y="1872996"/>
                </a:lnTo>
                <a:lnTo>
                  <a:pt x="648119" y="2550033"/>
                </a:lnTo>
                <a:lnTo>
                  <a:pt x="1602460" y="2125116"/>
                </a:lnTo>
                <a:close/>
              </a:path>
              <a:path w="2493644" h="2550160" extrusionOk="0">
                <a:moveTo>
                  <a:pt x="2146566" y="677037"/>
                </a:moveTo>
                <a:lnTo>
                  <a:pt x="1845119" y="0"/>
                </a:lnTo>
                <a:lnTo>
                  <a:pt x="890790" y="424891"/>
                </a:lnTo>
                <a:lnTo>
                  <a:pt x="1192225" y="1101928"/>
                </a:lnTo>
                <a:lnTo>
                  <a:pt x="2146566" y="677037"/>
                </a:lnTo>
                <a:close/>
              </a:path>
              <a:path w="2493644" h="2550160" extrusionOk="0">
                <a:moveTo>
                  <a:pt x="2493238" y="1886153"/>
                </a:moveTo>
                <a:lnTo>
                  <a:pt x="2068334" y="931811"/>
                </a:lnTo>
                <a:lnTo>
                  <a:pt x="1419707" y="1220609"/>
                </a:lnTo>
                <a:lnTo>
                  <a:pt x="1844598" y="2174938"/>
                </a:lnTo>
                <a:lnTo>
                  <a:pt x="2493238" y="1886153"/>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40" name="Google Shape;2340;p105"/>
          <p:cNvSpPr/>
          <p:nvPr/>
        </p:nvSpPr>
        <p:spPr>
          <a:xfrm>
            <a:off x="5954353" y="3379780"/>
            <a:ext cx="949119" cy="712200"/>
          </a:xfrm>
          <a:custGeom>
            <a:avLst/>
            <a:gdLst/>
            <a:ahLst/>
            <a:cxnLst/>
            <a:rect l="l" t="t" r="r" b="b"/>
            <a:pathLst>
              <a:path w="2085975" h="1565275" extrusionOk="0">
                <a:moveTo>
                  <a:pt x="121870" y="0"/>
                </a:moveTo>
                <a:lnTo>
                  <a:pt x="0" y="1392994"/>
                </a:lnTo>
                <a:lnTo>
                  <a:pt x="1963542" y="1564779"/>
                </a:lnTo>
                <a:lnTo>
                  <a:pt x="2085423" y="171785"/>
                </a:lnTo>
                <a:lnTo>
                  <a:pt x="121870"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41" name="Google Shape;2341;p105"/>
          <p:cNvSpPr/>
          <p:nvPr/>
        </p:nvSpPr>
        <p:spPr>
          <a:xfrm>
            <a:off x="5163622" y="3188552"/>
            <a:ext cx="685619" cy="946807"/>
          </a:xfrm>
          <a:custGeom>
            <a:avLst/>
            <a:gdLst/>
            <a:ahLst/>
            <a:cxnLst/>
            <a:rect l="l" t="t" r="r" b="b"/>
            <a:pathLst>
              <a:path w="1506854" h="2080895" extrusionOk="0">
                <a:moveTo>
                  <a:pt x="171785" y="0"/>
                </a:moveTo>
                <a:lnTo>
                  <a:pt x="0" y="1963552"/>
                </a:lnTo>
                <a:lnTo>
                  <a:pt x="1334556" y="2080303"/>
                </a:lnTo>
                <a:lnTo>
                  <a:pt x="1506341" y="116760"/>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42" name="Google Shape;2342;p105"/>
          <p:cNvSpPr/>
          <p:nvPr/>
        </p:nvSpPr>
        <p:spPr>
          <a:xfrm>
            <a:off x="4943473" y="4240245"/>
            <a:ext cx="949119" cy="712200"/>
          </a:xfrm>
          <a:custGeom>
            <a:avLst/>
            <a:gdLst/>
            <a:ahLst/>
            <a:cxnLst/>
            <a:rect l="l" t="t" r="r" b="b"/>
            <a:pathLst>
              <a:path w="2085975" h="1565275" extrusionOk="0">
                <a:moveTo>
                  <a:pt x="121881" y="0"/>
                </a:moveTo>
                <a:lnTo>
                  <a:pt x="0" y="1393004"/>
                </a:lnTo>
                <a:lnTo>
                  <a:pt x="1963552" y="1564790"/>
                </a:lnTo>
                <a:lnTo>
                  <a:pt x="2085423" y="171785"/>
                </a:lnTo>
                <a:lnTo>
                  <a:pt x="12188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43" name="Google Shape;2343;p105"/>
          <p:cNvSpPr/>
          <p:nvPr/>
        </p:nvSpPr>
        <p:spPr>
          <a:xfrm>
            <a:off x="5997586" y="4197016"/>
            <a:ext cx="685619" cy="946807"/>
          </a:xfrm>
          <a:custGeom>
            <a:avLst/>
            <a:gdLst/>
            <a:ahLst/>
            <a:cxnLst/>
            <a:rect l="l" t="t" r="r" b="b"/>
            <a:pathLst>
              <a:path w="1506855" h="2080895" extrusionOk="0">
                <a:moveTo>
                  <a:pt x="171785" y="0"/>
                </a:moveTo>
                <a:lnTo>
                  <a:pt x="0" y="1963542"/>
                </a:lnTo>
                <a:lnTo>
                  <a:pt x="1334556" y="2080303"/>
                </a:lnTo>
                <a:lnTo>
                  <a:pt x="1506341" y="116750"/>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44" name="Google Shape;2344;p105"/>
          <p:cNvSpPr/>
          <p:nvPr/>
        </p:nvSpPr>
        <p:spPr>
          <a:xfrm>
            <a:off x="8797565" y="892879"/>
            <a:ext cx="346710" cy="664238"/>
          </a:xfrm>
          <a:custGeom>
            <a:avLst/>
            <a:gdLst/>
            <a:ahLst/>
            <a:cxnLst/>
            <a:rect l="l" t="t" r="r" b="b"/>
            <a:pathLst>
              <a:path w="762000" h="1459864" extrusionOk="0">
                <a:moveTo>
                  <a:pt x="121870" y="0"/>
                </a:moveTo>
                <a:lnTo>
                  <a:pt x="0" y="1392994"/>
                </a:lnTo>
                <a:lnTo>
                  <a:pt x="761676" y="1459631"/>
                </a:lnTo>
                <a:lnTo>
                  <a:pt x="761676" y="55974"/>
                </a:lnTo>
                <a:lnTo>
                  <a:pt x="121870"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45" name="Google Shape;2345;p105"/>
          <p:cNvSpPr/>
          <p:nvPr/>
        </p:nvSpPr>
        <p:spPr>
          <a:xfrm>
            <a:off x="8006835" y="701651"/>
            <a:ext cx="685619" cy="946807"/>
          </a:xfrm>
          <a:custGeom>
            <a:avLst/>
            <a:gdLst/>
            <a:ahLst/>
            <a:cxnLst/>
            <a:rect l="l" t="t" r="r" b="b"/>
            <a:pathLst>
              <a:path w="1506855" h="2080895" extrusionOk="0">
                <a:moveTo>
                  <a:pt x="171785" y="0"/>
                </a:moveTo>
                <a:lnTo>
                  <a:pt x="0" y="1963552"/>
                </a:lnTo>
                <a:lnTo>
                  <a:pt x="1334556" y="2080303"/>
                </a:lnTo>
                <a:lnTo>
                  <a:pt x="1506341" y="116760"/>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46" name="Google Shape;2346;p105"/>
          <p:cNvSpPr/>
          <p:nvPr/>
        </p:nvSpPr>
        <p:spPr>
          <a:xfrm>
            <a:off x="7786686" y="1753343"/>
            <a:ext cx="949119" cy="712200"/>
          </a:xfrm>
          <a:custGeom>
            <a:avLst/>
            <a:gdLst/>
            <a:ahLst/>
            <a:cxnLst/>
            <a:rect l="l" t="t" r="r" b="b"/>
            <a:pathLst>
              <a:path w="2085975" h="1565275" extrusionOk="0">
                <a:moveTo>
                  <a:pt x="121881" y="0"/>
                </a:moveTo>
                <a:lnTo>
                  <a:pt x="0" y="1393004"/>
                </a:lnTo>
                <a:lnTo>
                  <a:pt x="1963552" y="1564790"/>
                </a:lnTo>
                <a:lnTo>
                  <a:pt x="2085423" y="171785"/>
                </a:lnTo>
                <a:lnTo>
                  <a:pt x="12188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47" name="Google Shape;2347;p105"/>
          <p:cNvSpPr/>
          <p:nvPr/>
        </p:nvSpPr>
        <p:spPr>
          <a:xfrm>
            <a:off x="8840799" y="1710115"/>
            <a:ext cx="303371" cy="920226"/>
          </a:xfrm>
          <a:custGeom>
            <a:avLst/>
            <a:gdLst/>
            <a:ahLst/>
            <a:cxnLst/>
            <a:rect l="l" t="t" r="r" b="b"/>
            <a:pathLst>
              <a:path w="666750" h="2022475" extrusionOk="0">
                <a:moveTo>
                  <a:pt x="171785" y="0"/>
                </a:moveTo>
                <a:lnTo>
                  <a:pt x="0" y="1963542"/>
                </a:lnTo>
                <a:lnTo>
                  <a:pt x="666622" y="2021865"/>
                </a:lnTo>
                <a:lnTo>
                  <a:pt x="666622" y="43289"/>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48" name="Google Shape;2348;p105"/>
          <p:cNvSpPr txBox="1">
            <a:spLocks noGrp="1"/>
          </p:cNvSpPr>
          <p:nvPr>
            <p:ph type="title"/>
          </p:nvPr>
        </p:nvSpPr>
        <p:spPr>
          <a:xfrm>
            <a:off x="1168527" y="1804860"/>
            <a:ext cx="6807300" cy="1156500"/>
          </a:xfrm>
          <a:prstGeom prst="rect">
            <a:avLst/>
          </a:prstGeom>
          <a:solidFill>
            <a:srgbClr val="FDF3E9"/>
          </a:solidFill>
          <a:ln w="62825" cap="flat" cmpd="sng">
            <a:solidFill>
              <a:srgbClr val="DE6E4A"/>
            </a:solidFill>
            <a:prstDash val="solid"/>
            <a:round/>
            <a:headEnd type="none" w="sm" len="sm"/>
            <a:tailEnd type="none" w="sm" len="sm"/>
          </a:ln>
        </p:spPr>
        <p:txBody>
          <a:bodyPr spcFirstLastPara="1" wrap="square" lIns="0" tIns="2025" rIns="0" bIns="0" anchor="t" anchorCtr="0">
            <a:spAutoFit/>
          </a:bodyPr>
          <a:lstStyle/>
          <a:p>
            <a:pPr marL="0" lvl="0" indent="0" algn="l" rtl="0">
              <a:lnSpc>
                <a:spcPct val="100000"/>
              </a:lnSpc>
              <a:spcBef>
                <a:spcPts val="0"/>
              </a:spcBef>
              <a:spcAft>
                <a:spcPts val="0"/>
              </a:spcAft>
              <a:buNone/>
            </a:pPr>
            <a:endParaRPr sz="3100">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en" sz="2200" b="0">
                <a:solidFill>
                  <a:srgbClr val="000000"/>
                </a:solidFill>
                <a:latin typeface="Avenir"/>
                <a:ea typeface="Avenir"/>
                <a:cs typeface="Avenir"/>
                <a:sym typeface="Avenir"/>
              </a:rPr>
              <a:t>Turn to </a:t>
            </a:r>
            <a:r>
              <a:rPr lang="en" sz="2200">
                <a:solidFill>
                  <a:srgbClr val="000000"/>
                </a:solidFill>
                <a:latin typeface="Proxima Nova"/>
                <a:ea typeface="Proxima Nova"/>
                <a:cs typeface="Proxima Nova"/>
                <a:sym typeface="Proxima Nova"/>
              </a:rPr>
              <a:t>page 116</a:t>
            </a:r>
            <a:r>
              <a:rPr lang="en" sz="2200">
                <a:solidFill>
                  <a:srgbClr val="000000"/>
                </a:solidFill>
              </a:rPr>
              <a:t> </a:t>
            </a:r>
            <a:r>
              <a:rPr lang="en" sz="2200" b="0">
                <a:solidFill>
                  <a:srgbClr val="000000"/>
                </a:solidFill>
                <a:latin typeface="Avenir"/>
                <a:ea typeface="Avenir"/>
                <a:cs typeface="Avenir"/>
                <a:sym typeface="Avenir"/>
              </a:rPr>
              <a:t>and </a:t>
            </a:r>
            <a:r>
              <a:rPr lang="en" sz="2200" b="0">
                <a:solidFill>
                  <a:srgbClr val="000000"/>
                </a:solidFill>
              </a:rPr>
              <a:t>begin your activities</a:t>
            </a:r>
            <a:endParaRPr sz="2200" b="0">
              <a:solidFill>
                <a:srgbClr val="000000"/>
              </a:solidFill>
              <a:latin typeface="Avenir"/>
              <a:ea typeface="Avenir"/>
              <a:cs typeface="Avenir"/>
              <a:sym typeface="Avenir"/>
            </a:endParaRPr>
          </a:p>
          <a:p>
            <a:pPr marL="0" lvl="0" indent="0" algn="ctr" rtl="0">
              <a:lnSpc>
                <a:spcPct val="100000"/>
              </a:lnSpc>
              <a:spcBef>
                <a:spcPts val="0"/>
              </a:spcBef>
              <a:spcAft>
                <a:spcPts val="0"/>
              </a:spcAft>
              <a:buNone/>
            </a:pPr>
            <a:endParaRPr sz="2200" b="0">
              <a:solidFill>
                <a:srgbClr val="000000"/>
              </a:solidFill>
            </a:endParaRPr>
          </a:p>
        </p:txBody>
      </p:sp>
      <p:sp>
        <p:nvSpPr>
          <p:cNvPr id="2349" name="Google Shape;2349;p105"/>
          <p:cNvSpPr txBox="1"/>
          <p:nvPr/>
        </p:nvSpPr>
        <p:spPr>
          <a:xfrm>
            <a:off x="1555226" y="3223308"/>
            <a:ext cx="1927800" cy="189900"/>
          </a:xfrm>
          <a:prstGeom prst="rect">
            <a:avLst/>
          </a:prstGeom>
          <a:noFill/>
          <a:ln>
            <a:noFill/>
          </a:ln>
        </p:spPr>
        <p:txBody>
          <a:bodyPr spcFirstLastPara="1" wrap="square" lIns="0" tIns="5200" rIns="0" bIns="0" anchor="t" anchorCtr="0">
            <a:spAutoFit/>
          </a:bodyPr>
          <a:lstStyle/>
          <a:p>
            <a:pPr marL="0" marR="0" lvl="0" indent="0" algn="l" rtl="0">
              <a:lnSpc>
                <a:spcPct val="100000"/>
              </a:lnSpc>
              <a:spcBef>
                <a:spcPts val="0"/>
              </a:spcBef>
              <a:spcAft>
                <a:spcPts val="0"/>
              </a:spcAft>
              <a:buNone/>
            </a:pPr>
            <a:r>
              <a:rPr lang="en" sz="1200" b="1" u="sng">
                <a:latin typeface="Proxima Nova"/>
                <a:ea typeface="Proxima Nova"/>
                <a:cs typeface="Proxima Nova"/>
                <a:sym typeface="Proxima Nova"/>
              </a:rPr>
              <a:t>BREAKOUT DISCUSSION</a:t>
            </a:r>
            <a:endParaRPr sz="1200" b="1">
              <a:latin typeface="Proxima Nova"/>
              <a:ea typeface="Proxima Nova"/>
              <a:cs typeface="Proxima Nova"/>
              <a:sym typeface="Proxima Nova"/>
            </a:endParaRPr>
          </a:p>
        </p:txBody>
      </p:sp>
      <p:sp>
        <p:nvSpPr>
          <p:cNvPr id="2350" name="Google Shape;2350;p105"/>
          <p:cNvSpPr txBox="1"/>
          <p:nvPr/>
        </p:nvSpPr>
        <p:spPr>
          <a:xfrm>
            <a:off x="3317250" y="3139633"/>
            <a:ext cx="300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Proxima Nova"/>
                <a:ea typeface="Proxima Nova"/>
                <a:cs typeface="Proxima Nova"/>
                <a:sym typeface="Proxima Nova"/>
              </a:rPr>
              <a:t>PAGES: 116–148	</a:t>
            </a:r>
            <a:endParaRPr sz="1200" b="1">
              <a:solidFill>
                <a:schemeClr val="dk1"/>
              </a:solidFill>
              <a:latin typeface="Proxima Nova"/>
              <a:ea typeface="Proxima Nova"/>
              <a:cs typeface="Proxima Nova"/>
              <a:sym typeface="Proxima Nova"/>
            </a:endParaRPr>
          </a:p>
        </p:txBody>
      </p:sp>
      <p:sp>
        <p:nvSpPr>
          <p:cNvPr id="2351" name="Google Shape;2351;p105"/>
          <p:cNvSpPr txBox="1"/>
          <p:nvPr/>
        </p:nvSpPr>
        <p:spPr>
          <a:xfrm>
            <a:off x="5892250" y="3133596"/>
            <a:ext cx="300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Proxima Nova"/>
                <a:ea typeface="Proxima Nova"/>
                <a:cs typeface="Proxima Nova"/>
                <a:sym typeface="Proxima Nova"/>
              </a:rPr>
              <a:t>60 MINUTES</a:t>
            </a:r>
            <a:endParaRPr sz="1200" b="1">
              <a:solidFill>
                <a:schemeClr val="dk1"/>
              </a:solidFill>
              <a:latin typeface="Proxima Nova"/>
              <a:ea typeface="Proxima Nova"/>
              <a:cs typeface="Proxima Nova"/>
              <a:sym typeface="Proxima Nova"/>
            </a:endParaRPr>
          </a:p>
        </p:txBody>
      </p:sp>
      <p:grpSp>
        <p:nvGrpSpPr>
          <p:cNvPr id="2352" name="Google Shape;2352;p105"/>
          <p:cNvGrpSpPr/>
          <p:nvPr/>
        </p:nvGrpSpPr>
        <p:grpSpPr>
          <a:xfrm>
            <a:off x="1211361" y="3215007"/>
            <a:ext cx="237392" cy="237392"/>
            <a:chOff x="2680544" y="7234559"/>
            <a:chExt cx="521969" cy="521970"/>
          </a:xfrm>
        </p:grpSpPr>
        <p:sp>
          <p:nvSpPr>
            <p:cNvPr id="2353" name="Google Shape;2353;p105"/>
            <p:cNvSpPr/>
            <p:nvPr/>
          </p:nvSpPr>
          <p:spPr>
            <a:xfrm>
              <a:off x="2680544" y="7234559"/>
              <a:ext cx="521969" cy="521970"/>
            </a:xfrm>
            <a:custGeom>
              <a:avLst/>
              <a:gdLst/>
              <a:ahLst/>
              <a:cxnLst/>
              <a:rect l="l" t="t" r="r" b="b"/>
              <a:pathLst>
                <a:path w="521969" h="521970" extrusionOk="0">
                  <a:moveTo>
                    <a:pt x="260798" y="0"/>
                  </a:moveTo>
                  <a:lnTo>
                    <a:pt x="213918" y="4202"/>
                  </a:lnTo>
                  <a:lnTo>
                    <a:pt x="169796" y="16318"/>
                  </a:lnTo>
                  <a:lnTo>
                    <a:pt x="129167" y="35610"/>
                  </a:lnTo>
                  <a:lnTo>
                    <a:pt x="92768" y="61342"/>
                  </a:lnTo>
                  <a:lnTo>
                    <a:pt x="61335" y="92776"/>
                  </a:lnTo>
                  <a:lnTo>
                    <a:pt x="35606" y="129176"/>
                  </a:lnTo>
                  <a:lnTo>
                    <a:pt x="16315" y="169804"/>
                  </a:lnTo>
                  <a:lnTo>
                    <a:pt x="4201" y="213924"/>
                  </a:lnTo>
                  <a:lnTo>
                    <a:pt x="0" y="260798"/>
                  </a:lnTo>
                  <a:lnTo>
                    <a:pt x="4201" y="307671"/>
                  </a:lnTo>
                  <a:lnTo>
                    <a:pt x="16315" y="351790"/>
                  </a:lnTo>
                  <a:lnTo>
                    <a:pt x="35606" y="392417"/>
                  </a:lnTo>
                  <a:lnTo>
                    <a:pt x="61335" y="428815"/>
                  </a:lnTo>
                  <a:lnTo>
                    <a:pt x="92768" y="460248"/>
                  </a:lnTo>
                  <a:lnTo>
                    <a:pt x="129167" y="485978"/>
                  </a:lnTo>
                  <a:lnTo>
                    <a:pt x="169796" y="505269"/>
                  </a:lnTo>
                  <a:lnTo>
                    <a:pt x="213918" y="517384"/>
                  </a:lnTo>
                  <a:lnTo>
                    <a:pt x="260798" y="521586"/>
                  </a:lnTo>
                  <a:lnTo>
                    <a:pt x="307677" y="517384"/>
                  </a:lnTo>
                  <a:lnTo>
                    <a:pt x="351800" y="505269"/>
                  </a:lnTo>
                  <a:lnTo>
                    <a:pt x="392429" y="485978"/>
                  </a:lnTo>
                  <a:lnTo>
                    <a:pt x="428828" y="460248"/>
                  </a:lnTo>
                  <a:lnTo>
                    <a:pt x="460261" y="428815"/>
                  </a:lnTo>
                  <a:lnTo>
                    <a:pt x="485990" y="392417"/>
                  </a:lnTo>
                  <a:lnTo>
                    <a:pt x="505280" y="351790"/>
                  </a:lnTo>
                  <a:lnTo>
                    <a:pt x="517394" y="307671"/>
                  </a:lnTo>
                  <a:lnTo>
                    <a:pt x="521596" y="260798"/>
                  </a:lnTo>
                  <a:lnTo>
                    <a:pt x="517394" y="213924"/>
                  </a:lnTo>
                  <a:lnTo>
                    <a:pt x="505280" y="169804"/>
                  </a:lnTo>
                  <a:lnTo>
                    <a:pt x="485990" y="129176"/>
                  </a:lnTo>
                  <a:lnTo>
                    <a:pt x="460261" y="92776"/>
                  </a:lnTo>
                  <a:lnTo>
                    <a:pt x="428828" y="61342"/>
                  </a:lnTo>
                  <a:lnTo>
                    <a:pt x="392429" y="35610"/>
                  </a:lnTo>
                  <a:lnTo>
                    <a:pt x="351800" y="16318"/>
                  </a:lnTo>
                  <a:lnTo>
                    <a:pt x="307677" y="4202"/>
                  </a:lnTo>
                  <a:lnTo>
                    <a:pt x="260798"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pic>
          <p:nvPicPr>
            <p:cNvPr id="2354" name="Google Shape;2354;p105"/>
            <p:cNvPicPr preferRelativeResize="0"/>
            <p:nvPr/>
          </p:nvPicPr>
          <p:blipFill rotWithShape="1">
            <a:blip r:embed="rId3">
              <a:alphaModFix/>
            </a:blip>
            <a:srcRect/>
            <a:stretch/>
          </p:blipFill>
          <p:spPr>
            <a:xfrm>
              <a:off x="2872308" y="7312108"/>
              <a:ext cx="138069" cy="138090"/>
            </a:xfrm>
            <a:prstGeom prst="rect">
              <a:avLst/>
            </a:prstGeom>
            <a:noFill/>
            <a:ln>
              <a:noFill/>
            </a:ln>
          </p:spPr>
        </p:pic>
        <p:pic>
          <p:nvPicPr>
            <p:cNvPr id="2355" name="Google Shape;2355;p105"/>
            <p:cNvPicPr preferRelativeResize="0"/>
            <p:nvPr/>
          </p:nvPicPr>
          <p:blipFill rotWithShape="1">
            <a:blip r:embed="rId3">
              <a:alphaModFix/>
            </a:blip>
            <a:srcRect/>
            <a:stretch/>
          </p:blipFill>
          <p:spPr>
            <a:xfrm>
              <a:off x="2762364" y="7486841"/>
              <a:ext cx="138069" cy="138090"/>
            </a:xfrm>
            <a:prstGeom prst="rect">
              <a:avLst/>
            </a:prstGeom>
            <a:noFill/>
            <a:ln>
              <a:noFill/>
            </a:ln>
          </p:spPr>
        </p:pic>
        <p:pic>
          <p:nvPicPr>
            <p:cNvPr id="2356" name="Google Shape;2356;p105"/>
            <p:cNvPicPr preferRelativeResize="0"/>
            <p:nvPr/>
          </p:nvPicPr>
          <p:blipFill rotWithShape="1">
            <a:blip r:embed="rId3">
              <a:alphaModFix/>
            </a:blip>
            <a:srcRect/>
            <a:stretch/>
          </p:blipFill>
          <p:spPr>
            <a:xfrm>
              <a:off x="2982252" y="7486841"/>
              <a:ext cx="138069" cy="138090"/>
            </a:xfrm>
            <a:prstGeom prst="rect">
              <a:avLst/>
            </a:prstGeom>
            <a:noFill/>
            <a:ln>
              <a:noFill/>
            </a:ln>
          </p:spPr>
        </p:pic>
      </p:grpSp>
      <p:sp>
        <p:nvSpPr>
          <p:cNvPr id="2357" name="Google Shape;2357;p105"/>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81</a:t>
            </a:fld>
            <a:endParaRPr sz="700">
              <a:latin typeface="Proxima Nova Semibold"/>
              <a:ea typeface="Proxima Nova Semibold"/>
              <a:cs typeface="Proxima Nova Semibold"/>
              <a:sym typeface="Proxima Nova Semibold"/>
            </a:endParaRPr>
          </a:p>
        </p:txBody>
      </p:sp>
      <p:grpSp>
        <p:nvGrpSpPr>
          <p:cNvPr id="2358" name="Google Shape;2358;p105"/>
          <p:cNvGrpSpPr/>
          <p:nvPr/>
        </p:nvGrpSpPr>
        <p:grpSpPr>
          <a:xfrm>
            <a:off x="167531" y="4852630"/>
            <a:ext cx="1505034" cy="174536"/>
            <a:chOff x="442904" y="4166938"/>
            <a:chExt cx="4030621" cy="467300"/>
          </a:xfrm>
        </p:grpSpPr>
        <p:pic>
          <p:nvPicPr>
            <p:cNvPr id="2359" name="Google Shape;2359;p105"/>
            <p:cNvPicPr preferRelativeResize="0"/>
            <p:nvPr/>
          </p:nvPicPr>
          <p:blipFill rotWithShape="1">
            <a:blip r:embed="rId4">
              <a:alphaModFix/>
            </a:blip>
            <a:srcRect/>
            <a:stretch/>
          </p:blipFill>
          <p:spPr>
            <a:xfrm>
              <a:off x="1848476" y="4166938"/>
              <a:ext cx="2625049" cy="467300"/>
            </a:xfrm>
            <a:prstGeom prst="rect">
              <a:avLst/>
            </a:prstGeom>
            <a:noFill/>
            <a:ln>
              <a:noFill/>
            </a:ln>
          </p:spPr>
        </p:pic>
        <p:grpSp>
          <p:nvGrpSpPr>
            <p:cNvPr id="2360" name="Google Shape;2360;p105"/>
            <p:cNvGrpSpPr/>
            <p:nvPr/>
          </p:nvGrpSpPr>
          <p:grpSpPr>
            <a:xfrm>
              <a:off x="442904" y="4326529"/>
              <a:ext cx="1033452" cy="205673"/>
              <a:chOff x="7504804" y="565304"/>
              <a:chExt cx="1033452" cy="205673"/>
            </a:xfrm>
          </p:grpSpPr>
          <p:sp>
            <p:nvSpPr>
              <p:cNvPr id="2361" name="Google Shape;2361;p105"/>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62" name="Google Shape;2362;p105"/>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63" name="Google Shape;2363;p105"/>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64" name="Google Shape;2364;p105"/>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65" name="Google Shape;2365;p105"/>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66" name="Google Shape;2366;p105"/>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67" name="Google Shape;2367;p105"/>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2368" name="Google Shape;2368;p105"/>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rgbClr val="0E4D49"/>
        </a:solidFill>
        <a:effectLst/>
      </p:bgPr>
    </p:bg>
    <p:spTree>
      <p:nvGrpSpPr>
        <p:cNvPr id="1" name="Shape 2372"/>
        <p:cNvGrpSpPr/>
        <p:nvPr/>
      </p:nvGrpSpPr>
      <p:grpSpPr>
        <a:xfrm>
          <a:off x="0" y="0"/>
          <a:ext cx="0" cy="0"/>
          <a:chOff x="0" y="0"/>
          <a:chExt cx="0" cy="0"/>
        </a:xfrm>
      </p:grpSpPr>
      <p:sp>
        <p:nvSpPr>
          <p:cNvPr id="2373" name="Google Shape;2373;p106"/>
          <p:cNvSpPr/>
          <p:nvPr/>
        </p:nvSpPr>
        <p:spPr>
          <a:xfrm>
            <a:off x="3364706" y="400022"/>
            <a:ext cx="0" cy="4345143"/>
          </a:xfrm>
          <a:custGeom>
            <a:avLst/>
            <a:gdLst/>
            <a:ahLst/>
            <a:cxnLst/>
            <a:rect l="l" t="t" r="r" b="b"/>
            <a:pathLst>
              <a:path w="120000" h="9549765" extrusionOk="0">
                <a:moveTo>
                  <a:pt x="0" y="0"/>
                </a:moveTo>
                <a:lnTo>
                  <a:pt x="0" y="9549447"/>
                </a:lnTo>
              </a:path>
            </a:pathLst>
          </a:custGeom>
          <a:noFill/>
          <a:ln w="104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374" name="Google Shape;2374;p106"/>
          <p:cNvSpPr txBox="1"/>
          <p:nvPr/>
        </p:nvSpPr>
        <p:spPr>
          <a:xfrm>
            <a:off x="3994723" y="1228568"/>
            <a:ext cx="1158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solidFill>
                  <a:srgbClr val="FFFFFF"/>
                </a:solidFill>
                <a:latin typeface="Oswald"/>
                <a:ea typeface="Oswald"/>
                <a:cs typeface="Oswald"/>
                <a:sym typeface="Oswald"/>
              </a:rPr>
              <a:t>1</a:t>
            </a:r>
            <a:endParaRPr sz="2400" b="1">
              <a:solidFill>
                <a:schemeClr val="dk1"/>
              </a:solidFill>
              <a:latin typeface="Oswald"/>
              <a:ea typeface="Oswald"/>
              <a:cs typeface="Oswald"/>
              <a:sym typeface="Oswald"/>
            </a:endParaRPr>
          </a:p>
        </p:txBody>
      </p:sp>
      <p:sp>
        <p:nvSpPr>
          <p:cNvPr id="2375" name="Google Shape;2375;p106"/>
          <p:cNvSpPr txBox="1"/>
          <p:nvPr/>
        </p:nvSpPr>
        <p:spPr>
          <a:xfrm>
            <a:off x="3994723" y="2279102"/>
            <a:ext cx="1620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solidFill>
                  <a:srgbClr val="FFFFFF"/>
                </a:solidFill>
                <a:latin typeface="Oswald"/>
                <a:ea typeface="Oswald"/>
                <a:cs typeface="Oswald"/>
                <a:sym typeface="Oswald"/>
              </a:rPr>
              <a:t>2</a:t>
            </a:r>
            <a:endParaRPr sz="2400" b="1">
              <a:solidFill>
                <a:schemeClr val="dk1"/>
              </a:solidFill>
              <a:latin typeface="Oswald"/>
              <a:ea typeface="Oswald"/>
              <a:cs typeface="Oswald"/>
              <a:sym typeface="Oswald"/>
            </a:endParaRPr>
          </a:p>
        </p:txBody>
      </p:sp>
      <p:sp>
        <p:nvSpPr>
          <p:cNvPr id="2376" name="Google Shape;2376;p106"/>
          <p:cNvSpPr txBox="1"/>
          <p:nvPr/>
        </p:nvSpPr>
        <p:spPr>
          <a:xfrm>
            <a:off x="3994723" y="3219153"/>
            <a:ext cx="1614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solidFill>
                  <a:srgbClr val="FFFFFF"/>
                </a:solidFill>
                <a:latin typeface="Oswald"/>
                <a:ea typeface="Oswald"/>
                <a:cs typeface="Oswald"/>
                <a:sym typeface="Oswald"/>
              </a:rPr>
              <a:t>3</a:t>
            </a:r>
            <a:endParaRPr sz="2400" b="1">
              <a:solidFill>
                <a:schemeClr val="dk1"/>
              </a:solidFill>
              <a:latin typeface="Oswald"/>
              <a:ea typeface="Oswald"/>
              <a:cs typeface="Oswald"/>
              <a:sym typeface="Oswald"/>
            </a:endParaRPr>
          </a:p>
        </p:txBody>
      </p:sp>
      <p:sp>
        <p:nvSpPr>
          <p:cNvPr id="2377" name="Google Shape;2377;p106"/>
          <p:cNvSpPr txBox="1"/>
          <p:nvPr/>
        </p:nvSpPr>
        <p:spPr>
          <a:xfrm>
            <a:off x="680020" y="1008282"/>
            <a:ext cx="2177400" cy="2133600"/>
          </a:xfrm>
          <a:prstGeom prst="rect">
            <a:avLst/>
          </a:prstGeom>
          <a:noFill/>
          <a:ln>
            <a:noFill/>
          </a:ln>
        </p:spPr>
        <p:txBody>
          <a:bodyPr spcFirstLastPara="1" wrap="square" lIns="0" tIns="125625" rIns="0" bIns="0" anchor="t" anchorCtr="0">
            <a:spAutoFit/>
          </a:bodyPr>
          <a:lstStyle/>
          <a:p>
            <a:pPr marL="0" lvl="0" indent="0" algn="l" rtl="0">
              <a:lnSpc>
                <a:spcPct val="96574"/>
              </a:lnSpc>
              <a:spcBef>
                <a:spcPts val="0"/>
              </a:spcBef>
              <a:spcAft>
                <a:spcPts val="0"/>
              </a:spcAft>
              <a:buNone/>
            </a:pPr>
            <a:r>
              <a:rPr lang="en" sz="1200" b="1">
                <a:solidFill>
                  <a:schemeClr val="lt1"/>
                </a:solidFill>
                <a:latin typeface="Proxima Nova"/>
                <a:ea typeface="Proxima Nova"/>
                <a:cs typeface="Proxima Nova"/>
                <a:sym typeface="Proxima Nova"/>
              </a:rPr>
              <a:t>SESSION #2 </a:t>
            </a:r>
            <a:endParaRPr sz="1200" b="1">
              <a:solidFill>
                <a:schemeClr val="lt1"/>
              </a:solidFill>
              <a:latin typeface="Proxima Nova"/>
              <a:ea typeface="Proxima Nova"/>
              <a:cs typeface="Proxima Nova"/>
              <a:sym typeface="Proxima Nova"/>
            </a:endParaRPr>
          </a:p>
          <a:p>
            <a:pPr marL="0" marR="0" lvl="0" indent="0" algn="l" rtl="0">
              <a:lnSpc>
                <a:spcPct val="96574"/>
              </a:lnSpc>
              <a:spcBef>
                <a:spcPts val="0"/>
              </a:spcBef>
              <a:spcAft>
                <a:spcPts val="0"/>
              </a:spcAft>
              <a:buNone/>
            </a:pPr>
            <a:endParaRPr sz="4100">
              <a:solidFill>
                <a:schemeClr val="lt1"/>
              </a:solidFill>
              <a:latin typeface="Oswald"/>
              <a:ea typeface="Oswald"/>
              <a:cs typeface="Oswald"/>
              <a:sym typeface="Oswald"/>
            </a:endParaRPr>
          </a:p>
          <a:p>
            <a:pPr marL="0" marR="0" lvl="0" indent="0" algn="l" rtl="0">
              <a:lnSpc>
                <a:spcPct val="96574"/>
              </a:lnSpc>
              <a:spcBef>
                <a:spcPts val="0"/>
              </a:spcBef>
              <a:spcAft>
                <a:spcPts val="0"/>
              </a:spcAft>
              <a:buSzPts val="1100"/>
              <a:buNone/>
            </a:pPr>
            <a:r>
              <a:rPr lang="en" sz="4100">
                <a:solidFill>
                  <a:schemeClr val="lt1"/>
                </a:solidFill>
                <a:latin typeface="Oswald"/>
                <a:ea typeface="Oswald"/>
                <a:cs typeface="Oswald"/>
                <a:sym typeface="Oswald"/>
              </a:rPr>
              <a:t>Follow-up sessions</a:t>
            </a:r>
            <a:endParaRPr sz="4100">
              <a:solidFill>
                <a:schemeClr val="lt1"/>
              </a:solidFill>
              <a:latin typeface="Oswald"/>
              <a:ea typeface="Oswald"/>
              <a:cs typeface="Oswald"/>
              <a:sym typeface="Oswald"/>
            </a:endParaRPr>
          </a:p>
        </p:txBody>
      </p:sp>
      <p:sp>
        <p:nvSpPr>
          <p:cNvPr id="2378" name="Google Shape;2378;p106"/>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solidFill>
                  <a:srgbClr val="FFFFFF"/>
                </a:solidFill>
                <a:latin typeface="Proxima Nova Semibold"/>
                <a:ea typeface="Proxima Nova Semibold"/>
                <a:cs typeface="Proxima Nova Semibold"/>
                <a:sym typeface="Proxima Nova Semibold"/>
              </a:rPr>
              <a:t> </a:t>
            </a:r>
            <a:r>
              <a:rPr lang="en" sz="700">
                <a:solidFill>
                  <a:srgbClr val="FFFFFF"/>
                </a:solidFill>
                <a:latin typeface="Avenir"/>
                <a:ea typeface="Avenir"/>
                <a:cs typeface="Avenir"/>
                <a:sym typeface="Avenir"/>
              </a:rPr>
              <a:t>©2021 LeanIn.Org, LLC</a:t>
            </a:r>
            <a:r>
              <a:rPr lang="en" sz="700">
                <a:solidFill>
                  <a:srgbClr val="FFFFFF"/>
                </a:solidFill>
                <a:latin typeface="Proxima Nova Semibold"/>
                <a:ea typeface="Proxima Nova Semibold"/>
                <a:cs typeface="Proxima Nova Semibold"/>
                <a:sym typeface="Proxima Nova Semibold"/>
              </a:rPr>
              <a:t> </a:t>
            </a:r>
            <a:fld id="{00000000-1234-1234-1234-123412341234}" type="slidenum">
              <a:rPr lang="en" sz="700">
                <a:solidFill>
                  <a:srgbClr val="FFFFFF"/>
                </a:solidFill>
                <a:latin typeface="Proxima Nova Semibold"/>
                <a:ea typeface="Proxima Nova Semibold"/>
                <a:cs typeface="Proxima Nova Semibold"/>
                <a:sym typeface="Proxima Nova Semibold"/>
              </a:rPr>
              <a:t>82</a:t>
            </a:fld>
            <a:endParaRPr sz="700">
              <a:solidFill>
                <a:srgbClr val="FFFFFF"/>
              </a:solidFill>
              <a:latin typeface="Proxima Nova Semibold"/>
              <a:ea typeface="Proxima Nova Semibold"/>
              <a:cs typeface="Proxima Nova Semibold"/>
              <a:sym typeface="Proxima Nova Semibold"/>
            </a:endParaRPr>
          </a:p>
        </p:txBody>
      </p:sp>
      <p:pic>
        <p:nvPicPr>
          <p:cNvPr id="2379" name="Google Shape;2379;p106"/>
          <p:cNvPicPr preferRelativeResize="0"/>
          <p:nvPr/>
        </p:nvPicPr>
        <p:blipFill rotWithShape="1">
          <a:blip r:embed="rId3">
            <a:alphaModFix/>
          </a:blip>
          <a:srcRect/>
          <a:stretch/>
        </p:blipFill>
        <p:spPr>
          <a:xfrm>
            <a:off x="692372" y="4852630"/>
            <a:ext cx="980193" cy="174536"/>
          </a:xfrm>
          <a:prstGeom prst="rect">
            <a:avLst/>
          </a:prstGeom>
          <a:noFill/>
          <a:ln>
            <a:noFill/>
          </a:ln>
        </p:spPr>
      </p:pic>
      <p:grpSp>
        <p:nvGrpSpPr>
          <p:cNvPr id="2380" name="Google Shape;2380;p106"/>
          <p:cNvGrpSpPr/>
          <p:nvPr/>
        </p:nvGrpSpPr>
        <p:grpSpPr>
          <a:xfrm>
            <a:off x="167531" y="4912238"/>
            <a:ext cx="385891" cy="76819"/>
            <a:chOff x="7504804" y="565304"/>
            <a:chExt cx="1033452" cy="205673"/>
          </a:xfrm>
        </p:grpSpPr>
        <p:sp>
          <p:nvSpPr>
            <p:cNvPr id="2381" name="Google Shape;2381;p106"/>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82" name="Google Shape;2382;p106"/>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83" name="Google Shape;2383;p106"/>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84" name="Google Shape;2384;p106"/>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85" name="Google Shape;2385;p106"/>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86" name="Google Shape;2386;p106"/>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387" name="Google Shape;2387;p106"/>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2388" name="Google Shape;2388;p106"/>
          <p:cNvCxnSpPr/>
          <p:nvPr/>
        </p:nvCxnSpPr>
        <p:spPr>
          <a:xfrm>
            <a:off x="655710" y="4894224"/>
            <a:ext cx="0" cy="107700"/>
          </a:xfrm>
          <a:prstGeom prst="straightConnector1">
            <a:avLst/>
          </a:prstGeom>
          <a:noFill/>
          <a:ln w="9525" cap="flat" cmpd="sng">
            <a:solidFill>
              <a:srgbClr val="FFFFFF"/>
            </a:solidFill>
            <a:prstDash val="solid"/>
            <a:round/>
            <a:headEnd type="none" w="med" len="med"/>
            <a:tailEnd type="none" w="med" len="med"/>
          </a:ln>
        </p:spPr>
      </p:cxnSp>
      <p:sp>
        <p:nvSpPr>
          <p:cNvPr id="2389" name="Google Shape;2389;p106">
            <a:hlinkClick r:id="rId4" action="ppaction://hlinksldjump"/>
          </p:cNvPr>
          <p:cNvSpPr txBox="1"/>
          <p:nvPr/>
        </p:nvSpPr>
        <p:spPr>
          <a:xfrm>
            <a:off x="4393875" y="3184875"/>
            <a:ext cx="3567300" cy="889500"/>
          </a:xfrm>
          <a:prstGeom prst="rect">
            <a:avLst/>
          </a:prstGeom>
          <a:noFill/>
          <a:ln>
            <a:noFill/>
          </a:ln>
        </p:spPr>
        <p:txBody>
          <a:bodyPr spcFirstLastPara="1" wrap="square" lIns="0" tIns="20775" rIns="0" bIns="0" anchor="t" anchorCtr="0">
            <a:spAutoFit/>
          </a:bodyPr>
          <a:lstStyle/>
          <a:p>
            <a:pPr marL="0" marR="0" lvl="0" indent="0" algn="l" rtl="0">
              <a:lnSpc>
                <a:spcPct val="115945"/>
              </a:lnSpc>
              <a:spcBef>
                <a:spcPts val="0"/>
              </a:spcBef>
              <a:spcAft>
                <a:spcPts val="0"/>
              </a:spcAft>
              <a:buNone/>
            </a:pPr>
            <a:r>
              <a:rPr lang="en" sz="1700">
                <a:solidFill>
                  <a:srgbClr val="FFFFFF"/>
                </a:solidFill>
                <a:uFill>
                  <a:noFill/>
                </a:uFill>
                <a:latin typeface="Avenir"/>
                <a:ea typeface="Avenir"/>
                <a:cs typeface="Avenir"/>
                <a:sym typeface="Avenir"/>
                <a:hlinkClick r:id="" action="ppaction://noaction">
                  <a:extLst>
                    <a:ext uri="{A12FA001-AC4F-418D-AE19-62706E023703}">
                      <ahyp:hlinkClr xmlns:ahyp="http://schemas.microsoft.com/office/drawing/2018/hyperlinkcolor" val="tx"/>
                    </a:ext>
                  </a:extLst>
                </a:hlinkClick>
              </a:rPr>
              <a:t>Strategy 5: Intentionally invest in the advancement of people with traditionally marginalized identities</a:t>
            </a:r>
            <a:endParaRPr sz="1700">
              <a:solidFill>
                <a:srgbClr val="FFFFFF"/>
              </a:solidFill>
              <a:latin typeface="Avenir"/>
              <a:ea typeface="Avenir"/>
              <a:cs typeface="Avenir"/>
              <a:sym typeface="Avenir"/>
            </a:endParaRPr>
          </a:p>
        </p:txBody>
      </p:sp>
      <p:sp>
        <p:nvSpPr>
          <p:cNvPr id="2390" name="Google Shape;2390;p106">
            <a:hlinkClick r:id="rId5" action="ppaction://hlinksldjump"/>
          </p:cNvPr>
          <p:cNvSpPr txBox="1"/>
          <p:nvPr/>
        </p:nvSpPr>
        <p:spPr>
          <a:xfrm>
            <a:off x="4393879" y="1194279"/>
            <a:ext cx="3934500" cy="586200"/>
          </a:xfrm>
          <a:prstGeom prst="rect">
            <a:avLst/>
          </a:prstGeom>
          <a:noFill/>
          <a:ln>
            <a:noFill/>
          </a:ln>
        </p:spPr>
        <p:txBody>
          <a:bodyPr spcFirstLastPara="1" wrap="square" lIns="0" tIns="20775" rIns="0" bIns="0" anchor="t" anchorCtr="0">
            <a:spAutoFit/>
          </a:bodyPr>
          <a:lstStyle/>
          <a:p>
            <a:pPr marL="0" marR="0" lvl="0" indent="0" algn="l" rtl="0">
              <a:lnSpc>
                <a:spcPct val="115945"/>
              </a:lnSpc>
              <a:spcBef>
                <a:spcPts val="0"/>
              </a:spcBef>
              <a:spcAft>
                <a:spcPts val="0"/>
              </a:spcAft>
              <a:buNone/>
            </a:pPr>
            <a:r>
              <a:rPr lang="en" sz="1700">
                <a:solidFill>
                  <a:srgbClr val="FFFFFF"/>
                </a:solidFill>
                <a:uFill>
                  <a:noFill/>
                </a:uFill>
                <a:latin typeface="Avenir"/>
                <a:ea typeface="Avenir"/>
                <a:cs typeface="Avenir"/>
                <a:sym typeface="Avenir"/>
                <a:hlinkClick r:id="" action="ppaction://noaction">
                  <a:extLst>
                    <a:ext uri="{A12FA001-AC4F-418D-AE19-62706E023703}">
                      <ahyp:hlinkClr xmlns:ahyp="http://schemas.microsoft.com/office/drawing/2018/hyperlinkcolor" val="tx"/>
                    </a:ext>
                  </a:extLst>
                </a:hlinkClick>
              </a:rPr>
              <a:t>Strategy 3: Contribute to or create fairer hiring and promotion practices</a:t>
            </a:r>
            <a:endParaRPr sz="1700">
              <a:solidFill>
                <a:srgbClr val="FFFFFF"/>
              </a:solidFill>
              <a:latin typeface="Avenir"/>
              <a:ea typeface="Avenir"/>
              <a:cs typeface="Avenir"/>
              <a:sym typeface="Avenir"/>
            </a:endParaRPr>
          </a:p>
        </p:txBody>
      </p:sp>
      <p:sp>
        <p:nvSpPr>
          <p:cNvPr id="2391" name="Google Shape;2391;p106">
            <a:hlinkClick r:id="rId6" action="ppaction://hlinksldjump"/>
          </p:cNvPr>
          <p:cNvSpPr txBox="1"/>
          <p:nvPr/>
        </p:nvSpPr>
        <p:spPr>
          <a:xfrm>
            <a:off x="4393879" y="2244812"/>
            <a:ext cx="3148800" cy="586200"/>
          </a:xfrm>
          <a:prstGeom prst="rect">
            <a:avLst/>
          </a:prstGeom>
          <a:noFill/>
          <a:ln>
            <a:noFill/>
          </a:ln>
        </p:spPr>
        <p:txBody>
          <a:bodyPr spcFirstLastPara="1" wrap="square" lIns="0" tIns="20775" rIns="0" bIns="0" anchor="t" anchorCtr="0">
            <a:spAutoFit/>
          </a:bodyPr>
          <a:lstStyle/>
          <a:p>
            <a:pPr marL="0" marR="0" lvl="0" indent="0" algn="l" rtl="0">
              <a:lnSpc>
                <a:spcPct val="115945"/>
              </a:lnSpc>
              <a:spcBef>
                <a:spcPts val="0"/>
              </a:spcBef>
              <a:spcAft>
                <a:spcPts val="0"/>
              </a:spcAft>
              <a:buNone/>
            </a:pPr>
            <a:r>
              <a:rPr lang="en" sz="1700" u="sng">
                <a:solidFill>
                  <a:srgbClr val="FFFFFF"/>
                </a:solidFill>
                <a:latin typeface="Avenir"/>
                <a:ea typeface="Avenir"/>
                <a:cs typeface="Avenir"/>
                <a:sym typeface="Avenir"/>
                <a:hlinkClick r:id="rId6" action="ppaction://hlinksldjump">
                  <a:extLst>
                    <a:ext uri="{A12FA001-AC4F-418D-AE19-62706E023703}">
                      <ahyp:hlinkClr xmlns:ahyp="http://schemas.microsoft.com/office/drawing/2018/hyperlinkcolor" val="tx"/>
                    </a:ext>
                  </a:extLst>
                </a:hlinkClick>
              </a:rPr>
              <a:t>Strategy 4: Proactively create an inclusive culture</a:t>
            </a:r>
            <a:endParaRPr sz="1700" u="sng">
              <a:solidFill>
                <a:srgbClr val="FFFFFF"/>
              </a:solidFill>
              <a:latin typeface="Avenir"/>
              <a:ea typeface="Avenir"/>
              <a:cs typeface="Avenir"/>
              <a:sym typeface="Aveni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bg>
      <p:bgPr>
        <a:solidFill>
          <a:srgbClr val="FDF3E9"/>
        </a:solidFill>
        <a:effectLst/>
      </p:bgPr>
    </p:bg>
    <p:spTree>
      <p:nvGrpSpPr>
        <p:cNvPr id="1" name="Shape 2395"/>
        <p:cNvGrpSpPr/>
        <p:nvPr/>
      </p:nvGrpSpPr>
      <p:grpSpPr>
        <a:xfrm>
          <a:off x="0" y="0"/>
          <a:ext cx="0" cy="0"/>
          <a:chOff x="0" y="0"/>
          <a:chExt cx="0" cy="0"/>
        </a:xfrm>
      </p:grpSpPr>
      <p:sp>
        <p:nvSpPr>
          <p:cNvPr id="2396" name="Google Shape;2396;p107"/>
          <p:cNvSpPr txBox="1">
            <a:spLocks noGrp="1"/>
          </p:cNvSpPr>
          <p:nvPr>
            <p:ph type="title"/>
          </p:nvPr>
        </p:nvSpPr>
        <p:spPr>
          <a:xfrm>
            <a:off x="1218197" y="826092"/>
            <a:ext cx="5320500" cy="577200"/>
          </a:xfrm>
          <a:prstGeom prst="rect">
            <a:avLst/>
          </a:prstGeom>
          <a:noFill/>
          <a:ln>
            <a:noFill/>
          </a:ln>
        </p:spPr>
        <p:txBody>
          <a:bodyPr spcFirstLastPara="1" wrap="square" lIns="0" tIns="7500" rIns="0" bIns="0" anchor="t" anchorCtr="0">
            <a:spAutoFit/>
          </a:bodyPr>
          <a:lstStyle/>
          <a:p>
            <a:pPr marL="0" lvl="0" indent="0" algn="l" rtl="0">
              <a:lnSpc>
                <a:spcPct val="100000"/>
              </a:lnSpc>
              <a:spcBef>
                <a:spcPts val="0"/>
              </a:spcBef>
              <a:spcAft>
                <a:spcPts val="0"/>
              </a:spcAft>
              <a:buNone/>
            </a:pPr>
            <a:r>
              <a:rPr lang="en" sz="3700" b="0">
                <a:solidFill>
                  <a:srgbClr val="000000"/>
                </a:solidFill>
                <a:latin typeface="Oswald"/>
                <a:ea typeface="Oswald"/>
                <a:cs typeface="Oswald"/>
                <a:sym typeface="Oswald"/>
              </a:rPr>
              <a:t>Session #2 Agenda</a:t>
            </a:r>
            <a:endParaRPr sz="3700" b="0">
              <a:latin typeface="Oswald"/>
              <a:ea typeface="Oswald"/>
              <a:cs typeface="Oswald"/>
              <a:sym typeface="Oswald"/>
            </a:endParaRPr>
          </a:p>
        </p:txBody>
      </p:sp>
      <p:sp>
        <p:nvSpPr>
          <p:cNvPr id="2397" name="Google Shape;2397;p107"/>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83</a:t>
            </a:fld>
            <a:endParaRPr sz="700">
              <a:latin typeface="Proxima Nova Semibold"/>
              <a:ea typeface="Proxima Nova Semibold"/>
              <a:cs typeface="Proxima Nova Semibold"/>
              <a:sym typeface="Proxima Nova Semibold"/>
            </a:endParaRPr>
          </a:p>
        </p:txBody>
      </p:sp>
      <p:grpSp>
        <p:nvGrpSpPr>
          <p:cNvPr id="2398" name="Google Shape;2398;p107"/>
          <p:cNvGrpSpPr/>
          <p:nvPr/>
        </p:nvGrpSpPr>
        <p:grpSpPr>
          <a:xfrm>
            <a:off x="167531" y="4852630"/>
            <a:ext cx="1505034" cy="174536"/>
            <a:chOff x="442904" y="4166938"/>
            <a:chExt cx="4030621" cy="467300"/>
          </a:xfrm>
        </p:grpSpPr>
        <p:pic>
          <p:nvPicPr>
            <p:cNvPr id="2399" name="Google Shape;2399;p107"/>
            <p:cNvPicPr preferRelativeResize="0"/>
            <p:nvPr/>
          </p:nvPicPr>
          <p:blipFill rotWithShape="1">
            <a:blip r:embed="rId3">
              <a:alphaModFix/>
            </a:blip>
            <a:srcRect/>
            <a:stretch/>
          </p:blipFill>
          <p:spPr>
            <a:xfrm>
              <a:off x="1848476" y="4166938"/>
              <a:ext cx="2625049" cy="467300"/>
            </a:xfrm>
            <a:prstGeom prst="rect">
              <a:avLst/>
            </a:prstGeom>
            <a:noFill/>
            <a:ln>
              <a:noFill/>
            </a:ln>
          </p:spPr>
        </p:pic>
        <p:grpSp>
          <p:nvGrpSpPr>
            <p:cNvPr id="2400" name="Google Shape;2400;p107"/>
            <p:cNvGrpSpPr/>
            <p:nvPr/>
          </p:nvGrpSpPr>
          <p:grpSpPr>
            <a:xfrm>
              <a:off x="442904" y="4326529"/>
              <a:ext cx="1033452" cy="205673"/>
              <a:chOff x="7504804" y="565304"/>
              <a:chExt cx="1033452" cy="205673"/>
            </a:xfrm>
          </p:grpSpPr>
          <p:sp>
            <p:nvSpPr>
              <p:cNvPr id="2401" name="Google Shape;2401;p107"/>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02" name="Google Shape;2402;p107"/>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03" name="Google Shape;2403;p107"/>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04" name="Google Shape;2404;p107"/>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05" name="Google Shape;2405;p107"/>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06" name="Google Shape;2406;p107"/>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07" name="Google Shape;2407;p107"/>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2408" name="Google Shape;2408;p107"/>
            <p:cNvCxnSpPr/>
            <p:nvPr/>
          </p:nvCxnSpPr>
          <p:spPr>
            <a:xfrm>
              <a:off x="1750292" y="4278301"/>
              <a:ext cx="0" cy="288000"/>
            </a:xfrm>
            <a:prstGeom prst="straightConnector1">
              <a:avLst/>
            </a:prstGeom>
            <a:noFill/>
            <a:ln w="9525" cap="flat" cmpd="sng">
              <a:solidFill>
                <a:srgbClr val="000000"/>
              </a:solidFill>
              <a:prstDash val="solid"/>
              <a:round/>
              <a:headEnd type="none" w="med" len="med"/>
              <a:tailEnd type="none" w="med" len="med"/>
            </a:ln>
          </p:spPr>
        </p:cxnSp>
      </p:grpSp>
      <p:sp>
        <p:nvSpPr>
          <p:cNvPr id="2409" name="Google Shape;2409;p107"/>
          <p:cNvSpPr txBox="1"/>
          <p:nvPr/>
        </p:nvSpPr>
        <p:spPr>
          <a:xfrm>
            <a:off x="1612003" y="1878860"/>
            <a:ext cx="2952600" cy="236400"/>
          </a:xfrm>
          <a:prstGeom prst="rect">
            <a:avLst/>
          </a:prstGeom>
          <a:noFill/>
          <a:ln>
            <a:noFill/>
          </a:ln>
        </p:spPr>
        <p:txBody>
          <a:bodyPr spcFirstLastPara="1" wrap="square" lIns="0" tIns="5475" rIns="0" bIns="0" anchor="t" anchorCtr="0">
            <a:spAutoFit/>
          </a:bodyPr>
          <a:lstStyle/>
          <a:p>
            <a:pPr marL="0" marR="0" lvl="0" indent="0" algn="l" rtl="0">
              <a:lnSpc>
                <a:spcPct val="100000"/>
              </a:lnSpc>
              <a:spcBef>
                <a:spcPts val="0"/>
              </a:spcBef>
              <a:spcAft>
                <a:spcPts val="0"/>
              </a:spcAft>
              <a:buNone/>
            </a:pPr>
            <a:r>
              <a:rPr lang="en" sz="1500">
                <a:solidFill>
                  <a:srgbClr val="000000"/>
                </a:solidFill>
                <a:latin typeface="Avenir"/>
                <a:ea typeface="Avenir"/>
                <a:cs typeface="Avenir"/>
                <a:sym typeface="Avenir"/>
              </a:rPr>
              <a:t>Reflect on your One Commitment</a:t>
            </a:r>
            <a:endParaRPr sz="1500">
              <a:solidFill>
                <a:srgbClr val="000000"/>
              </a:solidFill>
              <a:latin typeface="Avenir"/>
              <a:ea typeface="Avenir"/>
              <a:cs typeface="Avenir"/>
              <a:sym typeface="Avenir"/>
            </a:endParaRPr>
          </a:p>
        </p:txBody>
      </p:sp>
      <p:sp>
        <p:nvSpPr>
          <p:cNvPr id="2410" name="Google Shape;2410;p107"/>
          <p:cNvSpPr txBox="1"/>
          <p:nvPr/>
        </p:nvSpPr>
        <p:spPr>
          <a:xfrm>
            <a:off x="7402341" y="1907622"/>
            <a:ext cx="547200" cy="206700"/>
          </a:xfrm>
          <a:prstGeom prst="rect">
            <a:avLst/>
          </a:prstGeom>
          <a:noFill/>
          <a:ln>
            <a:noFill/>
          </a:ln>
        </p:spPr>
        <p:txBody>
          <a:bodyPr spcFirstLastPara="1" wrap="square" lIns="0" tIns="6650" rIns="0" bIns="0" anchor="t" anchorCtr="0">
            <a:spAutoFit/>
          </a:bodyPr>
          <a:lstStyle/>
          <a:p>
            <a:pPr marL="0" marR="0" lvl="0" indent="0" algn="r" rtl="0">
              <a:lnSpc>
                <a:spcPct val="100000"/>
              </a:lnSpc>
              <a:spcBef>
                <a:spcPts val="0"/>
              </a:spcBef>
              <a:spcAft>
                <a:spcPts val="0"/>
              </a:spcAft>
              <a:buNone/>
            </a:pPr>
            <a:r>
              <a:rPr lang="en" sz="1300">
                <a:solidFill>
                  <a:srgbClr val="000000"/>
                </a:solidFill>
                <a:latin typeface="Avenir"/>
                <a:ea typeface="Avenir"/>
                <a:cs typeface="Avenir"/>
                <a:sym typeface="Avenir"/>
              </a:rPr>
              <a:t>10 min</a:t>
            </a:r>
            <a:endParaRPr sz="1300">
              <a:solidFill>
                <a:srgbClr val="000000"/>
              </a:solidFill>
              <a:latin typeface="Avenir"/>
              <a:ea typeface="Avenir"/>
              <a:cs typeface="Avenir"/>
              <a:sym typeface="Avenir"/>
            </a:endParaRPr>
          </a:p>
        </p:txBody>
      </p:sp>
      <p:sp>
        <p:nvSpPr>
          <p:cNvPr id="2411" name="Google Shape;2411;p107"/>
          <p:cNvSpPr txBox="1"/>
          <p:nvPr/>
        </p:nvSpPr>
        <p:spPr>
          <a:xfrm>
            <a:off x="7402341" y="1087879"/>
            <a:ext cx="520200" cy="206700"/>
          </a:xfrm>
          <a:prstGeom prst="rect">
            <a:avLst/>
          </a:prstGeom>
          <a:noFill/>
          <a:ln>
            <a:noFill/>
          </a:ln>
        </p:spPr>
        <p:txBody>
          <a:bodyPr spcFirstLastPara="1" wrap="square" lIns="0" tIns="6650" rIns="0" bIns="0" anchor="t" anchorCtr="0">
            <a:spAutoFit/>
          </a:bodyPr>
          <a:lstStyle/>
          <a:p>
            <a:pPr marL="0" marR="0" lvl="0" indent="0" algn="r" rtl="0">
              <a:lnSpc>
                <a:spcPct val="100000"/>
              </a:lnSpc>
              <a:spcBef>
                <a:spcPts val="0"/>
              </a:spcBef>
              <a:spcAft>
                <a:spcPts val="0"/>
              </a:spcAft>
              <a:buNone/>
            </a:pPr>
            <a:r>
              <a:rPr lang="en" sz="1300">
                <a:solidFill>
                  <a:srgbClr val="000000"/>
                </a:solidFill>
                <a:latin typeface="Avenir"/>
                <a:ea typeface="Avenir"/>
                <a:cs typeface="Avenir"/>
                <a:sym typeface="Avenir"/>
              </a:rPr>
              <a:t>1 hour</a:t>
            </a:r>
            <a:endParaRPr sz="1300">
              <a:solidFill>
                <a:srgbClr val="000000"/>
              </a:solidFill>
              <a:latin typeface="Avenir"/>
              <a:ea typeface="Avenir"/>
              <a:cs typeface="Avenir"/>
              <a:sym typeface="Avenir"/>
            </a:endParaRPr>
          </a:p>
        </p:txBody>
      </p:sp>
      <p:sp>
        <p:nvSpPr>
          <p:cNvPr id="2412" name="Google Shape;2412;p107"/>
          <p:cNvSpPr txBox="1"/>
          <p:nvPr/>
        </p:nvSpPr>
        <p:spPr>
          <a:xfrm>
            <a:off x="1612003" y="2583591"/>
            <a:ext cx="4219500" cy="236700"/>
          </a:xfrm>
          <a:prstGeom prst="rect">
            <a:avLst/>
          </a:prstGeom>
          <a:noFill/>
          <a:ln>
            <a:noFill/>
          </a:ln>
        </p:spPr>
        <p:txBody>
          <a:bodyPr spcFirstLastPara="1" wrap="square" lIns="0" tIns="5775" rIns="0" bIns="0" anchor="t" anchorCtr="0">
            <a:spAutoFit/>
          </a:bodyPr>
          <a:lstStyle/>
          <a:p>
            <a:pPr marL="0" lvl="0" indent="0" algn="l" rtl="0">
              <a:lnSpc>
                <a:spcPct val="114500"/>
              </a:lnSpc>
              <a:spcBef>
                <a:spcPts val="0"/>
              </a:spcBef>
              <a:spcAft>
                <a:spcPts val="0"/>
              </a:spcAft>
              <a:buClr>
                <a:schemeClr val="dk1"/>
              </a:buClr>
              <a:buFont typeface="Arial"/>
              <a:buNone/>
            </a:pPr>
            <a:r>
              <a:rPr lang="en" sz="1500">
                <a:solidFill>
                  <a:schemeClr val="dk1"/>
                </a:solidFill>
                <a:latin typeface="Avenir"/>
                <a:ea typeface="Avenir"/>
                <a:cs typeface="Avenir"/>
                <a:sym typeface="Avenir"/>
              </a:rPr>
              <a:t>Strategy 4: Proactively create an inclusive culture</a:t>
            </a:r>
            <a:endParaRPr sz="1500">
              <a:solidFill>
                <a:srgbClr val="000000"/>
              </a:solidFill>
              <a:latin typeface="Avenir"/>
              <a:ea typeface="Avenir"/>
              <a:cs typeface="Avenir"/>
              <a:sym typeface="Avenir"/>
            </a:endParaRPr>
          </a:p>
        </p:txBody>
      </p:sp>
      <p:sp>
        <p:nvSpPr>
          <p:cNvPr id="2413" name="Google Shape;2413;p107"/>
          <p:cNvSpPr txBox="1"/>
          <p:nvPr/>
        </p:nvSpPr>
        <p:spPr>
          <a:xfrm>
            <a:off x="7402341" y="2604786"/>
            <a:ext cx="547200" cy="206700"/>
          </a:xfrm>
          <a:prstGeom prst="rect">
            <a:avLst/>
          </a:prstGeom>
          <a:noFill/>
          <a:ln>
            <a:noFill/>
          </a:ln>
        </p:spPr>
        <p:txBody>
          <a:bodyPr spcFirstLastPara="1" wrap="square" lIns="0" tIns="6650" rIns="0" bIns="0" anchor="t" anchorCtr="0">
            <a:spAutoFit/>
          </a:bodyPr>
          <a:lstStyle/>
          <a:p>
            <a:pPr marL="0" marR="0" lvl="0" indent="0" algn="r" rtl="0">
              <a:lnSpc>
                <a:spcPct val="100000"/>
              </a:lnSpc>
              <a:spcBef>
                <a:spcPts val="0"/>
              </a:spcBef>
              <a:spcAft>
                <a:spcPts val="0"/>
              </a:spcAft>
              <a:buNone/>
            </a:pPr>
            <a:r>
              <a:rPr lang="en" sz="1300">
                <a:solidFill>
                  <a:srgbClr val="000000"/>
                </a:solidFill>
                <a:latin typeface="Avenir"/>
                <a:ea typeface="Avenir"/>
                <a:cs typeface="Avenir"/>
                <a:sym typeface="Avenir"/>
              </a:rPr>
              <a:t>30 min</a:t>
            </a:r>
            <a:endParaRPr sz="1300">
              <a:solidFill>
                <a:srgbClr val="000000"/>
              </a:solidFill>
              <a:latin typeface="Avenir"/>
              <a:ea typeface="Avenir"/>
              <a:cs typeface="Avenir"/>
              <a:sym typeface="Avenir"/>
            </a:endParaRPr>
          </a:p>
        </p:txBody>
      </p:sp>
      <p:sp>
        <p:nvSpPr>
          <p:cNvPr id="2414" name="Google Shape;2414;p107"/>
          <p:cNvSpPr txBox="1"/>
          <p:nvPr/>
        </p:nvSpPr>
        <p:spPr>
          <a:xfrm>
            <a:off x="1612003" y="3244851"/>
            <a:ext cx="3909600" cy="236400"/>
          </a:xfrm>
          <a:prstGeom prst="rect">
            <a:avLst/>
          </a:prstGeom>
          <a:noFill/>
          <a:ln>
            <a:noFill/>
          </a:ln>
        </p:spPr>
        <p:txBody>
          <a:bodyPr spcFirstLastPara="1" wrap="square" lIns="0" tIns="5475" rIns="0" bIns="0" anchor="t" anchorCtr="0">
            <a:spAutoFit/>
          </a:bodyPr>
          <a:lstStyle/>
          <a:p>
            <a:pPr marL="0" marR="0" lvl="0" indent="0" algn="l" rtl="0">
              <a:lnSpc>
                <a:spcPct val="100000"/>
              </a:lnSpc>
              <a:spcBef>
                <a:spcPts val="0"/>
              </a:spcBef>
              <a:spcAft>
                <a:spcPts val="0"/>
              </a:spcAft>
              <a:buNone/>
            </a:pPr>
            <a:r>
              <a:rPr lang="en" sz="1500">
                <a:solidFill>
                  <a:srgbClr val="000000"/>
                </a:solidFill>
                <a:latin typeface="Avenir"/>
                <a:ea typeface="Avenir"/>
                <a:cs typeface="Avenir"/>
                <a:sym typeface="Avenir"/>
              </a:rPr>
              <a:t>Practice using the Active Allyship Framework</a:t>
            </a:r>
            <a:endParaRPr sz="1500">
              <a:solidFill>
                <a:srgbClr val="000000"/>
              </a:solidFill>
              <a:latin typeface="Avenir"/>
              <a:ea typeface="Avenir"/>
              <a:cs typeface="Avenir"/>
              <a:sym typeface="Avenir"/>
            </a:endParaRPr>
          </a:p>
        </p:txBody>
      </p:sp>
      <p:sp>
        <p:nvSpPr>
          <p:cNvPr id="2415" name="Google Shape;2415;p107"/>
          <p:cNvSpPr txBox="1"/>
          <p:nvPr/>
        </p:nvSpPr>
        <p:spPr>
          <a:xfrm>
            <a:off x="7402341" y="3269599"/>
            <a:ext cx="547200" cy="206700"/>
          </a:xfrm>
          <a:prstGeom prst="rect">
            <a:avLst/>
          </a:prstGeom>
          <a:noFill/>
          <a:ln>
            <a:noFill/>
          </a:ln>
        </p:spPr>
        <p:txBody>
          <a:bodyPr spcFirstLastPara="1" wrap="square" lIns="0" tIns="6650" rIns="0" bIns="0" anchor="t" anchorCtr="0">
            <a:spAutoFit/>
          </a:bodyPr>
          <a:lstStyle/>
          <a:p>
            <a:pPr marL="0" marR="0" lvl="0" indent="0" algn="r" rtl="0">
              <a:lnSpc>
                <a:spcPct val="100000"/>
              </a:lnSpc>
              <a:spcBef>
                <a:spcPts val="0"/>
              </a:spcBef>
              <a:spcAft>
                <a:spcPts val="0"/>
              </a:spcAft>
              <a:buNone/>
            </a:pPr>
            <a:r>
              <a:rPr lang="en" sz="1300">
                <a:solidFill>
                  <a:srgbClr val="000000"/>
                </a:solidFill>
                <a:latin typeface="Avenir"/>
                <a:ea typeface="Avenir"/>
                <a:cs typeface="Avenir"/>
                <a:sym typeface="Avenir"/>
              </a:rPr>
              <a:t>15 min</a:t>
            </a:r>
            <a:endParaRPr sz="1300">
              <a:solidFill>
                <a:srgbClr val="000000"/>
              </a:solidFill>
              <a:latin typeface="Avenir"/>
              <a:ea typeface="Avenir"/>
              <a:cs typeface="Avenir"/>
              <a:sym typeface="Avenir"/>
            </a:endParaRPr>
          </a:p>
        </p:txBody>
      </p:sp>
      <p:sp>
        <p:nvSpPr>
          <p:cNvPr id="2416" name="Google Shape;2416;p107"/>
          <p:cNvSpPr txBox="1"/>
          <p:nvPr/>
        </p:nvSpPr>
        <p:spPr>
          <a:xfrm>
            <a:off x="1612003" y="3905790"/>
            <a:ext cx="2560200" cy="236400"/>
          </a:xfrm>
          <a:prstGeom prst="rect">
            <a:avLst/>
          </a:prstGeom>
          <a:noFill/>
          <a:ln>
            <a:noFill/>
          </a:ln>
        </p:spPr>
        <p:txBody>
          <a:bodyPr spcFirstLastPara="1" wrap="square" lIns="0" tIns="5475" rIns="0" bIns="0" anchor="t" anchorCtr="0">
            <a:spAutoFit/>
          </a:bodyPr>
          <a:lstStyle/>
          <a:p>
            <a:pPr marL="0" marR="0" lvl="0" indent="0" algn="l" rtl="0">
              <a:lnSpc>
                <a:spcPct val="100000"/>
              </a:lnSpc>
              <a:spcBef>
                <a:spcPts val="0"/>
              </a:spcBef>
              <a:spcAft>
                <a:spcPts val="0"/>
              </a:spcAft>
              <a:buNone/>
            </a:pPr>
            <a:r>
              <a:rPr lang="en" sz="1500">
                <a:solidFill>
                  <a:srgbClr val="000000"/>
                </a:solidFill>
                <a:latin typeface="Avenir"/>
                <a:ea typeface="Avenir"/>
                <a:cs typeface="Avenir"/>
                <a:sym typeface="Avenir"/>
              </a:rPr>
              <a:t>Make your One Commitment</a:t>
            </a:r>
            <a:endParaRPr sz="1500">
              <a:solidFill>
                <a:srgbClr val="000000"/>
              </a:solidFill>
              <a:latin typeface="Avenir"/>
              <a:ea typeface="Avenir"/>
              <a:cs typeface="Avenir"/>
              <a:sym typeface="Avenir"/>
            </a:endParaRPr>
          </a:p>
        </p:txBody>
      </p:sp>
      <p:sp>
        <p:nvSpPr>
          <p:cNvPr id="2417" name="Google Shape;2417;p107"/>
          <p:cNvSpPr txBox="1"/>
          <p:nvPr/>
        </p:nvSpPr>
        <p:spPr>
          <a:xfrm>
            <a:off x="7501641" y="3934413"/>
            <a:ext cx="447900" cy="206700"/>
          </a:xfrm>
          <a:prstGeom prst="rect">
            <a:avLst/>
          </a:prstGeom>
          <a:noFill/>
          <a:ln>
            <a:noFill/>
          </a:ln>
        </p:spPr>
        <p:txBody>
          <a:bodyPr spcFirstLastPara="1" wrap="square" lIns="0" tIns="6650" rIns="0" bIns="0" anchor="t" anchorCtr="0">
            <a:spAutoFit/>
          </a:bodyPr>
          <a:lstStyle/>
          <a:p>
            <a:pPr marL="0" marR="0" lvl="0" indent="0" algn="r" rtl="0">
              <a:lnSpc>
                <a:spcPct val="100000"/>
              </a:lnSpc>
              <a:spcBef>
                <a:spcPts val="0"/>
              </a:spcBef>
              <a:spcAft>
                <a:spcPts val="0"/>
              </a:spcAft>
              <a:buNone/>
            </a:pPr>
            <a:r>
              <a:rPr lang="en" sz="1300">
                <a:solidFill>
                  <a:srgbClr val="000000"/>
                </a:solidFill>
                <a:latin typeface="Avenir"/>
                <a:ea typeface="Avenir"/>
                <a:cs typeface="Avenir"/>
                <a:sym typeface="Avenir"/>
              </a:rPr>
              <a:t>5 min</a:t>
            </a:r>
            <a:endParaRPr sz="1300">
              <a:solidFill>
                <a:srgbClr val="000000"/>
              </a:solidFill>
              <a:latin typeface="Avenir"/>
              <a:ea typeface="Avenir"/>
              <a:cs typeface="Avenir"/>
              <a:sym typeface="Avenir"/>
            </a:endParaRPr>
          </a:p>
        </p:txBody>
      </p:sp>
      <p:cxnSp>
        <p:nvCxnSpPr>
          <p:cNvPr id="2418" name="Google Shape;2418;p107"/>
          <p:cNvCxnSpPr/>
          <p:nvPr/>
        </p:nvCxnSpPr>
        <p:spPr>
          <a:xfrm>
            <a:off x="1194450" y="1601106"/>
            <a:ext cx="6755100" cy="0"/>
          </a:xfrm>
          <a:prstGeom prst="straightConnector1">
            <a:avLst/>
          </a:prstGeom>
          <a:noFill/>
          <a:ln w="10450" cap="flat" cmpd="sng">
            <a:solidFill>
              <a:srgbClr val="000000"/>
            </a:solidFill>
            <a:prstDash val="solid"/>
            <a:round/>
            <a:headEnd type="none" w="sm" len="sm"/>
            <a:tailEnd type="none" w="sm" len="sm"/>
          </a:ln>
        </p:spPr>
      </p:cxnSp>
      <p:sp>
        <p:nvSpPr>
          <p:cNvPr id="2419" name="Google Shape;2419;p107"/>
          <p:cNvSpPr txBox="1"/>
          <p:nvPr/>
        </p:nvSpPr>
        <p:spPr>
          <a:xfrm>
            <a:off x="1219747" y="1821888"/>
            <a:ext cx="1620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a:solidFill>
                  <a:srgbClr val="000000"/>
                </a:solidFill>
                <a:latin typeface="Oswald"/>
                <a:ea typeface="Oswald"/>
                <a:cs typeface="Oswald"/>
                <a:sym typeface="Oswald"/>
              </a:rPr>
              <a:t>1</a:t>
            </a:r>
            <a:endParaRPr sz="2400">
              <a:solidFill>
                <a:srgbClr val="000000"/>
              </a:solidFill>
              <a:latin typeface="Oswald"/>
              <a:ea typeface="Oswald"/>
              <a:cs typeface="Oswald"/>
              <a:sym typeface="Oswald"/>
            </a:endParaRPr>
          </a:p>
        </p:txBody>
      </p:sp>
      <p:sp>
        <p:nvSpPr>
          <p:cNvPr id="2420" name="Google Shape;2420;p107"/>
          <p:cNvSpPr txBox="1"/>
          <p:nvPr/>
        </p:nvSpPr>
        <p:spPr>
          <a:xfrm>
            <a:off x="1219747" y="2498263"/>
            <a:ext cx="1620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a:latin typeface="Oswald"/>
                <a:ea typeface="Oswald"/>
                <a:cs typeface="Oswald"/>
                <a:sym typeface="Oswald"/>
              </a:rPr>
              <a:t>2</a:t>
            </a:r>
            <a:endParaRPr sz="2400">
              <a:solidFill>
                <a:srgbClr val="000000"/>
              </a:solidFill>
              <a:latin typeface="Oswald"/>
              <a:ea typeface="Oswald"/>
              <a:cs typeface="Oswald"/>
              <a:sym typeface="Oswald"/>
            </a:endParaRPr>
          </a:p>
        </p:txBody>
      </p:sp>
      <p:sp>
        <p:nvSpPr>
          <p:cNvPr id="2421" name="Google Shape;2421;p107"/>
          <p:cNvSpPr txBox="1"/>
          <p:nvPr/>
        </p:nvSpPr>
        <p:spPr>
          <a:xfrm>
            <a:off x="1219747" y="3174655"/>
            <a:ext cx="1620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a:latin typeface="Oswald"/>
                <a:ea typeface="Oswald"/>
                <a:cs typeface="Oswald"/>
                <a:sym typeface="Oswald"/>
              </a:rPr>
              <a:t>3</a:t>
            </a:r>
            <a:endParaRPr sz="2400">
              <a:solidFill>
                <a:srgbClr val="000000"/>
              </a:solidFill>
              <a:latin typeface="Oswald"/>
              <a:ea typeface="Oswald"/>
              <a:cs typeface="Oswald"/>
              <a:sym typeface="Oswald"/>
            </a:endParaRPr>
          </a:p>
        </p:txBody>
      </p:sp>
      <p:sp>
        <p:nvSpPr>
          <p:cNvPr id="2422" name="Google Shape;2422;p107"/>
          <p:cNvSpPr txBox="1"/>
          <p:nvPr/>
        </p:nvSpPr>
        <p:spPr>
          <a:xfrm>
            <a:off x="1219747" y="3851016"/>
            <a:ext cx="1620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a:latin typeface="Oswald"/>
                <a:ea typeface="Oswald"/>
                <a:cs typeface="Oswald"/>
                <a:sym typeface="Oswald"/>
              </a:rPr>
              <a:t>4</a:t>
            </a:r>
            <a:endParaRPr sz="2400">
              <a:solidFill>
                <a:srgbClr val="000000"/>
              </a:solidFill>
              <a:latin typeface="Oswald"/>
              <a:ea typeface="Oswald"/>
              <a:cs typeface="Oswald"/>
              <a:sym typeface="Oswald"/>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bg>
      <p:bgPr>
        <a:solidFill>
          <a:srgbClr val="FDF3E9"/>
        </a:solidFill>
        <a:effectLst/>
      </p:bgPr>
    </p:bg>
    <p:spTree>
      <p:nvGrpSpPr>
        <p:cNvPr id="1" name="Shape 2426"/>
        <p:cNvGrpSpPr/>
        <p:nvPr/>
      </p:nvGrpSpPr>
      <p:grpSpPr>
        <a:xfrm>
          <a:off x="0" y="0"/>
          <a:ext cx="0" cy="0"/>
          <a:chOff x="0" y="0"/>
          <a:chExt cx="0" cy="0"/>
        </a:xfrm>
      </p:grpSpPr>
      <p:sp>
        <p:nvSpPr>
          <p:cNvPr id="2427" name="Google Shape;2427;p108"/>
          <p:cNvSpPr/>
          <p:nvPr/>
        </p:nvSpPr>
        <p:spPr>
          <a:xfrm>
            <a:off x="1051326" y="1084325"/>
            <a:ext cx="7057365" cy="3546248"/>
          </a:xfrm>
          <a:custGeom>
            <a:avLst/>
            <a:gdLst/>
            <a:ahLst/>
            <a:cxnLst/>
            <a:rect l="l" t="t" r="r" b="b"/>
            <a:pathLst>
              <a:path w="13571855" h="6722745" extrusionOk="0">
                <a:moveTo>
                  <a:pt x="0" y="6722308"/>
                </a:moveTo>
                <a:lnTo>
                  <a:pt x="13571251" y="6722308"/>
                </a:lnTo>
                <a:lnTo>
                  <a:pt x="13571251" y="0"/>
                </a:lnTo>
                <a:lnTo>
                  <a:pt x="0" y="0"/>
                </a:lnTo>
                <a:lnTo>
                  <a:pt x="0" y="6722308"/>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428" name="Google Shape;2428;p108"/>
          <p:cNvSpPr/>
          <p:nvPr/>
        </p:nvSpPr>
        <p:spPr>
          <a:xfrm rot="10800000" flipH="1">
            <a:off x="1051325" y="1051675"/>
            <a:ext cx="7057365" cy="30961"/>
          </a:xfrm>
          <a:custGeom>
            <a:avLst/>
            <a:gdLst/>
            <a:ahLst/>
            <a:cxnLst/>
            <a:rect l="l" t="t" r="r" b="b"/>
            <a:pathLst>
              <a:path w="13571855" h="62864" extrusionOk="0">
                <a:moveTo>
                  <a:pt x="0" y="62825"/>
                </a:moveTo>
                <a:lnTo>
                  <a:pt x="13571251" y="62825"/>
                </a:lnTo>
                <a:lnTo>
                  <a:pt x="13571251" y="0"/>
                </a:lnTo>
                <a:lnTo>
                  <a:pt x="0" y="0"/>
                </a:lnTo>
                <a:lnTo>
                  <a:pt x="0" y="62825"/>
                </a:lnTo>
                <a:close/>
              </a:path>
            </a:pathLst>
          </a:custGeom>
          <a:solidFill>
            <a:srgbClr val="DE6F4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429" name="Google Shape;2429;p108"/>
          <p:cNvSpPr txBox="1">
            <a:spLocks noGrp="1"/>
          </p:cNvSpPr>
          <p:nvPr>
            <p:ph type="title"/>
          </p:nvPr>
        </p:nvSpPr>
        <p:spPr>
          <a:xfrm>
            <a:off x="1051326" y="430744"/>
            <a:ext cx="2076600" cy="438600"/>
          </a:xfrm>
          <a:prstGeom prst="rect">
            <a:avLst/>
          </a:prstGeom>
          <a:noFill/>
          <a:ln>
            <a:noFill/>
          </a:ln>
        </p:spPr>
        <p:txBody>
          <a:bodyPr spcFirstLastPara="1" wrap="square" lIns="0" tIns="7500" rIns="0" bIns="0" anchor="t" anchorCtr="0">
            <a:spAutoFit/>
          </a:bodyPr>
          <a:lstStyle/>
          <a:p>
            <a:pPr marL="0" lvl="0" indent="0" algn="l" rtl="0">
              <a:lnSpc>
                <a:spcPct val="100000"/>
              </a:lnSpc>
              <a:spcBef>
                <a:spcPts val="0"/>
              </a:spcBef>
              <a:spcAft>
                <a:spcPts val="0"/>
              </a:spcAft>
              <a:buNone/>
            </a:pPr>
            <a:r>
              <a:rPr lang="en" sz="2800" b="0">
                <a:solidFill>
                  <a:srgbClr val="000000"/>
                </a:solidFill>
                <a:latin typeface="Oswald"/>
                <a:ea typeface="Oswald"/>
                <a:cs typeface="Oswald"/>
                <a:sym typeface="Oswald"/>
              </a:rPr>
              <a:t>Instructions</a:t>
            </a:r>
            <a:endParaRPr sz="2800" b="0">
              <a:latin typeface="Oswald"/>
              <a:ea typeface="Oswald"/>
              <a:cs typeface="Oswald"/>
              <a:sym typeface="Oswald"/>
            </a:endParaRPr>
          </a:p>
        </p:txBody>
      </p:sp>
      <p:sp>
        <p:nvSpPr>
          <p:cNvPr id="2430" name="Google Shape;2430;p108"/>
          <p:cNvSpPr txBox="1"/>
          <p:nvPr/>
        </p:nvSpPr>
        <p:spPr>
          <a:xfrm>
            <a:off x="7329352" y="123825"/>
            <a:ext cx="1643100" cy="307800"/>
          </a:xfrm>
          <a:prstGeom prst="rect">
            <a:avLst/>
          </a:prstGeom>
          <a:solidFill>
            <a:srgbClr val="332D58"/>
          </a:solidFill>
          <a:ln>
            <a:noFill/>
          </a:ln>
        </p:spPr>
        <p:txBody>
          <a:bodyPr spcFirstLastPara="1" wrap="square" lIns="0" tIns="91425" rIns="91425" bIns="91425" anchor="t" anchorCtr="0">
            <a:spAutoFit/>
          </a:bodyPr>
          <a:lstStyle/>
          <a:p>
            <a:pPr marL="101600" marR="0" lvl="0" indent="0" algn="ctr" rtl="0">
              <a:lnSpc>
                <a:spcPct val="100000"/>
              </a:lnSpc>
              <a:spcBef>
                <a:spcPts val="0"/>
              </a:spcBef>
              <a:spcAft>
                <a:spcPts val="0"/>
              </a:spcAft>
              <a:buNone/>
            </a:pPr>
            <a:r>
              <a:rPr lang="en" sz="800" b="1">
                <a:solidFill>
                  <a:srgbClr val="FFFFFF"/>
                </a:solidFill>
                <a:latin typeface="Proxima Nova"/>
                <a:ea typeface="Proxima Nova"/>
                <a:cs typeface="Proxima Nova"/>
                <a:sym typeface="Proxima Nova"/>
              </a:rPr>
              <a:t>MODERATOR SHARE SCREEN</a:t>
            </a:r>
            <a:endParaRPr sz="800" b="1">
              <a:solidFill>
                <a:schemeClr val="dk1"/>
              </a:solidFill>
              <a:latin typeface="Proxima Nova"/>
              <a:ea typeface="Proxima Nova"/>
              <a:cs typeface="Proxima Nova"/>
              <a:sym typeface="Proxima Nova"/>
            </a:endParaRPr>
          </a:p>
        </p:txBody>
      </p:sp>
      <p:sp>
        <p:nvSpPr>
          <p:cNvPr id="2431" name="Google Shape;2431;p108"/>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84</a:t>
            </a:fld>
            <a:endParaRPr sz="700">
              <a:latin typeface="Proxima Nova Semibold"/>
              <a:ea typeface="Proxima Nova Semibold"/>
              <a:cs typeface="Proxima Nova Semibold"/>
              <a:sym typeface="Proxima Nova Semibold"/>
            </a:endParaRPr>
          </a:p>
        </p:txBody>
      </p:sp>
      <p:grpSp>
        <p:nvGrpSpPr>
          <p:cNvPr id="2432" name="Google Shape;2432;p108"/>
          <p:cNvGrpSpPr/>
          <p:nvPr/>
        </p:nvGrpSpPr>
        <p:grpSpPr>
          <a:xfrm>
            <a:off x="167531" y="4852630"/>
            <a:ext cx="1505034" cy="174536"/>
            <a:chOff x="442904" y="4166938"/>
            <a:chExt cx="4030621" cy="467300"/>
          </a:xfrm>
        </p:grpSpPr>
        <p:pic>
          <p:nvPicPr>
            <p:cNvPr id="2433" name="Google Shape;2433;p108"/>
            <p:cNvPicPr preferRelativeResize="0"/>
            <p:nvPr/>
          </p:nvPicPr>
          <p:blipFill rotWithShape="1">
            <a:blip r:embed="rId3">
              <a:alphaModFix/>
            </a:blip>
            <a:srcRect/>
            <a:stretch/>
          </p:blipFill>
          <p:spPr>
            <a:xfrm>
              <a:off x="1848476" y="4166938"/>
              <a:ext cx="2625049" cy="467300"/>
            </a:xfrm>
            <a:prstGeom prst="rect">
              <a:avLst/>
            </a:prstGeom>
            <a:noFill/>
            <a:ln>
              <a:noFill/>
            </a:ln>
          </p:spPr>
        </p:pic>
        <p:grpSp>
          <p:nvGrpSpPr>
            <p:cNvPr id="2434" name="Google Shape;2434;p108"/>
            <p:cNvGrpSpPr/>
            <p:nvPr/>
          </p:nvGrpSpPr>
          <p:grpSpPr>
            <a:xfrm>
              <a:off x="442904" y="4326529"/>
              <a:ext cx="1033452" cy="205673"/>
              <a:chOff x="7504804" y="565304"/>
              <a:chExt cx="1033452" cy="205673"/>
            </a:xfrm>
          </p:grpSpPr>
          <p:sp>
            <p:nvSpPr>
              <p:cNvPr id="2435" name="Google Shape;2435;p108"/>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36" name="Google Shape;2436;p108"/>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37" name="Google Shape;2437;p108"/>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38" name="Google Shape;2438;p108"/>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39" name="Google Shape;2439;p108"/>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40" name="Google Shape;2440;p108"/>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41" name="Google Shape;2441;p108"/>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2442" name="Google Shape;2442;p108"/>
            <p:cNvCxnSpPr/>
            <p:nvPr/>
          </p:nvCxnSpPr>
          <p:spPr>
            <a:xfrm>
              <a:off x="1750292" y="4278301"/>
              <a:ext cx="0" cy="288000"/>
            </a:xfrm>
            <a:prstGeom prst="straightConnector1">
              <a:avLst/>
            </a:prstGeom>
            <a:noFill/>
            <a:ln w="9525" cap="flat" cmpd="sng">
              <a:solidFill>
                <a:srgbClr val="000000"/>
              </a:solidFill>
              <a:prstDash val="solid"/>
              <a:round/>
              <a:headEnd type="none" w="med" len="med"/>
              <a:tailEnd type="none" w="med" len="med"/>
            </a:ln>
          </p:spPr>
        </p:cxnSp>
      </p:grpSp>
      <p:sp>
        <p:nvSpPr>
          <p:cNvPr id="2443" name="Google Shape;2443;p108"/>
          <p:cNvSpPr txBox="1"/>
          <p:nvPr/>
        </p:nvSpPr>
        <p:spPr>
          <a:xfrm>
            <a:off x="1238775" y="1344578"/>
            <a:ext cx="6487200" cy="3026400"/>
          </a:xfrm>
          <a:prstGeom prst="rect">
            <a:avLst/>
          </a:prstGeom>
          <a:noFill/>
          <a:ln>
            <a:noFill/>
          </a:ln>
        </p:spPr>
        <p:txBody>
          <a:bodyPr spcFirstLastPara="1" wrap="square" lIns="0" tIns="5475" rIns="0" bIns="0" anchor="t" anchorCtr="0">
            <a:spAutoFit/>
          </a:bodyPr>
          <a:lstStyle/>
          <a:p>
            <a:pPr marL="215900" marR="292100" lvl="0" indent="0" algn="l" rtl="0">
              <a:lnSpc>
                <a:spcPct val="115000"/>
              </a:lnSpc>
              <a:spcBef>
                <a:spcPts val="0"/>
              </a:spcBef>
              <a:spcAft>
                <a:spcPts val="0"/>
              </a:spcAft>
              <a:buNone/>
            </a:pPr>
            <a:r>
              <a:rPr lang="en" sz="1700" b="1">
                <a:latin typeface="Proxima Nova"/>
                <a:ea typeface="Proxima Nova"/>
                <a:cs typeface="Proxima Nova"/>
                <a:sym typeface="Proxima Nova"/>
              </a:rPr>
              <a:t>Welcome back!</a:t>
            </a:r>
            <a:r>
              <a:rPr lang="en" sz="1700" b="1">
                <a:latin typeface="Avenir"/>
                <a:ea typeface="Avenir"/>
                <a:cs typeface="Avenir"/>
                <a:sym typeface="Avenir"/>
              </a:rPr>
              <a:t> </a:t>
            </a:r>
            <a:r>
              <a:rPr lang="en" sz="1700">
                <a:latin typeface="Avenir"/>
                <a:ea typeface="Avenir"/>
                <a:cs typeface="Avenir"/>
                <a:sym typeface="Avenir"/>
              </a:rPr>
              <a:t>Here is what you need to know for today:</a:t>
            </a:r>
            <a:endParaRPr sz="1700">
              <a:latin typeface="Avenir"/>
              <a:ea typeface="Avenir"/>
              <a:cs typeface="Avenir"/>
              <a:sym typeface="Avenir"/>
            </a:endParaRPr>
          </a:p>
          <a:p>
            <a:pPr marL="533400" lvl="0" indent="-177800" algn="l" rtl="0">
              <a:lnSpc>
                <a:spcPct val="115000"/>
              </a:lnSpc>
              <a:spcBef>
                <a:spcPts val="1200"/>
              </a:spcBef>
              <a:spcAft>
                <a:spcPts val="0"/>
              </a:spcAft>
              <a:buClr>
                <a:schemeClr val="dk1"/>
              </a:buClr>
              <a:buSzPts val="1400"/>
              <a:buFont typeface="Avenir"/>
              <a:buChar char="•"/>
            </a:pPr>
            <a:r>
              <a:rPr lang="en">
                <a:solidFill>
                  <a:schemeClr val="dk1"/>
                </a:solidFill>
                <a:latin typeface="Avenir"/>
                <a:ea typeface="Avenir"/>
                <a:cs typeface="Avenir"/>
                <a:sym typeface="Avenir"/>
              </a:rPr>
              <a:t>Pages 150 through 182 in your workbook will walk you and your breakout group through everything you need for today’s session.</a:t>
            </a:r>
            <a:endParaRPr>
              <a:solidFill>
                <a:schemeClr val="dk1"/>
              </a:solidFill>
              <a:latin typeface="Avenir"/>
              <a:ea typeface="Avenir"/>
              <a:cs typeface="Avenir"/>
              <a:sym typeface="Avenir"/>
            </a:endParaRPr>
          </a:p>
          <a:p>
            <a:pPr marL="533400" lvl="0" indent="-177800" algn="l" rtl="0">
              <a:lnSpc>
                <a:spcPct val="115000"/>
              </a:lnSpc>
              <a:spcBef>
                <a:spcPts val="1200"/>
              </a:spcBef>
              <a:spcAft>
                <a:spcPts val="0"/>
              </a:spcAft>
              <a:buClr>
                <a:schemeClr val="dk1"/>
              </a:buClr>
              <a:buSzPts val="1400"/>
              <a:buFont typeface="Avenir"/>
              <a:buChar char="•"/>
            </a:pPr>
            <a:r>
              <a:rPr lang="en">
                <a:solidFill>
                  <a:schemeClr val="dk1"/>
                </a:solidFill>
                <a:latin typeface="Avenir"/>
                <a:ea typeface="Avenir"/>
                <a:cs typeface="Avenir"/>
                <a:sym typeface="Avenir"/>
              </a:rPr>
              <a:t>Start by picking one person to moderate today’s conversation. This person is responsible for:</a:t>
            </a:r>
            <a:endParaRPr>
              <a:solidFill>
                <a:schemeClr val="dk1"/>
              </a:solidFill>
              <a:latin typeface="Avenir"/>
              <a:ea typeface="Avenir"/>
              <a:cs typeface="Avenir"/>
              <a:sym typeface="Avenir"/>
            </a:endParaRPr>
          </a:p>
          <a:p>
            <a:pPr marL="758952" lvl="1" indent="-162051" algn="l" rtl="0">
              <a:lnSpc>
                <a:spcPct val="115000"/>
              </a:lnSpc>
              <a:spcBef>
                <a:spcPts val="1200"/>
              </a:spcBef>
              <a:spcAft>
                <a:spcPts val="0"/>
              </a:spcAft>
              <a:buClr>
                <a:schemeClr val="dk1"/>
              </a:buClr>
              <a:buSzPts val="1400"/>
              <a:buFont typeface="Avenir"/>
              <a:buChar char="○"/>
            </a:pPr>
            <a:r>
              <a:rPr lang="en">
                <a:solidFill>
                  <a:schemeClr val="dk1"/>
                </a:solidFill>
                <a:latin typeface="Avenir"/>
                <a:ea typeface="Avenir"/>
                <a:cs typeface="Avenir"/>
                <a:sym typeface="Avenir"/>
              </a:rPr>
              <a:t>Managing the agenda and keeping the group on track to finish on time</a:t>
            </a:r>
            <a:endParaRPr>
              <a:solidFill>
                <a:schemeClr val="dk1"/>
              </a:solidFill>
              <a:latin typeface="Avenir"/>
              <a:ea typeface="Avenir"/>
              <a:cs typeface="Avenir"/>
              <a:sym typeface="Avenir"/>
            </a:endParaRPr>
          </a:p>
          <a:p>
            <a:pPr marL="758952" lvl="1" indent="-162051" algn="l" rtl="0">
              <a:lnSpc>
                <a:spcPct val="115000"/>
              </a:lnSpc>
              <a:spcBef>
                <a:spcPts val="1200"/>
              </a:spcBef>
              <a:spcAft>
                <a:spcPts val="0"/>
              </a:spcAft>
              <a:buClr>
                <a:schemeClr val="dk1"/>
              </a:buClr>
              <a:buSzPts val="1400"/>
              <a:buFont typeface="Avenir"/>
              <a:buChar char="○"/>
            </a:pPr>
            <a:r>
              <a:rPr lang="en">
                <a:solidFill>
                  <a:schemeClr val="dk1"/>
                </a:solidFill>
                <a:latin typeface="Avenir"/>
                <a:ea typeface="Avenir"/>
                <a:cs typeface="Avenir"/>
                <a:sym typeface="Avenir"/>
              </a:rPr>
              <a:t>Sharing their screen during group work (pages to share will be marked with a purple box in the upper right corner, as shown above)</a:t>
            </a:r>
            <a:endParaRPr>
              <a:solidFill>
                <a:schemeClr val="dk1"/>
              </a:solidFill>
              <a:latin typeface="Avenir"/>
              <a:ea typeface="Avenir"/>
              <a:cs typeface="Avenir"/>
              <a:sym typeface="Avenir"/>
            </a:endParaRPr>
          </a:p>
          <a:p>
            <a:pPr marL="758952" lvl="1" indent="-162051" algn="l" rtl="0">
              <a:lnSpc>
                <a:spcPct val="115000"/>
              </a:lnSpc>
              <a:spcBef>
                <a:spcPts val="1200"/>
              </a:spcBef>
              <a:spcAft>
                <a:spcPts val="1200"/>
              </a:spcAft>
              <a:buClr>
                <a:schemeClr val="dk1"/>
              </a:buClr>
              <a:buSzPts val="1400"/>
              <a:buFont typeface="Avenir"/>
              <a:buChar char="○"/>
            </a:pPr>
            <a:r>
              <a:rPr lang="en">
                <a:solidFill>
                  <a:schemeClr val="dk1"/>
                </a:solidFill>
                <a:latin typeface="Avenir"/>
                <a:ea typeface="Avenir"/>
                <a:cs typeface="Avenir"/>
                <a:sym typeface="Avenir"/>
              </a:rPr>
              <a:t>Coordinating with the group to take turns reading shared pages aloud</a:t>
            </a:r>
            <a:endParaRPr>
              <a:solidFill>
                <a:schemeClr val="dk1"/>
              </a:solidFill>
              <a:latin typeface="Avenir"/>
              <a:ea typeface="Avenir"/>
              <a:cs typeface="Avenir"/>
              <a:sym typeface="Aveni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Shape 2447"/>
        <p:cNvGrpSpPr/>
        <p:nvPr/>
      </p:nvGrpSpPr>
      <p:grpSpPr>
        <a:xfrm>
          <a:off x="0" y="0"/>
          <a:ext cx="0" cy="0"/>
          <a:chOff x="0" y="0"/>
          <a:chExt cx="0" cy="0"/>
        </a:xfrm>
      </p:grpSpPr>
      <p:sp>
        <p:nvSpPr>
          <p:cNvPr id="2448" name="Google Shape;2448;p109"/>
          <p:cNvSpPr/>
          <p:nvPr/>
        </p:nvSpPr>
        <p:spPr>
          <a:xfrm>
            <a:off x="0" y="0"/>
            <a:ext cx="3430407" cy="5145465"/>
          </a:xfrm>
          <a:custGeom>
            <a:avLst/>
            <a:gdLst/>
            <a:ahLst/>
            <a:cxnLst/>
            <a:rect l="l" t="t" r="r" b="b"/>
            <a:pathLst>
              <a:path w="7539355" h="11308715" extrusionOk="0">
                <a:moveTo>
                  <a:pt x="7539037" y="0"/>
                </a:moveTo>
                <a:lnTo>
                  <a:pt x="0" y="0"/>
                </a:lnTo>
                <a:lnTo>
                  <a:pt x="0" y="11308556"/>
                </a:lnTo>
                <a:lnTo>
                  <a:pt x="7539037" y="11308556"/>
                </a:lnTo>
                <a:lnTo>
                  <a:pt x="7539037" y="0"/>
                </a:lnTo>
                <a:close/>
              </a:path>
            </a:pathLst>
          </a:custGeom>
          <a:solidFill>
            <a:srgbClr val="332C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49" name="Google Shape;2449;p109"/>
          <p:cNvSpPr txBox="1"/>
          <p:nvPr/>
        </p:nvSpPr>
        <p:spPr>
          <a:xfrm>
            <a:off x="651450" y="832200"/>
            <a:ext cx="2352900" cy="3174300"/>
          </a:xfrm>
          <a:prstGeom prst="rect">
            <a:avLst/>
          </a:prstGeom>
          <a:noFill/>
          <a:ln>
            <a:noFill/>
          </a:ln>
        </p:spPr>
        <p:txBody>
          <a:bodyPr spcFirstLastPara="1" wrap="square" lIns="0" tIns="125625" rIns="0" bIns="0" anchor="t" anchorCtr="0">
            <a:spAutoFit/>
          </a:bodyPr>
          <a:lstStyle/>
          <a:p>
            <a:pPr marL="0" marR="317500" lvl="0" indent="0" algn="l" rtl="0">
              <a:lnSpc>
                <a:spcPct val="96574"/>
              </a:lnSpc>
              <a:spcBef>
                <a:spcPts val="0"/>
              </a:spcBef>
              <a:spcAft>
                <a:spcPts val="0"/>
              </a:spcAft>
              <a:buNone/>
            </a:pPr>
            <a:r>
              <a:rPr lang="en" sz="4100">
                <a:solidFill>
                  <a:srgbClr val="FFFFFF"/>
                </a:solidFill>
                <a:latin typeface="Oswald"/>
                <a:ea typeface="Oswald"/>
                <a:cs typeface="Oswald"/>
                <a:sym typeface="Oswald"/>
              </a:rPr>
              <a:t>How to  practice</a:t>
            </a:r>
            <a:endParaRPr sz="4100">
              <a:latin typeface="Oswald"/>
              <a:ea typeface="Oswald"/>
              <a:cs typeface="Oswald"/>
              <a:sym typeface="Oswald"/>
            </a:endParaRPr>
          </a:p>
          <a:p>
            <a:pPr marL="0" marR="0" lvl="0" indent="0" algn="l" rtl="0">
              <a:lnSpc>
                <a:spcPct val="96574"/>
              </a:lnSpc>
              <a:spcBef>
                <a:spcPts val="0"/>
              </a:spcBef>
              <a:spcAft>
                <a:spcPts val="0"/>
              </a:spcAft>
              <a:buNone/>
            </a:pPr>
            <a:r>
              <a:rPr lang="en" sz="4100">
                <a:solidFill>
                  <a:srgbClr val="FFFFFF"/>
                </a:solidFill>
                <a:latin typeface="Oswald"/>
                <a:ea typeface="Oswald"/>
                <a:cs typeface="Oswald"/>
                <a:sym typeface="Oswald"/>
              </a:rPr>
              <a:t>allyship in  breakout  groups</a:t>
            </a:r>
            <a:endParaRPr sz="4100">
              <a:latin typeface="Oswald"/>
              <a:ea typeface="Oswald"/>
              <a:cs typeface="Oswald"/>
              <a:sym typeface="Oswald"/>
            </a:endParaRPr>
          </a:p>
        </p:txBody>
      </p:sp>
      <p:sp>
        <p:nvSpPr>
          <p:cNvPr id="2450" name="Google Shape;2450;p109"/>
          <p:cNvSpPr txBox="1">
            <a:spLocks noGrp="1"/>
          </p:cNvSpPr>
          <p:nvPr>
            <p:ph type="title"/>
          </p:nvPr>
        </p:nvSpPr>
        <p:spPr>
          <a:xfrm>
            <a:off x="4347149" y="381940"/>
            <a:ext cx="4200000" cy="682500"/>
          </a:xfrm>
          <a:prstGeom prst="rect">
            <a:avLst/>
          </a:prstGeom>
          <a:noFill/>
          <a:ln>
            <a:noFill/>
          </a:ln>
        </p:spPr>
        <p:txBody>
          <a:bodyPr spcFirstLastPara="1" wrap="square" lIns="0" tIns="62950" rIns="0" bIns="0" anchor="t" anchorCtr="0">
            <a:spAutoFit/>
          </a:bodyPr>
          <a:lstStyle/>
          <a:p>
            <a:pPr marL="0" lvl="0" indent="0" algn="l" rtl="0">
              <a:lnSpc>
                <a:spcPct val="100000"/>
              </a:lnSpc>
              <a:spcBef>
                <a:spcPts val="0"/>
              </a:spcBef>
              <a:spcAft>
                <a:spcPts val="0"/>
              </a:spcAft>
              <a:buNone/>
            </a:pPr>
            <a:r>
              <a:rPr lang="en" sz="1200">
                <a:solidFill>
                  <a:srgbClr val="000000"/>
                </a:solidFill>
                <a:latin typeface="Proxima Nova"/>
                <a:ea typeface="Proxima Nova"/>
                <a:cs typeface="Proxima Nova"/>
                <a:sym typeface="Proxima Nova"/>
              </a:rPr>
              <a:t>Share the mic</a:t>
            </a:r>
            <a:endParaRPr sz="1200">
              <a:latin typeface="Proxima Nova"/>
              <a:ea typeface="Proxima Nova"/>
              <a:cs typeface="Proxima Nova"/>
              <a:sym typeface="Proxima Nova"/>
            </a:endParaRPr>
          </a:p>
          <a:p>
            <a:pPr marL="0" marR="0" lvl="0" indent="0" algn="l" rtl="0">
              <a:lnSpc>
                <a:spcPct val="100400"/>
              </a:lnSpc>
              <a:spcBef>
                <a:spcPts val="500"/>
              </a:spcBef>
              <a:spcAft>
                <a:spcPts val="0"/>
              </a:spcAft>
              <a:buNone/>
            </a:pPr>
            <a:r>
              <a:rPr lang="en" sz="1200" b="0">
                <a:solidFill>
                  <a:srgbClr val="000000"/>
                </a:solidFill>
                <a:latin typeface="Avenir"/>
                <a:ea typeface="Avenir"/>
                <a:cs typeface="Avenir"/>
                <a:sym typeface="Avenir"/>
              </a:rPr>
              <a:t>Make space for everyone to speak. Step back if you often  share first or when exploring areas where you hold privilege.</a:t>
            </a:r>
            <a:endParaRPr sz="1200">
              <a:latin typeface="Avenir"/>
              <a:ea typeface="Avenir"/>
              <a:cs typeface="Avenir"/>
              <a:sym typeface="Avenir"/>
            </a:endParaRPr>
          </a:p>
        </p:txBody>
      </p:sp>
      <p:sp>
        <p:nvSpPr>
          <p:cNvPr id="2451" name="Google Shape;2451;p109"/>
          <p:cNvSpPr txBox="1"/>
          <p:nvPr/>
        </p:nvSpPr>
        <p:spPr>
          <a:xfrm>
            <a:off x="4347149" y="1334221"/>
            <a:ext cx="3982200" cy="682500"/>
          </a:xfrm>
          <a:prstGeom prst="rect">
            <a:avLst/>
          </a:prstGeom>
          <a:noFill/>
          <a:ln>
            <a:noFill/>
          </a:ln>
        </p:spPr>
        <p:txBody>
          <a:bodyPr spcFirstLastPara="1" wrap="square" lIns="0" tIns="62950" rIns="0" bIns="0" anchor="t" anchorCtr="0">
            <a:spAutoFit/>
          </a:bodyPr>
          <a:lstStyle/>
          <a:p>
            <a:pPr marL="0" marR="0" lvl="0" indent="0" algn="l" rtl="0">
              <a:lnSpc>
                <a:spcPct val="100000"/>
              </a:lnSpc>
              <a:spcBef>
                <a:spcPts val="0"/>
              </a:spcBef>
              <a:spcAft>
                <a:spcPts val="0"/>
              </a:spcAft>
              <a:buNone/>
            </a:pPr>
            <a:r>
              <a:rPr lang="en" sz="1200" b="1">
                <a:latin typeface="Proxima Nova"/>
                <a:ea typeface="Proxima Nova"/>
                <a:cs typeface="Proxima Nova"/>
                <a:sym typeface="Proxima Nova"/>
              </a:rPr>
              <a:t>Commit to confidentiality</a:t>
            </a:r>
            <a:endParaRPr sz="1200" b="1">
              <a:latin typeface="Proxima Nova"/>
              <a:ea typeface="Proxima Nova"/>
              <a:cs typeface="Proxima Nova"/>
              <a:sym typeface="Proxima Nova"/>
            </a:endParaRPr>
          </a:p>
          <a:p>
            <a:pPr marL="0" marR="0" lvl="0" indent="0" algn="l" rtl="0">
              <a:lnSpc>
                <a:spcPct val="100400"/>
              </a:lnSpc>
              <a:spcBef>
                <a:spcPts val="500"/>
              </a:spcBef>
              <a:spcAft>
                <a:spcPts val="0"/>
              </a:spcAft>
              <a:buNone/>
            </a:pPr>
            <a:r>
              <a:rPr lang="en" sz="1200">
                <a:latin typeface="Avenir"/>
                <a:ea typeface="Avenir"/>
                <a:cs typeface="Avenir"/>
                <a:sym typeface="Avenir"/>
              </a:rPr>
              <a:t>Don’t use other people’s names when sharing stories and  keep everything shared confidential.</a:t>
            </a:r>
            <a:endParaRPr sz="1200">
              <a:latin typeface="Avenir"/>
              <a:ea typeface="Avenir"/>
              <a:cs typeface="Avenir"/>
              <a:sym typeface="Avenir"/>
            </a:endParaRPr>
          </a:p>
        </p:txBody>
      </p:sp>
      <p:sp>
        <p:nvSpPr>
          <p:cNvPr id="2452" name="Google Shape;2452;p109"/>
          <p:cNvSpPr txBox="1"/>
          <p:nvPr/>
        </p:nvSpPr>
        <p:spPr>
          <a:xfrm>
            <a:off x="4347149" y="3291357"/>
            <a:ext cx="4073700" cy="497100"/>
          </a:xfrm>
          <a:prstGeom prst="rect">
            <a:avLst/>
          </a:prstGeom>
          <a:noFill/>
          <a:ln>
            <a:noFill/>
          </a:ln>
        </p:spPr>
        <p:txBody>
          <a:bodyPr spcFirstLastPara="1" wrap="square" lIns="0" tIns="62950" rIns="0" bIns="0" anchor="t" anchorCtr="0">
            <a:spAutoFit/>
          </a:bodyPr>
          <a:lstStyle/>
          <a:p>
            <a:pPr marL="0" marR="0" lvl="0" indent="0" algn="l" rtl="0">
              <a:lnSpc>
                <a:spcPct val="100000"/>
              </a:lnSpc>
              <a:spcBef>
                <a:spcPts val="0"/>
              </a:spcBef>
              <a:spcAft>
                <a:spcPts val="0"/>
              </a:spcAft>
              <a:buNone/>
            </a:pPr>
            <a:r>
              <a:rPr lang="en" sz="1200" b="1">
                <a:latin typeface="Proxima Nova"/>
                <a:ea typeface="Proxima Nova"/>
                <a:cs typeface="Proxima Nova"/>
                <a:sym typeface="Proxima Nova"/>
              </a:rPr>
              <a:t>Don’t question others’ experiences</a:t>
            </a:r>
            <a:endParaRPr sz="1200" b="1">
              <a:latin typeface="Proxima Nova"/>
              <a:ea typeface="Proxima Nova"/>
              <a:cs typeface="Proxima Nova"/>
              <a:sym typeface="Proxima Nova"/>
            </a:endParaRPr>
          </a:p>
          <a:p>
            <a:pPr marL="0" marR="0" lvl="0" indent="0" algn="l" rtl="0">
              <a:lnSpc>
                <a:spcPct val="100000"/>
              </a:lnSpc>
              <a:spcBef>
                <a:spcPts val="500"/>
              </a:spcBef>
              <a:spcAft>
                <a:spcPts val="0"/>
              </a:spcAft>
              <a:buNone/>
            </a:pPr>
            <a:r>
              <a:rPr lang="en" sz="1200">
                <a:latin typeface="Avenir"/>
                <a:ea typeface="Avenir"/>
                <a:cs typeface="Avenir"/>
                <a:sym typeface="Avenir"/>
              </a:rPr>
              <a:t>Don’t question or discount the lived experiences of others.</a:t>
            </a:r>
            <a:endParaRPr sz="1200">
              <a:latin typeface="Avenir"/>
              <a:ea typeface="Avenir"/>
              <a:cs typeface="Avenir"/>
              <a:sym typeface="Avenir"/>
            </a:endParaRPr>
          </a:p>
        </p:txBody>
      </p:sp>
      <p:sp>
        <p:nvSpPr>
          <p:cNvPr id="2453" name="Google Shape;2453;p109"/>
          <p:cNvSpPr txBox="1"/>
          <p:nvPr/>
        </p:nvSpPr>
        <p:spPr>
          <a:xfrm>
            <a:off x="4347149" y="2215031"/>
            <a:ext cx="4156200" cy="867900"/>
          </a:xfrm>
          <a:prstGeom prst="rect">
            <a:avLst/>
          </a:prstGeom>
          <a:noFill/>
          <a:ln>
            <a:noFill/>
          </a:ln>
        </p:spPr>
        <p:txBody>
          <a:bodyPr spcFirstLastPara="1" wrap="square" lIns="0" tIns="62950" rIns="0" bIns="0" anchor="t" anchorCtr="0">
            <a:spAutoFit/>
          </a:bodyPr>
          <a:lstStyle/>
          <a:p>
            <a:pPr marL="0" marR="0" lvl="0" indent="0" algn="l" rtl="0">
              <a:lnSpc>
                <a:spcPct val="100000"/>
              </a:lnSpc>
              <a:spcBef>
                <a:spcPts val="0"/>
              </a:spcBef>
              <a:spcAft>
                <a:spcPts val="0"/>
              </a:spcAft>
              <a:buNone/>
            </a:pPr>
            <a:r>
              <a:rPr lang="en" sz="1200" b="1">
                <a:latin typeface="Proxima Nova"/>
                <a:ea typeface="Proxima Nova"/>
                <a:cs typeface="Proxima Nova"/>
                <a:sym typeface="Proxima Nova"/>
              </a:rPr>
              <a:t>Be mindful of your a-ha moments</a:t>
            </a:r>
            <a:endParaRPr sz="1200" b="1">
              <a:latin typeface="Proxima Nova"/>
              <a:ea typeface="Proxima Nova"/>
              <a:cs typeface="Proxima Nova"/>
              <a:sym typeface="Proxima Nova"/>
            </a:endParaRPr>
          </a:p>
          <a:p>
            <a:pPr marL="0" marR="0" lvl="0" indent="0" algn="l" rtl="0">
              <a:lnSpc>
                <a:spcPct val="100400"/>
              </a:lnSpc>
              <a:spcBef>
                <a:spcPts val="500"/>
              </a:spcBef>
              <a:spcAft>
                <a:spcPts val="0"/>
              </a:spcAft>
              <a:buNone/>
            </a:pPr>
            <a:r>
              <a:rPr lang="en" sz="1200">
                <a:latin typeface="Avenir"/>
                <a:ea typeface="Avenir"/>
                <a:cs typeface="Avenir"/>
                <a:sym typeface="Avenir"/>
              </a:rPr>
              <a:t>When you see something through a new lens, remember  that it might be part of someone else’s day-to-day. Be aware  of how your sharing will land for them.</a:t>
            </a:r>
            <a:endParaRPr sz="1200">
              <a:latin typeface="Avenir"/>
              <a:ea typeface="Avenir"/>
              <a:cs typeface="Avenir"/>
              <a:sym typeface="Avenir"/>
            </a:endParaRPr>
          </a:p>
        </p:txBody>
      </p:sp>
      <p:sp>
        <p:nvSpPr>
          <p:cNvPr id="2454" name="Google Shape;2454;p109"/>
          <p:cNvSpPr txBox="1"/>
          <p:nvPr/>
        </p:nvSpPr>
        <p:spPr>
          <a:xfrm>
            <a:off x="4347149" y="4052999"/>
            <a:ext cx="4038000" cy="682500"/>
          </a:xfrm>
          <a:prstGeom prst="rect">
            <a:avLst/>
          </a:prstGeom>
          <a:noFill/>
          <a:ln>
            <a:noFill/>
          </a:ln>
        </p:spPr>
        <p:txBody>
          <a:bodyPr spcFirstLastPara="1" wrap="square" lIns="0" tIns="62950" rIns="0" bIns="0" anchor="t" anchorCtr="0">
            <a:spAutoFit/>
          </a:bodyPr>
          <a:lstStyle/>
          <a:p>
            <a:pPr marL="0" marR="0" lvl="0" indent="0" algn="l" rtl="0">
              <a:lnSpc>
                <a:spcPct val="100000"/>
              </a:lnSpc>
              <a:spcBef>
                <a:spcPts val="0"/>
              </a:spcBef>
              <a:spcAft>
                <a:spcPts val="0"/>
              </a:spcAft>
              <a:buNone/>
            </a:pPr>
            <a:r>
              <a:rPr lang="en" sz="1200" b="1">
                <a:latin typeface="Proxima Nova"/>
                <a:ea typeface="Proxima Nova"/>
                <a:cs typeface="Proxima Nova"/>
                <a:sym typeface="Proxima Nova"/>
              </a:rPr>
              <a:t>Give one another grace</a:t>
            </a:r>
            <a:endParaRPr sz="1200" b="1">
              <a:latin typeface="Proxima Nova"/>
              <a:ea typeface="Proxima Nova"/>
              <a:cs typeface="Proxima Nova"/>
              <a:sym typeface="Proxima Nova"/>
            </a:endParaRPr>
          </a:p>
          <a:p>
            <a:pPr marL="0" marR="0" lvl="0" indent="0" algn="l" rtl="0">
              <a:lnSpc>
                <a:spcPct val="100400"/>
              </a:lnSpc>
              <a:spcBef>
                <a:spcPts val="500"/>
              </a:spcBef>
              <a:spcAft>
                <a:spcPts val="0"/>
              </a:spcAft>
              <a:buNone/>
            </a:pPr>
            <a:r>
              <a:rPr lang="en" sz="1200">
                <a:latin typeface="Avenir"/>
                <a:ea typeface="Avenir"/>
                <a:cs typeface="Avenir"/>
                <a:sym typeface="Avenir"/>
              </a:rPr>
              <a:t>Believe one another’s best intentions and be patient when  mistakes are made.</a:t>
            </a:r>
            <a:endParaRPr sz="1200">
              <a:latin typeface="Avenir"/>
              <a:ea typeface="Avenir"/>
              <a:cs typeface="Avenir"/>
              <a:sym typeface="Avenir"/>
            </a:endParaRPr>
          </a:p>
        </p:txBody>
      </p:sp>
      <p:grpSp>
        <p:nvGrpSpPr>
          <p:cNvPr id="2455" name="Google Shape;2455;p109"/>
          <p:cNvGrpSpPr/>
          <p:nvPr/>
        </p:nvGrpSpPr>
        <p:grpSpPr>
          <a:xfrm>
            <a:off x="3502253" y="3168656"/>
            <a:ext cx="850606" cy="1595283"/>
            <a:chOff x="7700104" y="6967142"/>
            <a:chExt cx="1870285" cy="3507658"/>
          </a:xfrm>
        </p:grpSpPr>
        <p:pic>
          <p:nvPicPr>
            <p:cNvPr id="2456" name="Google Shape;2456;p109"/>
            <p:cNvPicPr preferRelativeResize="0"/>
            <p:nvPr/>
          </p:nvPicPr>
          <p:blipFill rotWithShape="1">
            <a:blip r:embed="rId3">
              <a:alphaModFix/>
            </a:blip>
            <a:srcRect/>
            <a:stretch/>
          </p:blipFill>
          <p:spPr>
            <a:xfrm>
              <a:off x="7812321" y="8828957"/>
              <a:ext cx="1645851" cy="1645843"/>
            </a:xfrm>
            <a:prstGeom prst="rect">
              <a:avLst/>
            </a:prstGeom>
            <a:noFill/>
            <a:ln>
              <a:noFill/>
            </a:ln>
          </p:spPr>
        </p:pic>
        <p:pic>
          <p:nvPicPr>
            <p:cNvPr id="2457" name="Google Shape;2457;p109"/>
            <p:cNvPicPr preferRelativeResize="0"/>
            <p:nvPr/>
          </p:nvPicPr>
          <p:blipFill rotWithShape="1">
            <a:blip r:embed="rId4">
              <a:alphaModFix/>
            </a:blip>
            <a:srcRect/>
            <a:stretch/>
          </p:blipFill>
          <p:spPr>
            <a:xfrm>
              <a:off x="7700104" y="6967142"/>
              <a:ext cx="1870285" cy="1870285"/>
            </a:xfrm>
            <a:prstGeom prst="rect">
              <a:avLst/>
            </a:prstGeom>
            <a:noFill/>
            <a:ln>
              <a:noFill/>
            </a:ln>
          </p:spPr>
        </p:pic>
      </p:grpSp>
      <p:pic>
        <p:nvPicPr>
          <p:cNvPr id="2458" name="Google Shape;2458;p109"/>
          <p:cNvPicPr preferRelativeResize="0"/>
          <p:nvPr/>
        </p:nvPicPr>
        <p:blipFill rotWithShape="1">
          <a:blip r:embed="rId5">
            <a:alphaModFix/>
          </a:blip>
          <a:srcRect/>
          <a:stretch/>
        </p:blipFill>
        <p:spPr>
          <a:xfrm>
            <a:off x="3502258" y="2274844"/>
            <a:ext cx="850607" cy="850607"/>
          </a:xfrm>
          <a:prstGeom prst="rect">
            <a:avLst/>
          </a:prstGeom>
          <a:noFill/>
          <a:ln>
            <a:noFill/>
          </a:ln>
        </p:spPr>
      </p:pic>
      <p:pic>
        <p:nvPicPr>
          <p:cNvPr id="2459" name="Google Shape;2459;p109"/>
          <p:cNvPicPr preferRelativeResize="0"/>
          <p:nvPr/>
        </p:nvPicPr>
        <p:blipFill rotWithShape="1">
          <a:blip r:embed="rId6">
            <a:alphaModFix/>
          </a:blip>
          <a:srcRect/>
          <a:stretch/>
        </p:blipFill>
        <p:spPr>
          <a:xfrm>
            <a:off x="3502258" y="1296219"/>
            <a:ext cx="850607" cy="850607"/>
          </a:xfrm>
          <a:prstGeom prst="rect">
            <a:avLst/>
          </a:prstGeom>
          <a:noFill/>
          <a:ln>
            <a:noFill/>
          </a:ln>
        </p:spPr>
      </p:pic>
      <p:pic>
        <p:nvPicPr>
          <p:cNvPr id="2460" name="Google Shape;2460;p109"/>
          <p:cNvPicPr preferRelativeResize="0"/>
          <p:nvPr/>
        </p:nvPicPr>
        <p:blipFill rotWithShape="1">
          <a:blip r:embed="rId5">
            <a:alphaModFix/>
          </a:blip>
          <a:srcRect/>
          <a:stretch/>
        </p:blipFill>
        <p:spPr>
          <a:xfrm>
            <a:off x="3502258" y="344697"/>
            <a:ext cx="850607" cy="850607"/>
          </a:xfrm>
          <a:prstGeom prst="rect">
            <a:avLst/>
          </a:prstGeom>
          <a:noFill/>
          <a:ln>
            <a:noFill/>
          </a:ln>
        </p:spPr>
      </p:pic>
      <p:sp>
        <p:nvSpPr>
          <p:cNvPr id="2461" name="Google Shape;2461;p109"/>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85</a:t>
            </a:fld>
            <a:endParaRPr sz="700">
              <a:latin typeface="Proxima Nova Semibold"/>
              <a:ea typeface="Proxima Nova Semibold"/>
              <a:cs typeface="Proxima Nova Semibold"/>
              <a:sym typeface="Proxima Nova Semibold"/>
            </a:endParaRPr>
          </a:p>
        </p:txBody>
      </p:sp>
      <p:pic>
        <p:nvPicPr>
          <p:cNvPr id="2462" name="Google Shape;2462;p109"/>
          <p:cNvPicPr preferRelativeResize="0"/>
          <p:nvPr/>
        </p:nvPicPr>
        <p:blipFill rotWithShape="1">
          <a:blip r:embed="rId7">
            <a:alphaModFix/>
          </a:blip>
          <a:srcRect/>
          <a:stretch/>
        </p:blipFill>
        <p:spPr>
          <a:xfrm>
            <a:off x="692372" y="4852630"/>
            <a:ext cx="980193" cy="174536"/>
          </a:xfrm>
          <a:prstGeom prst="rect">
            <a:avLst/>
          </a:prstGeom>
          <a:noFill/>
          <a:ln>
            <a:noFill/>
          </a:ln>
        </p:spPr>
      </p:pic>
      <p:grpSp>
        <p:nvGrpSpPr>
          <p:cNvPr id="2463" name="Google Shape;2463;p109"/>
          <p:cNvGrpSpPr/>
          <p:nvPr/>
        </p:nvGrpSpPr>
        <p:grpSpPr>
          <a:xfrm>
            <a:off x="167531" y="4912238"/>
            <a:ext cx="385891" cy="76819"/>
            <a:chOff x="7504804" y="565304"/>
            <a:chExt cx="1033452" cy="205673"/>
          </a:xfrm>
        </p:grpSpPr>
        <p:sp>
          <p:nvSpPr>
            <p:cNvPr id="2464" name="Google Shape;2464;p109"/>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65" name="Google Shape;2465;p109"/>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66" name="Google Shape;2466;p109"/>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67" name="Google Shape;2467;p109"/>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68" name="Google Shape;2468;p109"/>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69" name="Google Shape;2469;p109"/>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70" name="Google Shape;2470;p109"/>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2471" name="Google Shape;2471;p109"/>
          <p:cNvCxnSpPr/>
          <p:nvPr/>
        </p:nvCxnSpPr>
        <p:spPr>
          <a:xfrm>
            <a:off x="655710" y="4894224"/>
            <a:ext cx="0" cy="107700"/>
          </a:xfrm>
          <a:prstGeom prst="straightConnector1">
            <a:avLst/>
          </a:prstGeom>
          <a:noFill/>
          <a:ln w="9525" cap="flat" cmpd="sng">
            <a:solidFill>
              <a:srgbClr val="FFFFFF"/>
            </a:solidFill>
            <a:prstDash val="solid"/>
            <a:round/>
            <a:headEnd type="none" w="med" len="med"/>
            <a:tailEnd type="none" w="med" len="med"/>
          </a:ln>
        </p:spPr>
      </p:cxn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bg>
      <p:bgPr>
        <a:solidFill>
          <a:srgbClr val="F5BB9F"/>
        </a:solidFill>
        <a:effectLst/>
      </p:bgPr>
    </p:bg>
    <p:spTree>
      <p:nvGrpSpPr>
        <p:cNvPr id="1" name="Shape 2475"/>
        <p:cNvGrpSpPr/>
        <p:nvPr/>
      </p:nvGrpSpPr>
      <p:grpSpPr>
        <a:xfrm>
          <a:off x="0" y="0"/>
          <a:ext cx="0" cy="0"/>
          <a:chOff x="0" y="0"/>
          <a:chExt cx="0" cy="0"/>
        </a:xfrm>
      </p:grpSpPr>
      <p:sp>
        <p:nvSpPr>
          <p:cNvPr id="2476" name="Google Shape;2476;p110"/>
          <p:cNvSpPr/>
          <p:nvPr/>
        </p:nvSpPr>
        <p:spPr>
          <a:xfrm>
            <a:off x="870623" y="0"/>
            <a:ext cx="719423" cy="822858"/>
          </a:xfrm>
          <a:custGeom>
            <a:avLst/>
            <a:gdLst/>
            <a:ahLst/>
            <a:cxnLst/>
            <a:rect l="l" t="t" r="r" b="b"/>
            <a:pathLst>
              <a:path w="1581150" h="1808480" extrusionOk="0">
                <a:moveTo>
                  <a:pt x="1406021" y="0"/>
                </a:moveTo>
                <a:lnTo>
                  <a:pt x="0" y="0"/>
                </a:lnTo>
                <a:lnTo>
                  <a:pt x="190032" y="1808089"/>
                </a:lnTo>
                <a:lnTo>
                  <a:pt x="1580691" y="1661925"/>
                </a:lnTo>
                <a:lnTo>
                  <a:pt x="140602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77" name="Google Shape;2477;p110"/>
          <p:cNvSpPr/>
          <p:nvPr/>
        </p:nvSpPr>
        <p:spPr>
          <a:xfrm>
            <a:off x="852185" y="913027"/>
            <a:ext cx="955763" cy="700065"/>
          </a:xfrm>
          <a:custGeom>
            <a:avLst/>
            <a:gdLst/>
            <a:ahLst/>
            <a:cxnLst/>
            <a:rect l="l" t="t" r="r" b="b"/>
            <a:pathLst>
              <a:path w="2100579" h="1538604" extrusionOk="0">
                <a:moveTo>
                  <a:pt x="1960254" y="0"/>
                </a:moveTo>
                <a:lnTo>
                  <a:pt x="0" y="206035"/>
                </a:lnTo>
                <a:lnTo>
                  <a:pt x="140037" y="1538351"/>
                </a:lnTo>
                <a:lnTo>
                  <a:pt x="2100292" y="1332315"/>
                </a:lnTo>
                <a:lnTo>
                  <a:pt x="1960254"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78" name="Google Shape;2478;p110"/>
          <p:cNvSpPr/>
          <p:nvPr/>
        </p:nvSpPr>
        <p:spPr>
          <a:xfrm>
            <a:off x="1900949" y="692374"/>
            <a:ext cx="726646" cy="958653"/>
          </a:xfrm>
          <a:custGeom>
            <a:avLst/>
            <a:gdLst/>
            <a:ahLst/>
            <a:cxnLst/>
            <a:rect l="l" t="t" r="r" b="b"/>
            <a:pathLst>
              <a:path w="1597025" h="2106929" extrusionOk="0">
                <a:moveTo>
                  <a:pt x="1390659" y="0"/>
                </a:moveTo>
                <a:lnTo>
                  <a:pt x="0" y="146163"/>
                </a:lnTo>
                <a:lnTo>
                  <a:pt x="206035" y="2106407"/>
                </a:lnTo>
                <a:lnTo>
                  <a:pt x="1596684" y="1960243"/>
                </a:lnTo>
                <a:lnTo>
                  <a:pt x="1390659"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79" name="Google Shape;2479;p110"/>
          <p:cNvSpPr/>
          <p:nvPr/>
        </p:nvSpPr>
        <p:spPr>
          <a:xfrm>
            <a:off x="1683514" y="0"/>
            <a:ext cx="955186" cy="602120"/>
          </a:xfrm>
          <a:custGeom>
            <a:avLst/>
            <a:gdLst/>
            <a:ahLst/>
            <a:cxnLst/>
            <a:rect l="l" t="t" r="r" b="b"/>
            <a:pathLst>
              <a:path w="2099310" h="1323340" extrusionOk="0">
                <a:moveTo>
                  <a:pt x="1981898" y="0"/>
                </a:moveTo>
                <a:lnTo>
                  <a:pt x="0" y="0"/>
                </a:lnTo>
                <a:lnTo>
                  <a:pt x="139039" y="1322915"/>
                </a:lnTo>
                <a:lnTo>
                  <a:pt x="2099283" y="1116890"/>
                </a:lnTo>
                <a:lnTo>
                  <a:pt x="1981898"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80" name="Google Shape;2480;p110"/>
          <p:cNvSpPr/>
          <p:nvPr/>
        </p:nvSpPr>
        <p:spPr>
          <a:xfrm>
            <a:off x="2820967" y="2015989"/>
            <a:ext cx="1263469" cy="1281093"/>
          </a:xfrm>
          <a:custGeom>
            <a:avLst/>
            <a:gdLst/>
            <a:ahLst/>
            <a:cxnLst/>
            <a:rect l="l" t="t" r="r" b="b"/>
            <a:pathLst>
              <a:path w="2776854" h="2815590" extrusionOk="0">
                <a:moveTo>
                  <a:pt x="1258684" y="1534820"/>
                </a:moveTo>
                <a:lnTo>
                  <a:pt x="446836" y="877392"/>
                </a:lnTo>
                <a:lnTo>
                  <a:pt x="0" y="1429194"/>
                </a:lnTo>
                <a:lnTo>
                  <a:pt x="811847" y="2086597"/>
                </a:lnTo>
                <a:lnTo>
                  <a:pt x="1258684" y="1534820"/>
                </a:lnTo>
                <a:close/>
              </a:path>
              <a:path w="2776854" h="2815590" extrusionOk="0">
                <a:moveTo>
                  <a:pt x="1918576" y="466394"/>
                </a:moveTo>
                <a:lnTo>
                  <a:pt x="1342631" y="0"/>
                </a:lnTo>
                <a:lnTo>
                  <a:pt x="685203" y="811847"/>
                </a:lnTo>
                <a:lnTo>
                  <a:pt x="1261148" y="1278242"/>
                </a:lnTo>
                <a:lnTo>
                  <a:pt x="1918576" y="466394"/>
                </a:lnTo>
                <a:close/>
              </a:path>
              <a:path w="2776854" h="2815590" extrusionOk="0">
                <a:moveTo>
                  <a:pt x="2091194" y="2003666"/>
                </a:moveTo>
                <a:lnTo>
                  <a:pt x="1515237" y="1537271"/>
                </a:lnTo>
                <a:lnTo>
                  <a:pt x="857821" y="2349131"/>
                </a:lnTo>
                <a:lnTo>
                  <a:pt x="1433766" y="2815526"/>
                </a:lnTo>
                <a:lnTo>
                  <a:pt x="2091194" y="2003666"/>
                </a:lnTo>
                <a:close/>
              </a:path>
              <a:path w="2776854" h="2815590" extrusionOk="0">
                <a:moveTo>
                  <a:pt x="2776385" y="1386332"/>
                </a:moveTo>
                <a:lnTo>
                  <a:pt x="1964537" y="728916"/>
                </a:lnTo>
                <a:lnTo>
                  <a:pt x="1517713" y="1280706"/>
                </a:lnTo>
                <a:lnTo>
                  <a:pt x="2329561" y="1938134"/>
                </a:lnTo>
                <a:lnTo>
                  <a:pt x="2776385" y="1386332"/>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81" name="Google Shape;2481;p110"/>
          <p:cNvSpPr/>
          <p:nvPr/>
        </p:nvSpPr>
        <p:spPr>
          <a:xfrm>
            <a:off x="35998" y="2180681"/>
            <a:ext cx="392649" cy="513131"/>
          </a:xfrm>
          <a:custGeom>
            <a:avLst/>
            <a:gdLst/>
            <a:ahLst/>
            <a:cxnLst/>
            <a:rect l="l" t="t" r="r" b="b"/>
            <a:pathLst>
              <a:path w="862965" h="1127760" extrusionOk="0">
                <a:moveTo>
                  <a:pt x="127305" y="0"/>
                </a:moveTo>
                <a:lnTo>
                  <a:pt x="0" y="1036868"/>
                </a:lnTo>
                <a:lnTo>
                  <a:pt x="735579" y="1127190"/>
                </a:lnTo>
                <a:lnTo>
                  <a:pt x="862884" y="90321"/>
                </a:lnTo>
                <a:lnTo>
                  <a:pt x="12730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82" name="Google Shape;2482;p110"/>
          <p:cNvSpPr/>
          <p:nvPr/>
        </p:nvSpPr>
        <p:spPr>
          <a:xfrm>
            <a:off x="0" y="2739908"/>
            <a:ext cx="431654" cy="373869"/>
          </a:xfrm>
          <a:custGeom>
            <a:avLst/>
            <a:gdLst/>
            <a:ahLst/>
            <a:cxnLst/>
            <a:rect l="l" t="t" r="r" b="b"/>
            <a:pathLst>
              <a:path w="948690" h="821690" extrusionOk="0">
                <a:moveTo>
                  <a:pt x="0" y="0"/>
                </a:moveTo>
                <a:lnTo>
                  <a:pt x="0" y="715355"/>
                </a:lnTo>
                <a:lnTo>
                  <a:pt x="862065" y="821198"/>
                </a:lnTo>
                <a:lnTo>
                  <a:pt x="948597" y="116476"/>
                </a:lnTo>
                <a:lnTo>
                  <a:pt x="0"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83" name="Google Shape;2483;p110"/>
          <p:cNvSpPr/>
          <p:nvPr/>
        </p:nvSpPr>
        <p:spPr>
          <a:xfrm>
            <a:off x="473097" y="2731998"/>
            <a:ext cx="392649" cy="513130"/>
          </a:xfrm>
          <a:custGeom>
            <a:avLst/>
            <a:gdLst/>
            <a:ahLst/>
            <a:cxnLst/>
            <a:rect l="l" t="t" r="r" b="b"/>
            <a:pathLst>
              <a:path w="862964" h="1127759" extrusionOk="0">
                <a:moveTo>
                  <a:pt x="127315" y="0"/>
                </a:moveTo>
                <a:lnTo>
                  <a:pt x="0" y="1036868"/>
                </a:lnTo>
                <a:lnTo>
                  <a:pt x="735590" y="1127190"/>
                </a:lnTo>
                <a:lnTo>
                  <a:pt x="862895" y="90321"/>
                </a:lnTo>
                <a:lnTo>
                  <a:pt x="12731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84" name="Google Shape;2484;p110"/>
          <p:cNvSpPr/>
          <p:nvPr/>
        </p:nvSpPr>
        <p:spPr>
          <a:xfrm>
            <a:off x="470118" y="2311936"/>
            <a:ext cx="511397" cy="378781"/>
          </a:xfrm>
          <a:custGeom>
            <a:avLst/>
            <a:gdLst/>
            <a:ahLst/>
            <a:cxnLst/>
            <a:rect l="l" t="t" r="r" b="b"/>
            <a:pathLst>
              <a:path w="1123950" h="832485" extrusionOk="0">
                <a:moveTo>
                  <a:pt x="86531" y="0"/>
                </a:moveTo>
                <a:lnTo>
                  <a:pt x="0" y="704721"/>
                </a:lnTo>
                <a:lnTo>
                  <a:pt x="1036868" y="832037"/>
                </a:lnTo>
                <a:lnTo>
                  <a:pt x="1123400" y="127305"/>
                </a:lnTo>
                <a:lnTo>
                  <a:pt x="8653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85" name="Google Shape;2485;p110"/>
          <p:cNvSpPr/>
          <p:nvPr/>
        </p:nvSpPr>
        <p:spPr>
          <a:xfrm>
            <a:off x="6505658" y="270450"/>
            <a:ext cx="1134608" cy="1160323"/>
          </a:xfrm>
          <a:custGeom>
            <a:avLst/>
            <a:gdLst/>
            <a:ahLst/>
            <a:cxnLst/>
            <a:rect l="l" t="t" r="r" b="b"/>
            <a:pathLst>
              <a:path w="2493644" h="2550160" extrusionOk="0">
                <a:moveTo>
                  <a:pt x="1073543" y="1329423"/>
                </a:moveTo>
                <a:lnTo>
                  <a:pt x="648639" y="375081"/>
                </a:lnTo>
                <a:lnTo>
                  <a:pt x="0" y="663879"/>
                </a:lnTo>
                <a:lnTo>
                  <a:pt x="424903" y="1618221"/>
                </a:lnTo>
                <a:lnTo>
                  <a:pt x="1073543" y="1329423"/>
                </a:lnTo>
                <a:close/>
              </a:path>
              <a:path w="2493644" h="2550160" extrusionOk="0">
                <a:moveTo>
                  <a:pt x="1602460" y="2125116"/>
                </a:moveTo>
                <a:lnTo>
                  <a:pt x="1301013" y="1448079"/>
                </a:lnTo>
                <a:lnTo>
                  <a:pt x="346671" y="1872996"/>
                </a:lnTo>
                <a:lnTo>
                  <a:pt x="648119" y="2550033"/>
                </a:lnTo>
                <a:lnTo>
                  <a:pt x="1602460" y="2125116"/>
                </a:lnTo>
                <a:close/>
              </a:path>
              <a:path w="2493644" h="2550160" extrusionOk="0">
                <a:moveTo>
                  <a:pt x="2146566" y="677037"/>
                </a:moveTo>
                <a:lnTo>
                  <a:pt x="1845119" y="0"/>
                </a:lnTo>
                <a:lnTo>
                  <a:pt x="890790" y="424891"/>
                </a:lnTo>
                <a:lnTo>
                  <a:pt x="1192225" y="1101928"/>
                </a:lnTo>
                <a:lnTo>
                  <a:pt x="2146566" y="677037"/>
                </a:lnTo>
                <a:close/>
              </a:path>
              <a:path w="2493644" h="2550160" extrusionOk="0">
                <a:moveTo>
                  <a:pt x="2493238" y="1886153"/>
                </a:moveTo>
                <a:lnTo>
                  <a:pt x="2068334" y="931811"/>
                </a:lnTo>
                <a:lnTo>
                  <a:pt x="1419707" y="1220609"/>
                </a:lnTo>
                <a:lnTo>
                  <a:pt x="1844598" y="2174938"/>
                </a:lnTo>
                <a:lnTo>
                  <a:pt x="2493238" y="1886153"/>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86" name="Google Shape;2486;p110"/>
          <p:cNvSpPr/>
          <p:nvPr/>
        </p:nvSpPr>
        <p:spPr>
          <a:xfrm>
            <a:off x="5954353" y="3379780"/>
            <a:ext cx="949119" cy="712200"/>
          </a:xfrm>
          <a:custGeom>
            <a:avLst/>
            <a:gdLst/>
            <a:ahLst/>
            <a:cxnLst/>
            <a:rect l="l" t="t" r="r" b="b"/>
            <a:pathLst>
              <a:path w="2085975" h="1565275" extrusionOk="0">
                <a:moveTo>
                  <a:pt x="121870" y="0"/>
                </a:moveTo>
                <a:lnTo>
                  <a:pt x="0" y="1392994"/>
                </a:lnTo>
                <a:lnTo>
                  <a:pt x="1963542" y="1564779"/>
                </a:lnTo>
                <a:lnTo>
                  <a:pt x="2085423" y="171785"/>
                </a:lnTo>
                <a:lnTo>
                  <a:pt x="121870"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87" name="Google Shape;2487;p110"/>
          <p:cNvSpPr/>
          <p:nvPr/>
        </p:nvSpPr>
        <p:spPr>
          <a:xfrm>
            <a:off x="5163622" y="3188552"/>
            <a:ext cx="685619" cy="946807"/>
          </a:xfrm>
          <a:custGeom>
            <a:avLst/>
            <a:gdLst/>
            <a:ahLst/>
            <a:cxnLst/>
            <a:rect l="l" t="t" r="r" b="b"/>
            <a:pathLst>
              <a:path w="1506854" h="2080895" extrusionOk="0">
                <a:moveTo>
                  <a:pt x="171785" y="0"/>
                </a:moveTo>
                <a:lnTo>
                  <a:pt x="0" y="1963552"/>
                </a:lnTo>
                <a:lnTo>
                  <a:pt x="1334556" y="2080303"/>
                </a:lnTo>
                <a:lnTo>
                  <a:pt x="1506341" y="116760"/>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88" name="Google Shape;2488;p110"/>
          <p:cNvSpPr/>
          <p:nvPr/>
        </p:nvSpPr>
        <p:spPr>
          <a:xfrm>
            <a:off x="4943473" y="4240245"/>
            <a:ext cx="949119" cy="712200"/>
          </a:xfrm>
          <a:custGeom>
            <a:avLst/>
            <a:gdLst/>
            <a:ahLst/>
            <a:cxnLst/>
            <a:rect l="l" t="t" r="r" b="b"/>
            <a:pathLst>
              <a:path w="2085975" h="1565275" extrusionOk="0">
                <a:moveTo>
                  <a:pt x="121881" y="0"/>
                </a:moveTo>
                <a:lnTo>
                  <a:pt x="0" y="1393004"/>
                </a:lnTo>
                <a:lnTo>
                  <a:pt x="1963552" y="1564790"/>
                </a:lnTo>
                <a:lnTo>
                  <a:pt x="2085423" y="171785"/>
                </a:lnTo>
                <a:lnTo>
                  <a:pt x="12188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89" name="Google Shape;2489;p110"/>
          <p:cNvSpPr/>
          <p:nvPr/>
        </p:nvSpPr>
        <p:spPr>
          <a:xfrm>
            <a:off x="5997586" y="4197016"/>
            <a:ext cx="685619" cy="946807"/>
          </a:xfrm>
          <a:custGeom>
            <a:avLst/>
            <a:gdLst/>
            <a:ahLst/>
            <a:cxnLst/>
            <a:rect l="l" t="t" r="r" b="b"/>
            <a:pathLst>
              <a:path w="1506855" h="2080895" extrusionOk="0">
                <a:moveTo>
                  <a:pt x="171785" y="0"/>
                </a:moveTo>
                <a:lnTo>
                  <a:pt x="0" y="1963542"/>
                </a:lnTo>
                <a:lnTo>
                  <a:pt x="1334556" y="2080303"/>
                </a:lnTo>
                <a:lnTo>
                  <a:pt x="1506341" y="116750"/>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90" name="Google Shape;2490;p110"/>
          <p:cNvSpPr/>
          <p:nvPr/>
        </p:nvSpPr>
        <p:spPr>
          <a:xfrm>
            <a:off x="8797565" y="892879"/>
            <a:ext cx="346710" cy="664238"/>
          </a:xfrm>
          <a:custGeom>
            <a:avLst/>
            <a:gdLst/>
            <a:ahLst/>
            <a:cxnLst/>
            <a:rect l="l" t="t" r="r" b="b"/>
            <a:pathLst>
              <a:path w="762000" h="1459864" extrusionOk="0">
                <a:moveTo>
                  <a:pt x="121870" y="0"/>
                </a:moveTo>
                <a:lnTo>
                  <a:pt x="0" y="1392994"/>
                </a:lnTo>
                <a:lnTo>
                  <a:pt x="761676" y="1459631"/>
                </a:lnTo>
                <a:lnTo>
                  <a:pt x="761676" y="55974"/>
                </a:lnTo>
                <a:lnTo>
                  <a:pt x="121870"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91" name="Google Shape;2491;p110"/>
          <p:cNvSpPr/>
          <p:nvPr/>
        </p:nvSpPr>
        <p:spPr>
          <a:xfrm>
            <a:off x="8006835" y="701651"/>
            <a:ext cx="685619" cy="946807"/>
          </a:xfrm>
          <a:custGeom>
            <a:avLst/>
            <a:gdLst/>
            <a:ahLst/>
            <a:cxnLst/>
            <a:rect l="l" t="t" r="r" b="b"/>
            <a:pathLst>
              <a:path w="1506855" h="2080895" extrusionOk="0">
                <a:moveTo>
                  <a:pt x="171785" y="0"/>
                </a:moveTo>
                <a:lnTo>
                  <a:pt x="0" y="1963552"/>
                </a:lnTo>
                <a:lnTo>
                  <a:pt x="1334556" y="2080303"/>
                </a:lnTo>
                <a:lnTo>
                  <a:pt x="1506341" y="116760"/>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92" name="Google Shape;2492;p110"/>
          <p:cNvSpPr/>
          <p:nvPr/>
        </p:nvSpPr>
        <p:spPr>
          <a:xfrm>
            <a:off x="7786686" y="1753343"/>
            <a:ext cx="949119" cy="712200"/>
          </a:xfrm>
          <a:custGeom>
            <a:avLst/>
            <a:gdLst/>
            <a:ahLst/>
            <a:cxnLst/>
            <a:rect l="l" t="t" r="r" b="b"/>
            <a:pathLst>
              <a:path w="2085975" h="1565275" extrusionOk="0">
                <a:moveTo>
                  <a:pt x="121881" y="0"/>
                </a:moveTo>
                <a:lnTo>
                  <a:pt x="0" y="1393004"/>
                </a:lnTo>
                <a:lnTo>
                  <a:pt x="1963552" y="1564790"/>
                </a:lnTo>
                <a:lnTo>
                  <a:pt x="2085423" y="171785"/>
                </a:lnTo>
                <a:lnTo>
                  <a:pt x="12188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93" name="Google Shape;2493;p110"/>
          <p:cNvSpPr/>
          <p:nvPr/>
        </p:nvSpPr>
        <p:spPr>
          <a:xfrm>
            <a:off x="8840799" y="1710115"/>
            <a:ext cx="303371" cy="920226"/>
          </a:xfrm>
          <a:custGeom>
            <a:avLst/>
            <a:gdLst/>
            <a:ahLst/>
            <a:cxnLst/>
            <a:rect l="l" t="t" r="r" b="b"/>
            <a:pathLst>
              <a:path w="666750" h="2022475" extrusionOk="0">
                <a:moveTo>
                  <a:pt x="171785" y="0"/>
                </a:moveTo>
                <a:lnTo>
                  <a:pt x="0" y="1963542"/>
                </a:lnTo>
                <a:lnTo>
                  <a:pt x="666622" y="2021865"/>
                </a:lnTo>
                <a:lnTo>
                  <a:pt x="666622" y="43289"/>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494" name="Google Shape;2494;p110"/>
          <p:cNvSpPr txBox="1">
            <a:spLocks noGrp="1"/>
          </p:cNvSpPr>
          <p:nvPr>
            <p:ph type="title"/>
          </p:nvPr>
        </p:nvSpPr>
        <p:spPr>
          <a:xfrm>
            <a:off x="1168527" y="1804860"/>
            <a:ext cx="6807300" cy="1156500"/>
          </a:xfrm>
          <a:prstGeom prst="rect">
            <a:avLst/>
          </a:prstGeom>
          <a:solidFill>
            <a:srgbClr val="FDF3E9"/>
          </a:solidFill>
          <a:ln w="62825" cap="flat" cmpd="sng">
            <a:solidFill>
              <a:srgbClr val="DE6E4A"/>
            </a:solidFill>
            <a:prstDash val="solid"/>
            <a:round/>
            <a:headEnd type="none" w="sm" len="sm"/>
            <a:tailEnd type="none" w="sm" len="sm"/>
          </a:ln>
        </p:spPr>
        <p:txBody>
          <a:bodyPr spcFirstLastPara="1" wrap="square" lIns="0" tIns="2025" rIns="0" bIns="0" anchor="t" anchorCtr="0">
            <a:spAutoFit/>
          </a:bodyPr>
          <a:lstStyle/>
          <a:p>
            <a:pPr marL="0" lvl="0" indent="0" algn="l" rtl="0">
              <a:lnSpc>
                <a:spcPct val="100000"/>
              </a:lnSpc>
              <a:spcBef>
                <a:spcPts val="0"/>
              </a:spcBef>
              <a:spcAft>
                <a:spcPts val="0"/>
              </a:spcAft>
              <a:buNone/>
            </a:pPr>
            <a:endParaRPr sz="3100">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en" sz="2200" b="0">
                <a:solidFill>
                  <a:srgbClr val="000000"/>
                </a:solidFill>
                <a:latin typeface="Avenir"/>
                <a:ea typeface="Avenir"/>
                <a:cs typeface="Avenir"/>
                <a:sym typeface="Avenir"/>
              </a:rPr>
              <a:t>Turn to </a:t>
            </a:r>
            <a:r>
              <a:rPr lang="en" sz="2200">
                <a:solidFill>
                  <a:srgbClr val="000000"/>
                </a:solidFill>
                <a:latin typeface="Proxima Nova"/>
                <a:ea typeface="Proxima Nova"/>
                <a:cs typeface="Proxima Nova"/>
                <a:sym typeface="Proxima Nova"/>
              </a:rPr>
              <a:t>page 150</a:t>
            </a:r>
            <a:r>
              <a:rPr lang="en" sz="2200">
                <a:solidFill>
                  <a:srgbClr val="000000"/>
                </a:solidFill>
              </a:rPr>
              <a:t> </a:t>
            </a:r>
            <a:r>
              <a:rPr lang="en" sz="2200" b="0">
                <a:solidFill>
                  <a:srgbClr val="000000"/>
                </a:solidFill>
                <a:latin typeface="Avenir"/>
                <a:ea typeface="Avenir"/>
                <a:cs typeface="Avenir"/>
                <a:sym typeface="Avenir"/>
              </a:rPr>
              <a:t>and </a:t>
            </a:r>
            <a:r>
              <a:rPr lang="en" sz="2200" b="0">
                <a:solidFill>
                  <a:srgbClr val="000000"/>
                </a:solidFill>
              </a:rPr>
              <a:t>begin your activities</a:t>
            </a:r>
            <a:endParaRPr sz="2200" b="0">
              <a:solidFill>
                <a:srgbClr val="000000"/>
              </a:solidFill>
              <a:latin typeface="Avenir"/>
              <a:ea typeface="Avenir"/>
              <a:cs typeface="Avenir"/>
              <a:sym typeface="Avenir"/>
            </a:endParaRPr>
          </a:p>
          <a:p>
            <a:pPr marL="0" lvl="0" indent="0" algn="ctr" rtl="0">
              <a:lnSpc>
                <a:spcPct val="100000"/>
              </a:lnSpc>
              <a:spcBef>
                <a:spcPts val="0"/>
              </a:spcBef>
              <a:spcAft>
                <a:spcPts val="0"/>
              </a:spcAft>
              <a:buNone/>
            </a:pPr>
            <a:endParaRPr sz="2200" b="0">
              <a:solidFill>
                <a:srgbClr val="000000"/>
              </a:solidFill>
            </a:endParaRPr>
          </a:p>
        </p:txBody>
      </p:sp>
      <p:sp>
        <p:nvSpPr>
          <p:cNvPr id="2495" name="Google Shape;2495;p110"/>
          <p:cNvSpPr txBox="1"/>
          <p:nvPr/>
        </p:nvSpPr>
        <p:spPr>
          <a:xfrm>
            <a:off x="1555226" y="3223308"/>
            <a:ext cx="1927800" cy="189900"/>
          </a:xfrm>
          <a:prstGeom prst="rect">
            <a:avLst/>
          </a:prstGeom>
          <a:noFill/>
          <a:ln>
            <a:noFill/>
          </a:ln>
        </p:spPr>
        <p:txBody>
          <a:bodyPr spcFirstLastPara="1" wrap="square" lIns="0" tIns="5200" rIns="0" bIns="0" anchor="t" anchorCtr="0">
            <a:spAutoFit/>
          </a:bodyPr>
          <a:lstStyle/>
          <a:p>
            <a:pPr marL="0" marR="0" lvl="0" indent="0" algn="l" rtl="0">
              <a:lnSpc>
                <a:spcPct val="100000"/>
              </a:lnSpc>
              <a:spcBef>
                <a:spcPts val="0"/>
              </a:spcBef>
              <a:spcAft>
                <a:spcPts val="0"/>
              </a:spcAft>
              <a:buNone/>
            </a:pPr>
            <a:r>
              <a:rPr lang="en" sz="1200" b="1" u="sng">
                <a:latin typeface="Proxima Nova"/>
                <a:ea typeface="Proxima Nova"/>
                <a:cs typeface="Proxima Nova"/>
                <a:sym typeface="Proxima Nova"/>
              </a:rPr>
              <a:t>BREAKOUT DISCUSSION</a:t>
            </a:r>
            <a:endParaRPr sz="1200" b="1">
              <a:latin typeface="Proxima Nova"/>
              <a:ea typeface="Proxima Nova"/>
              <a:cs typeface="Proxima Nova"/>
              <a:sym typeface="Proxima Nova"/>
            </a:endParaRPr>
          </a:p>
        </p:txBody>
      </p:sp>
      <p:sp>
        <p:nvSpPr>
          <p:cNvPr id="2496" name="Google Shape;2496;p110"/>
          <p:cNvSpPr txBox="1"/>
          <p:nvPr/>
        </p:nvSpPr>
        <p:spPr>
          <a:xfrm>
            <a:off x="3317250" y="3139633"/>
            <a:ext cx="300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Proxima Nova"/>
                <a:ea typeface="Proxima Nova"/>
                <a:cs typeface="Proxima Nova"/>
                <a:sym typeface="Proxima Nova"/>
              </a:rPr>
              <a:t>PAGES: 150–182	</a:t>
            </a:r>
            <a:endParaRPr sz="1200" b="1">
              <a:solidFill>
                <a:schemeClr val="dk1"/>
              </a:solidFill>
              <a:latin typeface="Proxima Nova"/>
              <a:ea typeface="Proxima Nova"/>
              <a:cs typeface="Proxima Nova"/>
              <a:sym typeface="Proxima Nova"/>
            </a:endParaRPr>
          </a:p>
        </p:txBody>
      </p:sp>
      <p:sp>
        <p:nvSpPr>
          <p:cNvPr id="2497" name="Google Shape;2497;p110"/>
          <p:cNvSpPr txBox="1"/>
          <p:nvPr/>
        </p:nvSpPr>
        <p:spPr>
          <a:xfrm>
            <a:off x="5892250" y="3133596"/>
            <a:ext cx="300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Proxima Nova"/>
                <a:ea typeface="Proxima Nova"/>
                <a:cs typeface="Proxima Nova"/>
                <a:sym typeface="Proxima Nova"/>
              </a:rPr>
              <a:t>60 MINUTES</a:t>
            </a:r>
            <a:endParaRPr sz="1200" b="1">
              <a:solidFill>
                <a:schemeClr val="dk1"/>
              </a:solidFill>
              <a:latin typeface="Proxima Nova"/>
              <a:ea typeface="Proxima Nova"/>
              <a:cs typeface="Proxima Nova"/>
              <a:sym typeface="Proxima Nova"/>
            </a:endParaRPr>
          </a:p>
        </p:txBody>
      </p:sp>
      <p:grpSp>
        <p:nvGrpSpPr>
          <p:cNvPr id="2498" name="Google Shape;2498;p110"/>
          <p:cNvGrpSpPr/>
          <p:nvPr/>
        </p:nvGrpSpPr>
        <p:grpSpPr>
          <a:xfrm>
            <a:off x="1211361" y="3215007"/>
            <a:ext cx="237392" cy="237392"/>
            <a:chOff x="2680544" y="7234559"/>
            <a:chExt cx="521969" cy="521970"/>
          </a:xfrm>
        </p:grpSpPr>
        <p:sp>
          <p:nvSpPr>
            <p:cNvPr id="2499" name="Google Shape;2499;p110"/>
            <p:cNvSpPr/>
            <p:nvPr/>
          </p:nvSpPr>
          <p:spPr>
            <a:xfrm>
              <a:off x="2680544" y="7234559"/>
              <a:ext cx="521969" cy="521970"/>
            </a:xfrm>
            <a:custGeom>
              <a:avLst/>
              <a:gdLst/>
              <a:ahLst/>
              <a:cxnLst/>
              <a:rect l="l" t="t" r="r" b="b"/>
              <a:pathLst>
                <a:path w="521969" h="521970" extrusionOk="0">
                  <a:moveTo>
                    <a:pt x="260798" y="0"/>
                  </a:moveTo>
                  <a:lnTo>
                    <a:pt x="213918" y="4202"/>
                  </a:lnTo>
                  <a:lnTo>
                    <a:pt x="169796" y="16318"/>
                  </a:lnTo>
                  <a:lnTo>
                    <a:pt x="129167" y="35610"/>
                  </a:lnTo>
                  <a:lnTo>
                    <a:pt x="92768" y="61342"/>
                  </a:lnTo>
                  <a:lnTo>
                    <a:pt x="61335" y="92776"/>
                  </a:lnTo>
                  <a:lnTo>
                    <a:pt x="35606" y="129176"/>
                  </a:lnTo>
                  <a:lnTo>
                    <a:pt x="16315" y="169804"/>
                  </a:lnTo>
                  <a:lnTo>
                    <a:pt x="4201" y="213924"/>
                  </a:lnTo>
                  <a:lnTo>
                    <a:pt x="0" y="260798"/>
                  </a:lnTo>
                  <a:lnTo>
                    <a:pt x="4201" y="307671"/>
                  </a:lnTo>
                  <a:lnTo>
                    <a:pt x="16315" y="351790"/>
                  </a:lnTo>
                  <a:lnTo>
                    <a:pt x="35606" y="392417"/>
                  </a:lnTo>
                  <a:lnTo>
                    <a:pt x="61335" y="428815"/>
                  </a:lnTo>
                  <a:lnTo>
                    <a:pt x="92768" y="460248"/>
                  </a:lnTo>
                  <a:lnTo>
                    <a:pt x="129167" y="485978"/>
                  </a:lnTo>
                  <a:lnTo>
                    <a:pt x="169796" y="505269"/>
                  </a:lnTo>
                  <a:lnTo>
                    <a:pt x="213918" y="517384"/>
                  </a:lnTo>
                  <a:lnTo>
                    <a:pt x="260798" y="521586"/>
                  </a:lnTo>
                  <a:lnTo>
                    <a:pt x="307677" y="517384"/>
                  </a:lnTo>
                  <a:lnTo>
                    <a:pt x="351800" y="505269"/>
                  </a:lnTo>
                  <a:lnTo>
                    <a:pt x="392429" y="485978"/>
                  </a:lnTo>
                  <a:lnTo>
                    <a:pt x="428828" y="460248"/>
                  </a:lnTo>
                  <a:lnTo>
                    <a:pt x="460261" y="428815"/>
                  </a:lnTo>
                  <a:lnTo>
                    <a:pt x="485990" y="392417"/>
                  </a:lnTo>
                  <a:lnTo>
                    <a:pt x="505280" y="351790"/>
                  </a:lnTo>
                  <a:lnTo>
                    <a:pt x="517394" y="307671"/>
                  </a:lnTo>
                  <a:lnTo>
                    <a:pt x="521596" y="260798"/>
                  </a:lnTo>
                  <a:lnTo>
                    <a:pt x="517394" y="213924"/>
                  </a:lnTo>
                  <a:lnTo>
                    <a:pt x="505280" y="169804"/>
                  </a:lnTo>
                  <a:lnTo>
                    <a:pt x="485990" y="129176"/>
                  </a:lnTo>
                  <a:lnTo>
                    <a:pt x="460261" y="92776"/>
                  </a:lnTo>
                  <a:lnTo>
                    <a:pt x="428828" y="61342"/>
                  </a:lnTo>
                  <a:lnTo>
                    <a:pt x="392429" y="35610"/>
                  </a:lnTo>
                  <a:lnTo>
                    <a:pt x="351800" y="16318"/>
                  </a:lnTo>
                  <a:lnTo>
                    <a:pt x="307677" y="4202"/>
                  </a:lnTo>
                  <a:lnTo>
                    <a:pt x="260798"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pic>
          <p:nvPicPr>
            <p:cNvPr id="2500" name="Google Shape;2500;p110"/>
            <p:cNvPicPr preferRelativeResize="0"/>
            <p:nvPr/>
          </p:nvPicPr>
          <p:blipFill rotWithShape="1">
            <a:blip r:embed="rId3">
              <a:alphaModFix/>
            </a:blip>
            <a:srcRect/>
            <a:stretch/>
          </p:blipFill>
          <p:spPr>
            <a:xfrm>
              <a:off x="2872308" y="7312108"/>
              <a:ext cx="138069" cy="138090"/>
            </a:xfrm>
            <a:prstGeom prst="rect">
              <a:avLst/>
            </a:prstGeom>
            <a:noFill/>
            <a:ln>
              <a:noFill/>
            </a:ln>
          </p:spPr>
        </p:pic>
        <p:pic>
          <p:nvPicPr>
            <p:cNvPr id="2501" name="Google Shape;2501;p110"/>
            <p:cNvPicPr preferRelativeResize="0"/>
            <p:nvPr/>
          </p:nvPicPr>
          <p:blipFill rotWithShape="1">
            <a:blip r:embed="rId3">
              <a:alphaModFix/>
            </a:blip>
            <a:srcRect/>
            <a:stretch/>
          </p:blipFill>
          <p:spPr>
            <a:xfrm>
              <a:off x="2762364" y="7486841"/>
              <a:ext cx="138069" cy="138090"/>
            </a:xfrm>
            <a:prstGeom prst="rect">
              <a:avLst/>
            </a:prstGeom>
            <a:noFill/>
            <a:ln>
              <a:noFill/>
            </a:ln>
          </p:spPr>
        </p:pic>
        <p:pic>
          <p:nvPicPr>
            <p:cNvPr id="2502" name="Google Shape;2502;p110"/>
            <p:cNvPicPr preferRelativeResize="0"/>
            <p:nvPr/>
          </p:nvPicPr>
          <p:blipFill rotWithShape="1">
            <a:blip r:embed="rId3">
              <a:alphaModFix/>
            </a:blip>
            <a:srcRect/>
            <a:stretch/>
          </p:blipFill>
          <p:spPr>
            <a:xfrm>
              <a:off x="2982252" y="7486841"/>
              <a:ext cx="138069" cy="138090"/>
            </a:xfrm>
            <a:prstGeom prst="rect">
              <a:avLst/>
            </a:prstGeom>
            <a:noFill/>
            <a:ln>
              <a:noFill/>
            </a:ln>
          </p:spPr>
        </p:pic>
      </p:grpSp>
      <p:sp>
        <p:nvSpPr>
          <p:cNvPr id="2503" name="Google Shape;2503;p110"/>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86</a:t>
            </a:fld>
            <a:endParaRPr sz="700">
              <a:latin typeface="Proxima Nova Semibold"/>
              <a:ea typeface="Proxima Nova Semibold"/>
              <a:cs typeface="Proxima Nova Semibold"/>
              <a:sym typeface="Proxima Nova Semibold"/>
            </a:endParaRPr>
          </a:p>
        </p:txBody>
      </p:sp>
      <p:grpSp>
        <p:nvGrpSpPr>
          <p:cNvPr id="2504" name="Google Shape;2504;p110"/>
          <p:cNvGrpSpPr/>
          <p:nvPr/>
        </p:nvGrpSpPr>
        <p:grpSpPr>
          <a:xfrm>
            <a:off x="167531" y="4852630"/>
            <a:ext cx="1505034" cy="174536"/>
            <a:chOff x="442904" y="4166938"/>
            <a:chExt cx="4030621" cy="467300"/>
          </a:xfrm>
        </p:grpSpPr>
        <p:pic>
          <p:nvPicPr>
            <p:cNvPr id="2505" name="Google Shape;2505;p110"/>
            <p:cNvPicPr preferRelativeResize="0"/>
            <p:nvPr/>
          </p:nvPicPr>
          <p:blipFill rotWithShape="1">
            <a:blip r:embed="rId4">
              <a:alphaModFix/>
            </a:blip>
            <a:srcRect/>
            <a:stretch/>
          </p:blipFill>
          <p:spPr>
            <a:xfrm>
              <a:off x="1848476" y="4166938"/>
              <a:ext cx="2625049" cy="467300"/>
            </a:xfrm>
            <a:prstGeom prst="rect">
              <a:avLst/>
            </a:prstGeom>
            <a:noFill/>
            <a:ln>
              <a:noFill/>
            </a:ln>
          </p:spPr>
        </p:pic>
        <p:grpSp>
          <p:nvGrpSpPr>
            <p:cNvPr id="2506" name="Google Shape;2506;p110"/>
            <p:cNvGrpSpPr/>
            <p:nvPr/>
          </p:nvGrpSpPr>
          <p:grpSpPr>
            <a:xfrm>
              <a:off x="442904" y="4326529"/>
              <a:ext cx="1033452" cy="205673"/>
              <a:chOff x="7504804" y="565304"/>
              <a:chExt cx="1033452" cy="205673"/>
            </a:xfrm>
          </p:grpSpPr>
          <p:sp>
            <p:nvSpPr>
              <p:cNvPr id="2507" name="Google Shape;2507;p110"/>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508" name="Google Shape;2508;p110"/>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509" name="Google Shape;2509;p110"/>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510" name="Google Shape;2510;p110"/>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511" name="Google Shape;2511;p110"/>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512" name="Google Shape;2512;p110"/>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513" name="Google Shape;2513;p110"/>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2514" name="Google Shape;2514;p110"/>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bg>
      <p:bgPr>
        <a:solidFill>
          <a:srgbClr val="0E4D49"/>
        </a:solidFill>
        <a:effectLst/>
      </p:bgPr>
    </p:bg>
    <p:spTree>
      <p:nvGrpSpPr>
        <p:cNvPr id="1" name="Shape 2518"/>
        <p:cNvGrpSpPr/>
        <p:nvPr/>
      </p:nvGrpSpPr>
      <p:grpSpPr>
        <a:xfrm>
          <a:off x="0" y="0"/>
          <a:ext cx="0" cy="0"/>
          <a:chOff x="0" y="0"/>
          <a:chExt cx="0" cy="0"/>
        </a:xfrm>
      </p:grpSpPr>
      <p:sp>
        <p:nvSpPr>
          <p:cNvPr id="2519" name="Google Shape;2519;p111"/>
          <p:cNvSpPr/>
          <p:nvPr/>
        </p:nvSpPr>
        <p:spPr>
          <a:xfrm>
            <a:off x="3364706" y="400022"/>
            <a:ext cx="0" cy="4345143"/>
          </a:xfrm>
          <a:custGeom>
            <a:avLst/>
            <a:gdLst/>
            <a:ahLst/>
            <a:cxnLst/>
            <a:rect l="l" t="t" r="r" b="b"/>
            <a:pathLst>
              <a:path w="120000" h="9549765" extrusionOk="0">
                <a:moveTo>
                  <a:pt x="0" y="0"/>
                </a:moveTo>
                <a:lnTo>
                  <a:pt x="0" y="9549447"/>
                </a:lnTo>
              </a:path>
            </a:pathLst>
          </a:custGeom>
          <a:noFill/>
          <a:ln w="104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520" name="Google Shape;2520;p111"/>
          <p:cNvSpPr txBox="1"/>
          <p:nvPr/>
        </p:nvSpPr>
        <p:spPr>
          <a:xfrm>
            <a:off x="3994723" y="1228568"/>
            <a:ext cx="1158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solidFill>
                  <a:srgbClr val="FFFFFF"/>
                </a:solidFill>
                <a:latin typeface="Oswald"/>
                <a:ea typeface="Oswald"/>
                <a:cs typeface="Oswald"/>
                <a:sym typeface="Oswald"/>
              </a:rPr>
              <a:t>1</a:t>
            </a:r>
            <a:endParaRPr sz="2400" b="1">
              <a:solidFill>
                <a:schemeClr val="dk1"/>
              </a:solidFill>
              <a:latin typeface="Oswald"/>
              <a:ea typeface="Oswald"/>
              <a:cs typeface="Oswald"/>
              <a:sym typeface="Oswald"/>
            </a:endParaRPr>
          </a:p>
        </p:txBody>
      </p:sp>
      <p:sp>
        <p:nvSpPr>
          <p:cNvPr id="2521" name="Google Shape;2521;p111"/>
          <p:cNvSpPr txBox="1"/>
          <p:nvPr/>
        </p:nvSpPr>
        <p:spPr>
          <a:xfrm>
            <a:off x="3994723" y="2279102"/>
            <a:ext cx="1620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solidFill>
                  <a:srgbClr val="FFFFFF"/>
                </a:solidFill>
                <a:latin typeface="Oswald"/>
                <a:ea typeface="Oswald"/>
                <a:cs typeface="Oswald"/>
                <a:sym typeface="Oswald"/>
              </a:rPr>
              <a:t>2</a:t>
            </a:r>
            <a:endParaRPr sz="2400" b="1">
              <a:solidFill>
                <a:schemeClr val="dk1"/>
              </a:solidFill>
              <a:latin typeface="Oswald"/>
              <a:ea typeface="Oswald"/>
              <a:cs typeface="Oswald"/>
              <a:sym typeface="Oswald"/>
            </a:endParaRPr>
          </a:p>
        </p:txBody>
      </p:sp>
      <p:sp>
        <p:nvSpPr>
          <p:cNvPr id="2522" name="Google Shape;2522;p111"/>
          <p:cNvSpPr txBox="1"/>
          <p:nvPr/>
        </p:nvSpPr>
        <p:spPr>
          <a:xfrm>
            <a:off x="3994723" y="3219153"/>
            <a:ext cx="1614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b="1">
                <a:solidFill>
                  <a:srgbClr val="FFFFFF"/>
                </a:solidFill>
                <a:latin typeface="Oswald"/>
                <a:ea typeface="Oswald"/>
                <a:cs typeface="Oswald"/>
                <a:sym typeface="Oswald"/>
              </a:rPr>
              <a:t>3</a:t>
            </a:r>
            <a:endParaRPr sz="2400" b="1">
              <a:solidFill>
                <a:schemeClr val="dk1"/>
              </a:solidFill>
              <a:latin typeface="Oswald"/>
              <a:ea typeface="Oswald"/>
              <a:cs typeface="Oswald"/>
              <a:sym typeface="Oswald"/>
            </a:endParaRPr>
          </a:p>
        </p:txBody>
      </p:sp>
      <p:sp>
        <p:nvSpPr>
          <p:cNvPr id="2523" name="Google Shape;2523;p111"/>
          <p:cNvSpPr txBox="1"/>
          <p:nvPr/>
        </p:nvSpPr>
        <p:spPr>
          <a:xfrm>
            <a:off x="680020" y="1008282"/>
            <a:ext cx="2177400" cy="2133600"/>
          </a:xfrm>
          <a:prstGeom prst="rect">
            <a:avLst/>
          </a:prstGeom>
          <a:noFill/>
          <a:ln>
            <a:noFill/>
          </a:ln>
        </p:spPr>
        <p:txBody>
          <a:bodyPr spcFirstLastPara="1" wrap="square" lIns="0" tIns="125625" rIns="0" bIns="0" anchor="t" anchorCtr="0">
            <a:spAutoFit/>
          </a:bodyPr>
          <a:lstStyle/>
          <a:p>
            <a:pPr marL="0" lvl="0" indent="0" algn="l" rtl="0">
              <a:lnSpc>
                <a:spcPct val="96574"/>
              </a:lnSpc>
              <a:spcBef>
                <a:spcPts val="0"/>
              </a:spcBef>
              <a:spcAft>
                <a:spcPts val="0"/>
              </a:spcAft>
              <a:buNone/>
            </a:pPr>
            <a:r>
              <a:rPr lang="en" sz="1200" b="1">
                <a:solidFill>
                  <a:schemeClr val="lt1"/>
                </a:solidFill>
                <a:latin typeface="Proxima Nova"/>
                <a:ea typeface="Proxima Nova"/>
                <a:cs typeface="Proxima Nova"/>
                <a:sym typeface="Proxima Nova"/>
              </a:rPr>
              <a:t>SESSION #3 </a:t>
            </a:r>
            <a:endParaRPr sz="1200" b="1">
              <a:solidFill>
                <a:schemeClr val="lt1"/>
              </a:solidFill>
              <a:latin typeface="Proxima Nova"/>
              <a:ea typeface="Proxima Nova"/>
              <a:cs typeface="Proxima Nova"/>
              <a:sym typeface="Proxima Nova"/>
            </a:endParaRPr>
          </a:p>
          <a:p>
            <a:pPr marL="0" marR="0" lvl="0" indent="0" algn="l" rtl="0">
              <a:lnSpc>
                <a:spcPct val="96574"/>
              </a:lnSpc>
              <a:spcBef>
                <a:spcPts val="0"/>
              </a:spcBef>
              <a:spcAft>
                <a:spcPts val="0"/>
              </a:spcAft>
              <a:buNone/>
            </a:pPr>
            <a:endParaRPr sz="4100">
              <a:solidFill>
                <a:schemeClr val="lt1"/>
              </a:solidFill>
              <a:latin typeface="Oswald"/>
              <a:ea typeface="Oswald"/>
              <a:cs typeface="Oswald"/>
              <a:sym typeface="Oswald"/>
            </a:endParaRPr>
          </a:p>
          <a:p>
            <a:pPr marL="0" marR="0" lvl="0" indent="0" algn="l" rtl="0">
              <a:lnSpc>
                <a:spcPct val="96574"/>
              </a:lnSpc>
              <a:spcBef>
                <a:spcPts val="0"/>
              </a:spcBef>
              <a:spcAft>
                <a:spcPts val="0"/>
              </a:spcAft>
              <a:buSzPts val="1100"/>
              <a:buNone/>
            </a:pPr>
            <a:r>
              <a:rPr lang="en" sz="4100">
                <a:solidFill>
                  <a:schemeClr val="lt1"/>
                </a:solidFill>
                <a:latin typeface="Oswald"/>
                <a:ea typeface="Oswald"/>
                <a:cs typeface="Oswald"/>
                <a:sym typeface="Oswald"/>
              </a:rPr>
              <a:t>Follow-up sessions</a:t>
            </a:r>
            <a:endParaRPr sz="4100">
              <a:solidFill>
                <a:schemeClr val="lt1"/>
              </a:solidFill>
              <a:latin typeface="Oswald"/>
              <a:ea typeface="Oswald"/>
              <a:cs typeface="Oswald"/>
              <a:sym typeface="Oswald"/>
            </a:endParaRPr>
          </a:p>
        </p:txBody>
      </p:sp>
      <p:sp>
        <p:nvSpPr>
          <p:cNvPr id="2524" name="Google Shape;2524;p111"/>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solidFill>
                  <a:srgbClr val="FFFFFF"/>
                </a:solidFill>
                <a:latin typeface="Proxima Nova Semibold"/>
                <a:ea typeface="Proxima Nova Semibold"/>
                <a:cs typeface="Proxima Nova Semibold"/>
                <a:sym typeface="Proxima Nova Semibold"/>
              </a:rPr>
              <a:t> </a:t>
            </a:r>
            <a:r>
              <a:rPr lang="en" sz="700">
                <a:solidFill>
                  <a:srgbClr val="FFFFFF"/>
                </a:solidFill>
                <a:latin typeface="Avenir"/>
                <a:ea typeface="Avenir"/>
                <a:cs typeface="Avenir"/>
                <a:sym typeface="Avenir"/>
              </a:rPr>
              <a:t>©2021 LeanIn.Org, LLC</a:t>
            </a:r>
            <a:r>
              <a:rPr lang="en" sz="700">
                <a:solidFill>
                  <a:srgbClr val="FFFFFF"/>
                </a:solidFill>
                <a:latin typeface="Proxima Nova Semibold"/>
                <a:ea typeface="Proxima Nova Semibold"/>
                <a:cs typeface="Proxima Nova Semibold"/>
                <a:sym typeface="Proxima Nova Semibold"/>
              </a:rPr>
              <a:t> </a:t>
            </a:r>
            <a:fld id="{00000000-1234-1234-1234-123412341234}" type="slidenum">
              <a:rPr lang="en" sz="700">
                <a:solidFill>
                  <a:srgbClr val="FFFFFF"/>
                </a:solidFill>
                <a:latin typeface="Proxima Nova Semibold"/>
                <a:ea typeface="Proxima Nova Semibold"/>
                <a:cs typeface="Proxima Nova Semibold"/>
                <a:sym typeface="Proxima Nova Semibold"/>
              </a:rPr>
              <a:t>87</a:t>
            </a:fld>
            <a:endParaRPr sz="700">
              <a:solidFill>
                <a:srgbClr val="FFFFFF"/>
              </a:solidFill>
              <a:latin typeface="Proxima Nova Semibold"/>
              <a:ea typeface="Proxima Nova Semibold"/>
              <a:cs typeface="Proxima Nova Semibold"/>
              <a:sym typeface="Proxima Nova Semibold"/>
            </a:endParaRPr>
          </a:p>
        </p:txBody>
      </p:sp>
      <p:pic>
        <p:nvPicPr>
          <p:cNvPr id="2525" name="Google Shape;2525;p111"/>
          <p:cNvPicPr preferRelativeResize="0"/>
          <p:nvPr/>
        </p:nvPicPr>
        <p:blipFill rotWithShape="1">
          <a:blip r:embed="rId3">
            <a:alphaModFix/>
          </a:blip>
          <a:srcRect/>
          <a:stretch/>
        </p:blipFill>
        <p:spPr>
          <a:xfrm>
            <a:off x="692372" y="4852630"/>
            <a:ext cx="980193" cy="174536"/>
          </a:xfrm>
          <a:prstGeom prst="rect">
            <a:avLst/>
          </a:prstGeom>
          <a:noFill/>
          <a:ln>
            <a:noFill/>
          </a:ln>
        </p:spPr>
      </p:pic>
      <p:grpSp>
        <p:nvGrpSpPr>
          <p:cNvPr id="2526" name="Google Shape;2526;p111"/>
          <p:cNvGrpSpPr/>
          <p:nvPr/>
        </p:nvGrpSpPr>
        <p:grpSpPr>
          <a:xfrm>
            <a:off x="167531" y="4912238"/>
            <a:ext cx="385891" cy="76819"/>
            <a:chOff x="7504804" y="565304"/>
            <a:chExt cx="1033452" cy="205673"/>
          </a:xfrm>
        </p:grpSpPr>
        <p:sp>
          <p:nvSpPr>
            <p:cNvPr id="2527" name="Google Shape;2527;p111"/>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528" name="Google Shape;2528;p111"/>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529" name="Google Shape;2529;p111"/>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530" name="Google Shape;2530;p111"/>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531" name="Google Shape;2531;p111"/>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532" name="Google Shape;2532;p111"/>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533" name="Google Shape;2533;p111"/>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2534" name="Google Shape;2534;p111"/>
          <p:cNvCxnSpPr/>
          <p:nvPr/>
        </p:nvCxnSpPr>
        <p:spPr>
          <a:xfrm>
            <a:off x="655710" y="4894224"/>
            <a:ext cx="0" cy="107700"/>
          </a:xfrm>
          <a:prstGeom prst="straightConnector1">
            <a:avLst/>
          </a:prstGeom>
          <a:noFill/>
          <a:ln w="9525" cap="flat" cmpd="sng">
            <a:solidFill>
              <a:srgbClr val="FFFFFF"/>
            </a:solidFill>
            <a:prstDash val="solid"/>
            <a:round/>
            <a:headEnd type="none" w="med" len="med"/>
            <a:tailEnd type="none" w="med" len="med"/>
          </a:ln>
        </p:spPr>
      </p:cxnSp>
      <p:sp>
        <p:nvSpPr>
          <p:cNvPr id="2535" name="Google Shape;2535;p111"/>
          <p:cNvSpPr txBox="1"/>
          <p:nvPr/>
        </p:nvSpPr>
        <p:spPr>
          <a:xfrm>
            <a:off x="4393874" y="3184875"/>
            <a:ext cx="3589200" cy="889500"/>
          </a:xfrm>
          <a:prstGeom prst="rect">
            <a:avLst/>
          </a:prstGeom>
          <a:noFill/>
          <a:ln>
            <a:noFill/>
          </a:ln>
        </p:spPr>
        <p:txBody>
          <a:bodyPr spcFirstLastPara="1" wrap="square" lIns="0" tIns="20775" rIns="0" bIns="0" anchor="t" anchorCtr="0">
            <a:spAutoFit/>
          </a:bodyPr>
          <a:lstStyle/>
          <a:p>
            <a:pPr marL="0" marR="0" lvl="0" indent="0" algn="l" rtl="0">
              <a:lnSpc>
                <a:spcPct val="115945"/>
              </a:lnSpc>
              <a:spcBef>
                <a:spcPts val="0"/>
              </a:spcBef>
              <a:spcAft>
                <a:spcPts val="0"/>
              </a:spcAft>
              <a:buNone/>
            </a:pPr>
            <a:r>
              <a:rPr lang="en" sz="1700" u="sng">
                <a:solidFill>
                  <a:srgbClr val="FFFFFF"/>
                </a:solidFill>
                <a:latin typeface="Avenir"/>
                <a:ea typeface="Avenir"/>
                <a:cs typeface="Avenir"/>
                <a:sym typeface="Avenir"/>
                <a:hlinkClick r:id="rId4" action="ppaction://hlinksldjump">
                  <a:extLst>
                    <a:ext uri="{A12FA001-AC4F-418D-AE19-62706E023703}">
                      <ahyp:hlinkClr xmlns:ahyp="http://schemas.microsoft.com/office/drawing/2018/hyperlinkcolor" val="tx"/>
                    </a:ext>
                  </a:extLst>
                </a:hlinkClick>
              </a:rPr>
              <a:t>Strategy 5: Intentionally invest in the advancement of people with traditionally marginalized identities</a:t>
            </a:r>
            <a:endParaRPr sz="1700" u="sng">
              <a:solidFill>
                <a:srgbClr val="FFFFFF"/>
              </a:solidFill>
              <a:latin typeface="Avenir"/>
              <a:ea typeface="Avenir"/>
              <a:cs typeface="Avenir"/>
              <a:sym typeface="Avenir"/>
            </a:endParaRPr>
          </a:p>
        </p:txBody>
      </p:sp>
      <p:sp>
        <p:nvSpPr>
          <p:cNvPr id="2536" name="Google Shape;2536;p111">
            <a:hlinkClick r:id="rId5" action="ppaction://hlinksldjump"/>
          </p:cNvPr>
          <p:cNvSpPr txBox="1"/>
          <p:nvPr/>
        </p:nvSpPr>
        <p:spPr>
          <a:xfrm>
            <a:off x="4393879" y="1194279"/>
            <a:ext cx="3934500" cy="586200"/>
          </a:xfrm>
          <a:prstGeom prst="rect">
            <a:avLst/>
          </a:prstGeom>
          <a:noFill/>
          <a:ln>
            <a:noFill/>
          </a:ln>
        </p:spPr>
        <p:txBody>
          <a:bodyPr spcFirstLastPara="1" wrap="square" lIns="0" tIns="20775" rIns="0" bIns="0" anchor="t" anchorCtr="0">
            <a:spAutoFit/>
          </a:bodyPr>
          <a:lstStyle/>
          <a:p>
            <a:pPr marL="0" marR="0" lvl="0" indent="0" algn="l" rtl="0">
              <a:lnSpc>
                <a:spcPct val="115945"/>
              </a:lnSpc>
              <a:spcBef>
                <a:spcPts val="0"/>
              </a:spcBef>
              <a:spcAft>
                <a:spcPts val="0"/>
              </a:spcAft>
              <a:buNone/>
            </a:pPr>
            <a:r>
              <a:rPr lang="en" sz="1700">
                <a:solidFill>
                  <a:srgbClr val="FFFFFF"/>
                </a:solidFill>
                <a:uFill>
                  <a:noFill/>
                </a:uFill>
                <a:latin typeface="Avenir"/>
                <a:ea typeface="Avenir"/>
                <a:cs typeface="Avenir"/>
                <a:sym typeface="Avenir"/>
                <a:hlinkClick r:id="" action="ppaction://noaction">
                  <a:extLst>
                    <a:ext uri="{A12FA001-AC4F-418D-AE19-62706E023703}">
                      <ahyp:hlinkClr xmlns:ahyp="http://schemas.microsoft.com/office/drawing/2018/hyperlinkcolor" val="tx"/>
                    </a:ext>
                  </a:extLst>
                </a:hlinkClick>
              </a:rPr>
              <a:t>Strategy 3: Contribute to or create fairer hiring and promotion practices</a:t>
            </a:r>
            <a:endParaRPr sz="1700">
              <a:solidFill>
                <a:srgbClr val="FFFFFF"/>
              </a:solidFill>
              <a:latin typeface="Avenir"/>
              <a:ea typeface="Avenir"/>
              <a:cs typeface="Avenir"/>
              <a:sym typeface="Avenir"/>
            </a:endParaRPr>
          </a:p>
        </p:txBody>
      </p:sp>
      <p:sp>
        <p:nvSpPr>
          <p:cNvPr id="2537" name="Google Shape;2537;p111">
            <a:hlinkClick r:id="rId6" action="ppaction://hlinksldjump"/>
          </p:cNvPr>
          <p:cNvSpPr txBox="1"/>
          <p:nvPr/>
        </p:nvSpPr>
        <p:spPr>
          <a:xfrm>
            <a:off x="4393879" y="2244812"/>
            <a:ext cx="3148800" cy="586200"/>
          </a:xfrm>
          <a:prstGeom prst="rect">
            <a:avLst/>
          </a:prstGeom>
          <a:noFill/>
          <a:ln>
            <a:noFill/>
          </a:ln>
        </p:spPr>
        <p:txBody>
          <a:bodyPr spcFirstLastPara="1" wrap="square" lIns="0" tIns="20775" rIns="0" bIns="0" anchor="t" anchorCtr="0">
            <a:spAutoFit/>
          </a:bodyPr>
          <a:lstStyle/>
          <a:p>
            <a:pPr marL="0" marR="0" lvl="0" indent="0" algn="l" rtl="0">
              <a:lnSpc>
                <a:spcPct val="115945"/>
              </a:lnSpc>
              <a:spcBef>
                <a:spcPts val="0"/>
              </a:spcBef>
              <a:spcAft>
                <a:spcPts val="0"/>
              </a:spcAft>
              <a:buNone/>
            </a:pPr>
            <a:r>
              <a:rPr lang="en" sz="1700">
                <a:solidFill>
                  <a:srgbClr val="FFFFFF"/>
                </a:solidFill>
                <a:uFill>
                  <a:noFill/>
                </a:uFill>
                <a:latin typeface="Avenir"/>
                <a:ea typeface="Avenir"/>
                <a:cs typeface="Avenir"/>
                <a:sym typeface="Avenir"/>
                <a:hlinkClick r:id="" action="ppaction://noaction">
                  <a:extLst>
                    <a:ext uri="{A12FA001-AC4F-418D-AE19-62706E023703}">
                      <ahyp:hlinkClr xmlns:ahyp="http://schemas.microsoft.com/office/drawing/2018/hyperlinkcolor" val="tx"/>
                    </a:ext>
                  </a:extLst>
                </a:hlinkClick>
              </a:rPr>
              <a:t>Strategy 4: Proactively create an inclusive culture</a:t>
            </a:r>
            <a:endParaRPr sz="1700">
              <a:solidFill>
                <a:srgbClr val="FFFFFF"/>
              </a:solidFill>
              <a:latin typeface="Avenir"/>
              <a:ea typeface="Avenir"/>
              <a:cs typeface="Avenir"/>
              <a:sym typeface="Aveni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bg>
      <p:bgPr>
        <a:solidFill>
          <a:srgbClr val="FDF3E9"/>
        </a:solidFill>
        <a:effectLst/>
      </p:bgPr>
    </p:bg>
    <p:spTree>
      <p:nvGrpSpPr>
        <p:cNvPr id="1" name="Shape 2541"/>
        <p:cNvGrpSpPr/>
        <p:nvPr/>
      </p:nvGrpSpPr>
      <p:grpSpPr>
        <a:xfrm>
          <a:off x="0" y="0"/>
          <a:ext cx="0" cy="0"/>
          <a:chOff x="0" y="0"/>
          <a:chExt cx="0" cy="0"/>
        </a:xfrm>
      </p:grpSpPr>
      <p:sp>
        <p:nvSpPr>
          <p:cNvPr id="2542" name="Google Shape;2542;p112"/>
          <p:cNvSpPr txBox="1">
            <a:spLocks noGrp="1"/>
          </p:cNvSpPr>
          <p:nvPr>
            <p:ph type="title"/>
          </p:nvPr>
        </p:nvSpPr>
        <p:spPr>
          <a:xfrm>
            <a:off x="1218197" y="826092"/>
            <a:ext cx="5320500" cy="577200"/>
          </a:xfrm>
          <a:prstGeom prst="rect">
            <a:avLst/>
          </a:prstGeom>
          <a:noFill/>
          <a:ln>
            <a:noFill/>
          </a:ln>
        </p:spPr>
        <p:txBody>
          <a:bodyPr spcFirstLastPara="1" wrap="square" lIns="0" tIns="7500" rIns="0" bIns="0" anchor="t" anchorCtr="0">
            <a:spAutoFit/>
          </a:bodyPr>
          <a:lstStyle/>
          <a:p>
            <a:pPr marL="0" lvl="0" indent="0" algn="l" rtl="0">
              <a:lnSpc>
                <a:spcPct val="100000"/>
              </a:lnSpc>
              <a:spcBef>
                <a:spcPts val="0"/>
              </a:spcBef>
              <a:spcAft>
                <a:spcPts val="0"/>
              </a:spcAft>
              <a:buNone/>
            </a:pPr>
            <a:r>
              <a:rPr lang="en" sz="3700" b="0">
                <a:solidFill>
                  <a:srgbClr val="000000"/>
                </a:solidFill>
                <a:latin typeface="Oswald"/>
                <a:ea typeface="Oswald"/>
                <a:cs typeface="Oswald"/>
                <a:sym typeface="Oswald"/>
              </a:rPr>
              <a:t>Session #3 Agenda</a:t>
            </a:r>
            <a:endParaRPr sz="3700" b="0">
              <a:latin typeface="Oswald"/>
              <a:ea typeface="Oswald"/>
              <a:cs typeface="Oswald"/>
              <a:sym typeface="Oswald"/>
            </a:endParaRPr>
          </a:p>
        </p:txBody>
      </p:sp>
      <p:sp>
        <p:nvSpPr>
          <p:cNvPr id="2543" name="Google Shape;2543;p112"/>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88</a:t>
            </a:fld>
            <a:endParaRPr sz="700">
              <a:latin typeface="Proxima Nova Semibold"/>
              <a:ea typeface="Proxima Nova Semibold"/>
              <a:cs typeface="Proxima Nova Semibold"/>
              <a:sym typeface="Proxima Nova Semibold"/>
            </a:endParaRPr>
          </a:p>
        </p:txBody>
      </p:sp>
      <p:grpSp>
        <p:nvGrpSpPr>
          <p:cNvPr id="2544" name="Google Shape;2544;p112"/>
          <p:cNvGrpSpPr/>
          <p:nvPr/>
        </p:nvGrpSpPr>
        <p:grpSpPr>
          <a:xfrm>
            <a:off x="167531" y="4852630"/>
            <a:ext cx="1505034" cy="174536"/>
            <a:chOff x="442904" y="4166938"/>
            <a:chExt cx="4030621" cy="467300"/>
          </a:xfrm>
        </p:grpSpPr>
        <p:pic>
          <p:nvPicPr>
            <p:cNvPr id="2545" name="Google Shape;2545;p112"/>
            <p:cNvPicPr preferRelativeResize="0"/>
            <p:nvPr/>
          </p:nvPicPr>
          <p:blipFill rotWithShape="1">
            <a:blip r:embed="rId3">
              <a:alphaModFix/>
            </a:blip>
            <a:srcRect/>
            <a:stretch/>
          </p:blipFill>
          <p:spPr>
            <a:xfrm>
              <a:off x="1848476" y="4166938"/>
              <a:ext cx="2625049" cy="467300"/>
            </a:xfrm>
            <a:prstGeom prst="rect">
              <a:avLst/>
            </a:prstGeom>
            <a:noFill/>
            <a:ln>
              <a:noFill/>
            </a:ln>
          </p:spPr>
        </p:pic>
        <p:grpSp>
          <p:nvGrpSpPr>
            <p:cNvPr id="2546" name="Google Shape;2546;p112"/>
            <p:cNvGrpSpPr/>
            <p:nvPr/>
          </p:nvGrpSpPr>
          <p:grpSpPr>
            <a:xfrm>
              <a:off x="442904" y="4326529"/>
              <a:ext cx="1033452" cy="205673"/>
              <a:chOff x="7504804" y="565304"/>
              <a:chExt cx="1033452" cy="205673"/>
            </a:xfrm>
          </p:grpSpPr>
          <p:sp>
            <p:nvSpPr>
              <p:cNvPr id="2547" name="Google Shape;2547;p112"/>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548" name="Google Shape;2548;p112"/>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549" name="Google Shape;2549;p112"/>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550" name="Google Shape;2550;p112"/>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551" name="Google Shape;2551;p112"/>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552" name="Google Shape;2552;p112"/>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553" name="Google Shape;2553;p112"/>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2554" name="Google Shape;2554;p112"/>
            <p:cNvCxnSpPr/>
            <p:nvPr/>
          </p:nvCxnSpPr>
          <p:spPr>
            <a:xfrm>
              <a:off x="1750292" y="4278301"/>
              <a:ext cx="0" cy="288000"/>
            </a:xfrm>
            <a:prstGeom prst="straightConnector1">
              <a:avLst/>
            </a:prstGeom>
            <a:noFill/>
            <a:ln w="9525" cap="flat" cmpd="sng">
              <a:solidFill>
                <a:srgbClr val="000000"/>
              </a:solidFill>
              <a:prstDash val="solid"/>
              <a:round/>
              <a:headEnd type="none" w="med" len="med"/>
              <a:tailEnd type="none" w="med" len="med"/>
            </a:ln>
          </p:spPr>
        </p:cxnSp>
      </p:grpSp>
      <p:sp>
        <p:nvSpPr>
          <p:cNvPr id="2555" name="Google Shape;2555;p112"/>
          <p:cNvSpPr txBox="1"/>
          <p:nvPr/>
        </p:nvSpPr>
        <p:spPr>
          <a:xfrm>
            <a:off x="1612003" y="1878860"/>
            <a:ext cx="2952600" cy="236400"/>
          </a:xfrm>
          <a:prstGeom prst="rect">
            <a:avLst/>
          </a:prstGeom>
          <a:noFill/>
          <a:ln>
            <a:noFill/>
          </a:ln>
        </p:spPr>
        <p:txBody>
          <a:bodyPr spcFirstLastPara="1" wrap="square" lIns="0" tIns="5475" rIns="0" bIns="0" anchor="t" anchorCtr="0">
            <a:spAutoFit/>
          </a:bodyPr>
          <a:lstStyle/>
          <a:p>
            <a:pPr marL="0" marR="0" lvl="0" indent="0" algn="l" rtl="0">
              <a:lnSpc>
                <a:spcPct val="100000"/>
              </a:lnSpc>
              <a:spcBef>
                <a:spcPts val="0"/>
              </a:spcBef>
              <a:spcAft>
                <a:spcPts val="0"/>
              </a:spcAft>
              <a:buNone/>
            </a:pPr>
            <a:r>
              <a:rPr lang="en" sz="1500">
                <a:solidFill>
                  <a:srgbClr val="000000"/>
                </a:solidFill>
                <a:latin typeface="Avenir"/>
                <a:ea typeface="Avenir"/>
                <a:cs typeface="Avenir"/>
                <a:sym typeface="Avenir"/>
              </a:rPr>
              <a:t>Reflect on your One Commitment</a:t>
            </a:r>
            <a:endParaRPr sz="1500">
              <a:solidFill>
                <a:srgbClr val="000000"/>
              </a:solidFill>
              <a:latin typeface="Avenir"/>
              <a:ea typeface="Avenir"/>
              <a:cs typeface="Avenir"/>
              <a:sym typeface="Avenir"/>
            </a:endParaRPr>
          </a:p>
        </p:txBody>
      </p:sp>
      <p:sp>
        <p:nvSpPr>
          <p:cNvPr id="2556" name="Google Shape;2556;p112"/>
          <p:cNvSpPr txBox="1"/>
          <p:nvPr/>
        </p:nvSpPr>
        <p:spPr>
          <a:xfrm>
            <a:off x="7402341" y="1907622"/>
            <a:ext cx="547200" cy="206700"/>
          </a:xfrm>
          <a:prstGeom prst="rect">
            <a:avLst/>
          </a:prstGeom>
          <a:noFill/>
          <a:ln>
            <a:noFill/>
          </a:ln>
        </p:spPr>
        <p:txBody>
          <a:bodyPr spcFirstLastPara="1" wrap="square" lIns="0" tIns="6650" rIns="0" bIns="0" anchor="t" anchorCtr="0">
            <a:spAutoFit/>
          </a:bodyPr>
          <a:lstStyle/>
          <a:p>
            <a:pPr marL="0" marR="0" lvl="0" indent="0" algn="r" rtl="0">
              <a:lnSpc>
                <a:spcPct val="100000"/>
              </a:lnSpc>
              <a:spcBef>
                <a:spcPts val="0"/>
              </a:spcBef>
              <a:spcAft>
                <a:spcPts val="0"/>
              </a:spcAft>
              <a:buNone/>
            </a:pPr>
            <a:r>
              <a:rPr lang="en" sz="1300">
                <a:solidFill>
                  <a:srgbClr val="000000"/>
                </a:solidFill>
                <a:latin typeface="Avenir"/>
                <a:ea typeface="Avenir"/>
                <a:cs typeface="Avenir"/>
                <a:sym typeface="Avenir"/>
              </a:rPr>
              <a:t>10 min</a:t>
            </a:r>
            <a:endParaRPr sz="1300">
              <a:solidFill>
                <a:srgbClr val="000000"/>
              </a:solidFill>
              <a:latin typeface="Avenir"/>
              <a:ea typeface="Avenir"/>
              <a:cs typeface="Avenir"/>
              <a:sym typeface="Avenir"/>
            </a:endParaRPr>
          </a:p>
        </p:txBody>
      </p:sp>
      <p:sp>
        <p:nvSpPr>
          <p:cNvPr id="2557" name="Google Shape;2557;p112"/>
          <p:cNvSpPr txBox="1"/>
          <p:nvPr/>
        </p:nvSpPr>
        <p:spPr>
          <a:xfrm>
            <a:off x="7402341" y="1087879"/>
            <a:ext cx="520200" cy="206700"/>
          </a:xfrm>
          <a:prstGeom prst="rect">
            <a:avLst/>
          </a:prstGeom>
          <a:noFill/>
          <a:ln>
            <a:noFill/>
          </a:ln>
        </p:spPr>
        <p:txBody>
          <a:bodyPr spcFirstLastPara="1" wrap="square" lIns="0" tIns="6650" rIns="0" bIns="0" anchor="t" anchorCtr="0">
            <a:spAutoFit/>
          </a:bodyPr>
          <a:lstStyle/>
          <a:p>
            <a:pPr marL="0" marR="0" lvl="0" indent="0" algn="r" rtl="0">
              <a:lnSpc>
                <a:spcPct val="100000"/>
              </a:lnSpc>
              <a:spcBef>
                <a:spcPts val="0"/>
              </a:spcBef>
              <a:spcAft>
                <a:spcPts val="0"/>
              </a:spcAft>
              <a:buNone/>
            </a:pPr>
            <a:r>
              <a:rPr lang="en" sz="1300">
                <a:solidFill>
                  <a:srgbClr val="000000"/>
                </a:solidFill>
                <a:latin typeface="Avenir"/>
                <a:ea typeface="Avenir"/>
                <a:cs typeface="Avenir"/>
                <a:sym typeface="Avenir"/>
              </a:rPr>
              <a:t>1 hour</a:t>
            </a:r>
            <a:endParaRPr sz="1300">
              <a:solidFill>
                <a:srgbClr val="000000"/>
              </a:solidFill>
              <a:latin typeface="Avenir"/>
              <a:ea typeface="Avenir"/>
              <a:cs typeface="Avenir"/>
              <a:sym typeface="Avenir"/>
            </a:endParaRPr>
          </a:p>
        </p:txBody>
      </p:sp>
      <p:sp>
        <p:nvSpPr>
          <p:cNvPr id="2558" name="Google Shape;2558;p112"/>
          <p:cNvSpPr txBox="1"/>
          <p:nvPr/>
        </p:nvSpPr>
        <p:spPr>
          <a:xfrm>
            <a:off x="1612000" y="2507400"/>
            <a:ext cx="4704300" cy="501000"/>
          </a:xfrm>
          <a:prstGeom prst="rect">
            <a:avLst/>
          </a:prstGeom>
          <a:noFill/>
          <a:ln>
            <a:noFill/>
          </a:ln>
        </p:spPr>
        <p:txBody>
          <a:bodyPr spcFirstLastPara="1" wrap="square" lIns="0" tIns="5775" rIns="0" bIns="0" anchor="t" anchorCtr="0">
            <a:spAutoFit/>
          </a:bodyPr>
          <a:lstStyle/>
          <a:p>
            <a:pPr marL="0" lvl="0" indent="0" algn="l" rtl="0">
              <a:lnSpc>
                <a:spcPct val="114500"/>
              </a:lnSpc>
              <a:spcBef>
                <a:spcPts val="0"/>
              </a:spcBef>
              <a:spcAft>
                <a:spcPts val="0"/>
              </a:spcAft>
              <a:buClr>
                <a:schemeClr val="dk1"/>
              </a:buClr>
              <a:buFont typeface="Arial"/>
              <a:buNone/>
            </a:pPr>
            <a:r>
              <a:rPr lang="en" sz="1500">
                <a:solidFill>
                  <a:schemeClr val="dk1"/>
                </a:solidFill>
                <a:latin typeface="Avenir"/>
                <a:ea typeface="Avenir"/>
                <a:cs typeface="Avenir"/>
                <a:sym typeface="Avenir"/>
              </a:rPr>
              <a:t>Strategy 5: Intentionally invest in the advancement of people with traditionally marginalized identities</a:t>
            </a:r>
            <a:endParaRPr sz="1500">
              <a:solidFill>
                <a:srgbClr val="000000"/>
              </a:solidFill>
              <a:latin typeface="Avenir"/>
              <a:ea typeface="Avenir"/>
              <a:cs typeface="Avenir"/>
              <a:sym typeface="Avenir"/>
            </a:endParaRPr>
          </a:p>
        </p:txBody>
      </p:sp>
      <p:sp>
        <p:nvSpPr>
          <p:cNvPr id="2559" name="Google Shape;2559;p112"/>
          <p:cNvSpPr txBox="1"/>
          <p:nvPr/>
        </p:nvSpPr>
        <p:spPr>
          <a:xfrm>
            <a:off x="7402341" y="2604786"/>
            <a:ext cx="547200" cy="206700"/>
          </a:xfrm>
          <a:prstGeom prst="rect">
            <a:avLst/>
          </a:prstGeom>
          <a:noFill/>
          <a:ln>
            <a:noFill/>
          </a:ln>
        </p:spPr>
        <p:txBody>
          <a:bodyPr spcFirstLastPara="1" wrap="square" lIns="0" tIns="6650" rIns="0" bIns="0" anchor="t" anchorCtr="0">
            <a:spAutoFit/>
          </a:bodyPr>
          <a:lstStyle/>
          <a:p>
            <a:pPr marL="0" marR="0" lvl="0" indent="0" algn="r" rtl="0">
              <a:lnSpc>
                <a:spcPct val="100000"/>
              </a:lnSpc>
              <a:spcBef>
                <a:spcPts val="0"/>
              </a:spcBef>
              <a:spcAft>
                <a:spcPts val="0"/>
              </a:spcAft>
              <a:buNone/>
            </a:pPr>
            <a:r>
              <a:rPr lang="en" sz="1300">
                <a:solidFill>
                  <a:srgbClr val="000000"/>
                </a:solidFill>
                <a:latin typeface="Avenir"/>
                <a:ea typeface="Avenir"/>
                <a:cs typeface="Avenir"/>
                <a:sym typeface="Avenir"/>
              </a:rPr>
              <a:t>30 min</a:t>
            </a:r>
            <a:endParaRPr sz="1300">
              <a:solidFill>
                <a:srgbClr val="000000"/>
              </a:solidFill>
              <a:latin typeface="Avenir"/>
              <a:ea typeface="Avenir"/>
              <a:cs typeface="Avenir"/>
              <a:sym typeface="Avenir"/>
            </a:endParaRPr>
          </a:p>
        </p:txBody>
      </p:sp>
      <p:sp>
        <p:nvSpPr>
          <p:cNvPr id="2560" name="Google Shape;2560;p112"/>
          <p:cNvSpPr txBox="1"/>
          <p:nvPr/>
        </p:nvSpPr>
        <p:spPr>
          <a:xfrm>
            <a:off x="1612003" y="3244851"/>
            <a:ext cx="3909600" cy="236400"/>
          </a:xfrm>
          <a:prstGeom prst="rect">
            <a:avLst/>
          </a:prstGeom>
          <a:noFill/>
          <a:ln>
            <a:noFill/>
          </a:ln>
        </p:spPr>
        <p:txBody>
          <a:bodyPr spcFirstLastPara="1" wrap="square" lIns="0" tIns="5475" rIns="0" bIns="0" anchor="t" anchorCtr="0">
            <a:spAutoFit/>
          </a:bodyPr>
          <a:lstStyle/>
          <a:p>
            <a:pPr marL="0" marR="0" lvl="0" indent="0" algn="l" rtl="0">
              <a:lnSpc>
                <a:spcPct val="100000"/>
              </a:lnSpc>
              <a:spcBef>
                <a:spcPts val="0"/>
              </a:spcBef>
              <a:spcAft>
                <a:spcPts val="0"/>
              </a:spcAft>
              <a:buNone/>
            </a:pPr>
            <a:r>
              <a:rPr lang="en" sz="1500">
                <a:solidFill>
                  <a:srgbClr val="000000"/>
                </a:solidFill>
                <a:latin typeface="Avenir"/>
                <a:ea typeface="Avenir"/>
                <a:cs typeface="Avenir"/>
                <a:sym typeface="Avenir"/>
              </a:rPr>
              <a:t>Practice using the Active Allyship Framework</a:t>
            </a:r>
            <a:endParaRPr sz="1500">
              <a:solidFill>
                <a:srgbClr val="000000"/>
              </a:solidFill>
              <a:latin typeface="Avenir"/>
              <a:ea typeface="Avenir"/>
              <a:cs typeface="Avenir"/>
              <a:sym typeface="Avenir"/>
            </a:endParaRPr>
          </a:p>
        </p:txBody>
      </p:sp>
      <p:sp>
        <p:nvSpPr>
          <p:cNvPr id="2561" name="Google Shape;2561;p112"/>
          <p:cNvSpPr txBox="1"/>
          <p:nvPr/>
        </p:nvSpPr>
        <p:spPr>
          <a:xfrm>
            <a:off x="7402341" y="3269599"/>
            <a:ext cx="547200" cy="206700"/>
          </a:xfrm>
          <a:prstGeom prst="rect">
            <a:avLst/>
          </a:prstGeom>
          <a:noFill/>
          <a:ln>
            <a:noFill/>
          </a:ln>
        </p:spPr>
        <p:txBody>
          <a:bodyPr spcFirstLastPara="1" wrap="square" lIns="0" tIns="6650" rIns="0" bIns="0" anchor="t" anchorCtr="0">
            <a:spAutoFit/>
          </a:bodyPr>
          <a:lstStyle/>
          <a:p>
            <a:pPr marL="0" marR="0" lvl="0" indent="0" algn="r" rtl="0">
              <a:lnSpc>
                <a:spcPct val="100000"/>
              </a:lnSpc>
              <a:spcBef>
                <a:spcPts val="0"/>
              </a:spcBef>
              <a:spcAft>
                <a:spcPts val="0"/>
              </a:spcAft>
              <a:buNone/>
            </a:pPr>
            <a:r>
              <a:rPr lang="en" sz="1300">
                <a:solidFill>
                  <a:srgbClr val="000000"/>
                </a:solidFill>
                <a:latin typeface="Avenir"/>
                <a:ea typeface="Avenir"/>
                <a:cs typeface="Avenir"/>
                <a:sym typeface="Avenir"/>
              </a:rPr>
              <a:t>15 min</a:t>
            </a:r>
            <a:endParaRPr sz="1300">
              <a:solidFill>
                <a:srgbClr val="000000"/>
              </a:solidFill>
              <a:latin typeface="Avenir"/>
              <a:ea typeface="Avenir"/>
              <a:cs typeface="Avenir"/>
              <a:sym typeface="Avenir"/>
            </a:endParaRPr>
          </a:p>
        </p:txBody>
      </p:sp>
      <p:sp>
        <p:nvSpPr>
          <p:cNvPr id="2562" name="Google Shape;2562;p112"/>
          <p:cNvSpPr txBox="1"/>
          <p:nvPr/>
        </p:nvSpPr>
        <p:spPr>
          <a:xfrm>
            <a:off x="1612003" y="3905790"/>
            <a:ext cx="2560200" cy="236400"/>
          </a:xfrm>
          <a:prstGeom prst="rect">
            <a:avLst/>
          </a:prstGeom>
          <a:noFill/>
          <a:ln>
            <a:noFill/>
          </a:ln>
        </p:spPr>
        <p:txBody>
          <a:bodyPr spcFirstLastPara="1" wrap="square" lIns="0" tIns="5475" rIns="0" bIns="0" anchor="t" anchorCtr="0">
            <a:spAutoFit/>
          </a:bodyPr>
          <a:lstStyle/>
          <a:p>
            <a:pPr marL="0" marR="0" lvl="0" indent="0" algn="l" rtl="0">
              <a:lnSpc>
                <a:spcPct val="100000"/>
              </a:lnSpc>
              <a:spcBef>
                <a:spcPts val="0"/>
              </a:spcBef>
              <a:spcAft>
                <a:spcPts val="0"/>
              </a:spcAft>
              <a:buNone/>
            </a:pPr>
            <a:r>
              <a:rPr lang="en" sz="1500">
                <a:solidFill>
                  <a:srgbClr val="000000"/>
                </a:solidFill>
                <a:latin typeface="Avenir"/>
                <a:ea typeface="Avenir"/>
                <a:cs typeface="Avenir"/>
                <a:sym typeface="Avenir"/>
              </a:rPr>
              <a:t>Make your One Commitment</a:t>
            </a:r>
            <a:endParaRPr sz="1500">
              <a:solidFill>
                <a:srgbClr val="000000"/>
              </a:solidFill>
              <a:latin typeface="Avenir"/>
              <a:ea typeface="Avenir"/>
              <a:cs typeface="Avenir"/>
              <a:sym typeface="Avenir"/>
            </a:endParaRPr>
          </a:p>
        </p:txBody>
      </p:sp>
      <p:sp>
        <p:nvSpPr>
          <p:cNvPr id="2563" name="Google Shape;2563;p112"/>
          <p:cNvSpPr txBox="1"/>
          <p:nvPr/>
        </p:nvSpPr>
        <p:spPr>
          <a:xfrm>
            <a:off x="7501641" y="3934413"/>
            <a:ext cx="447900" cy="206700"/>
          </a:xfrm>
          <a:prstGeom prst="rect">
            <a:avLst/>
          </a:prstGeom>
          <a:noFill/>
          <a:ln>
            <a:noFill/>
          </a:ln>
        </p:spPr>
        <p:txBody>
          <a:bodyPr spcFirstLastPara="1" wrap="square" lIns="0" tIns="6650" rIns="0" bIns="0" anchor="t" anchorCtr="0">
            <a:spAutoFit/>
          </a:bodyPr>
          <a:lstStyle/>
          <a:p>
            <a:pPr marL="0" marR="0" lvl="0" indent="0" algn="r" rtl="0">
              <a:lnSpc>
                <a:spcPct val="100000"/>
              </a:lnSpc>
              <a:spcBef>
                <a:spcPts val="0"/>
              </a:spcBef>
              <a:spcAft>
                <a:spcPts val="0"/>
              </a:spcAft>
              <a:buNone/>
            </a:pPr>
            <a:r>
              <a:rPr lang="en" sz="1300">
                <a:solidFill>
                  <a:srgbClr val="000000"/>
                </a:solidFill>
                <a:latin typeface="Avenir"/>
                <a:ea typeface="Avenir"/>
                <a:cs typeface="Avenir"/>
                <a:sym typeface="Avenir"/>
              </a:rPr>
              <a:t>5 min</a:t>
            </a:r>
            <a:endParaRPr sz="1300">
              <a:solidFill>
                <a:srgbClr val="000000"/>
              </a:solidFill>
              <a:latin typeface="Avenir"/>
              <a:ea typeface="Avenir"/>
              <a:cs typeface="Avenir"/>
              <a:sym typeface="Avenir"/>
            </a:endParaRPr>
          </a:p>
        </p:txBody>
      </p:sp>
      <p:cxnSp>
        <p:nvCxnSpPr>
          <p:cNvPr id="2564" name="Google Shape;2564;p112"/>
          <p:cNvCxnSpPr/>
          <p:nvPr/>
        </p:nvCxnSpPr>
        <p:spPr>
          <a:xfrm>
            <a:off x="1194450" y="1601106"/>
            <a:ext cx="6755100" cy="0"/>
          </a:xfrm>
          <a:prstGeom prst="straightConnector1">
            <a:avLst/>
          </a:prstGeom>
          <a:noFill/>
          <a:ln w="10450" cap="flat" cmpd="sng">
            <a:solidFill>
              <a:srgbClr val="000000"/>
            </a:solidFill>
            <a:prstDash val="solid"/>
            <a:round/>
            <a:headEnd type="none" w="sm" len="sm"/>
            <a:tailEnd type="none" w="sm" len="sm"/>
          </a:ln>
        </p:spPr>
      </p:cxnSp>
      <p:sp>
        <p:nvSpPr>
          <p:cNvPr id="2565" name="Google Shape;2565;p112"/>
          <p:cNvSpPr txBox="1"/>
          <p:nvPr/>
        </p:nvSpPr>
        <p:spPr>
          <a:xfrm>
            <a:off x="1219747" y="1821888"/>
            <a:ext cx="1620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a:solidFill>
                  <a:srgbClr val="000000"/>
                </a:solidFill>
                <a:latin typeface="Oswald"/>
                <a:ea typeface="Oswald"/>
                <a:cs typeface="Oswald"/>
                <a:sym typeface="Oswald"/>
              </a:rPr>
              <a:t>1</a:t>
            </a:r>
            <a:endParaRPr sz="2400">
              <a:solidFill>
                <a:srgbClr val="000000"/>
              </a:solidFill>
              <a:latin typeface="Oswald"/>
              <a:ea typeface="Oswald"/>
              <a:cs typeface="Oswald"/>
              <a:sym typeface="Oswald"/>
            </a:endParaRPr>
          </a:p>
        </p:txBody>
      </p:sp>
      <p:sp>
        <p:nvSpPr>
          <p:cNvPr id="2566" name="Google Shape;2566;p112"/>
          <p:cNvSpPr txBox="1"/>
          <p:nvPr/>
        </p:nvSpPr>
        <p:spPr>
          <a:xfrm>
            <a:off x="1219747" y="2498263"/>
            <a:ext cx="1620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a:latin typeface="Oswald"/>
                <a:ea typeface="Oswald"/>
                <a:cs typeface="Oswald"/>
                <a:sym typeface="Oswald"/>
              </a:rPr>
              <a:t>2</a:t>
            </a:r>
            <a:endParaRPr sz="2400">
              <a:solidFill>
                <a:srgbClr val="000000"/>
              </a:solidFill>
              <a:latin typeface="Oswald"/>
              <a:ea typeface="Oswald"/>
              <a:cs typeface="Oswald"/>
              <a:sym typeface="Oswald"/>
            </a:endParaRPr>
          </a:p>
        </p:txBody>
      </p:sp>
      <p:sp>
        <p:nvSpPr>
          <p:cNvPr id="2567" name="Google Shape;2567;p112"/>
          <p:cNvSpPr txBox="1"/>
          <p:nvPr/>
        </p:nvSpPr>
        <p:spPr>
          <a:xfrm>
            <a:off x="1219747" y="3174655"/>
            <a:ext cx="1620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a:latin typeface="Oswald"/>
                <a:ea typeface="Oswald"/>
                <a:cs typeface="Oswald"/>
                <a:sym typeface="Oswald"/>
              </a:rPr>
              <a:t>3</a:t>
            </a:r>
            <a:endParaRPr sz="2400">
              <a:solidFill>
                <a:srgbClr val="000000"/>
              </a:solidFill>
              <a:latin typeface="Oswald"/>
              <a:ea typeface="Oswald"/>
              <a:cs typeface="Oswald"/>
              <a:sym typeface="Oswald"/>
            </a:endParaRPr>
          </a:p>
        </p:txBody>
      </p:sp>
      <p:sp>
        <p:nvSpPr>
          <p:cNvPr id="2568" name="Google Shape;2568;p112"/>
          <p:cNvSpPr txBox="1"/>
          <p:nvPr/>
        </p:nvSpPr>
        <p:spPr>
          <a:xfrm>
            <a:off x="1219747" y="3851016"/>
            <a:ext cx="162000" cy="376800"/>
          </a:xfrm>
          <a:prstGeom prst="rect">
            <a:avLst/>
          </a:prstGeom>
          <a:noFill/>
          <a:ln>
            <a:noFill/>
          </a:ln>
        </p:spPr>
        <p:txBody>
          <a:bodyPr spcFirstLastPara="1" wrap="square" lIns="0" tIns="7225" rIns="0" bIns="0" anchor="t" anchorCtr="0">
            <a:spAutoFit/>
          </a:bodyPr>
          <a:lstStyle/>
          <a:p>
            <a:pPr marL="0" marR="0" lvl="0" indent="0" algn="l" rtl="0">
              <a:lnSpc>
                <a:spcPct val="100000"/>
              </a:lnSpc>
              <a:spcBef>
                <a:spcPts val="0"/>
              </a:spcBef>
              <a:spcAft>
                <a:spcPts val="0"/>
              </a:spcAft>
              <a:buNone/>
            </a:pPr>
            <a:r>
              <a:rPr lang="en" sz="2400">
                <a:latin typeface="Oswald"/>
                <a:ea typeface="Oswald"/>
                <a:cs typeface="Oswald"/>
                <a:sym typeface="Oswald"/>
              </a:rPr>
              <a:t>4</a:t>
            </a:r>
            <a:endParaRPr sz="2400">
              <a:solidFill>
                <a:srgbClr val="000000"/>
              </a:solidFill>
              <a:latin typeface="Oswald"/>
              <a:ea typeface="Oswald"/>
              <a:cs typeface="Oswald"/>
              <a:sym typeface="Oswald"/>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bg>
      <p:bgPr>
        <a:solidFill>
          <a:srgbClr val="FDF3E9"/>
        </a:solidFill>
        <a:effectLst/>
      </p:bgPr>
    </p:bg>
    <p:spTree>
      <p:nvGrpSpPr>
        <p:cNvPr id="1" name="Shape 2572"/>
        <p:cNvGrpSpPr/>
        <p:nvPr/>
      </p:nvGrpSpPr>
      <p:grpSpPr>
        <a:xfrm>
          <a:off x="0" y="0"/>
          <a:ext cx="0" cy="0"/>
          <a:chOff x="0" y="0"/>
          <a:chExt cx="0" cy="0"/>
        </a:xfrm>
      </p:grpSpPr>
      <p:sp>
        <p:nvSpPr>
          <p:cNvPr id="2573" name="Google Shape;2573;p113"/>
          <p:cNvSpPr/>
          <p:nvPr/>
        </p:nvSpPr>
        <p:spPr>
          <a:xfrm>
            <a:off x="1051326" y="1084325"/>
            <a:ext cx="7057365" cy="3546248"/>
          </a:xfrm>
          <a:custGeom>
            <a:avLst/>
            <a:gdLst/>
            <a:ahLst/>
            <a:cxnLst/>
            <a:rect l="l" t="t" r="r" b="b"/>
            <a:pathLst>
              <a:path w="13571855" h="6722745" extrusionOk="0">
                <a:moveTo>
                  <a:pt x="0" y="6722308"/>
                </a:moveTo>
                <a:lnTo>
                  <a:pt x="13571251" y="6722308"/>
                </a:lnTo>
                <a:lnTo>
                  <a:pt x="13571251" y="0"/>
                </a:lnTo>
                <a:lnTo>
                  <a:pt x="0" y="0"/>
                </a:lnTo>
                <a:lnTo>
                  <a:pt x="0" y="6722308"/>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574" name="Google Shape;2574;p113"/>
          <p:cNvSpPr/>
          <p:nvPr/>
        </p:nvSpPr>
        <p:spPr>
          <a:xfrm rot="10800000" flipH="1">
            <a:off x="1051325" y="1051675"/>
            <a:ext cx="7057365" cy="30961"/>
          </a:xfrm>
          <a:custGeom>
            <a:avLst/>
            <a:gdLst/>
            <a:ahLst/>
            <a:cxnLst/>
            <a:rect l="l" t="t" r="r" b="b"/>
            <a:pathLst>
              <a:path w="13571855" h="62864" extrusionOk="0">
                <a:moveTo>
                  <a:pt x="0" y="62825"/>
                </a:moveTo>
                <a:lnTo>
                  <a:pt x="13571251" y="62825"/>
                </a:lnTo>
                <a:lnTo>
                  <a:pt x="13571251" y="0"/>
                </a:lnTo>
                <a:lnTo>
                  <a:pt x="0" y="0"/>
                </a:lnTo>
                <a:lnTo>
                  <a:pt x="0" y="62825"/>
                </a:lnTo>
                <a:close/>
              </a:path>
            </a:pathLst>
          </a:custGeom>
          <a:solidFill>
            <a:srgbClr val="DE6F4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575" name="Google Shape;2575;p113"/>
          <p:cNvSpPr txBox="1">
            <a:spLocks noGrp="1"/>
          </p:cNvSpPr>
          <p:nvPr>
            <p:ph type="title"/>
          </p:nvPr>
        </p:nvSpPr>
        <p:spPr>
          <a:xfrm>
            <a:off x="1051326" y="430744"/>
            <a:ext cx="2076600" cy="438600"/>
          </a:xfrm>
          <a:prstGeom prst="rect">
            <a:avLst/>
          </a:prstGeom>
          <a:noFill/>
          <a:ln>
            <a:noFill/>
          </a:ln>
        </p:spPr>
        <p:txBody>
          <a:bodyPr spcFirstLastPara="1" wrap="square" lIns="0" tIns="7500" rIns="0" bIns="0" anchor="t" anchorCtr="0">
            <a:spAutoFit/>
          </a:bodyPr>
          <a:lstStyle/>
          <a:p>
            <a:pPr marL="0" lvl="0" indent="0" algn="l" rtl="0">
              <a:lnSpc>
                <a:spcPct val="100000"/>
              </a:lnSpc>
              <a:spcBef>
                <a:spcPts val="0"/>
              </a:spcBef>
              <a:spcAft>
                <a:spcPts val="0"/>
              </a:spcAft>
              <a:buNone/>
            </a:pPr>
            <a:r>
              <a:rPr lang="en" sz="2800" b="0">
                <a:solidFill>
                  <a:srgbClr val="000000"/>
                </a:solidFill>
                <a:latin typeface="Oswald"/>
                <a:ea typeface="Oswald"/>
                <a:cs typeface="Oswald"/>
                <a:sym typeface="Oswald"/>
              </a:rPr>
              <a:t>Instructions</a:t>
            </a:r>
            <a:endParaRPr sz="2800" b="0">
              <a:latin typeface="Oswald"/>
              <a:ea typeface="Oswald"/>
              <a:cs typeface="Oswald"/>
              <a:sym typeface="Oswald"/>
            </a:endParaRPr>
          </a:p>
        </p:txBody>
      </p:sp>
      <p:sp>
        <p:nvSpPr>
          <p:cNvPr id="2576" name="Google Shape;2576;p113"/>
          <p:cNvSpPr txBox="1"/>
          <p:nvPr/>
        </p:nvSpPr>
        <p:spPr>
          <a:xfrm>
            <a:off x="7329352" y="123825"/>
            <a:ext cx="1643100" cy="307800"/>
          </a:xfrm>
          <a:prstGeom prst="rect">
            <a:avLst/>
          </a:prstGeom>
          <a:solidFill>
            <a:srgbClr val="332D58"/>
          </a:solidFill>
          <a:ln>
            <a:noFill/>
          </a:ln>
        </p:spPr>
        <p:txBody>
          <a:bodyPr spcFirstLastPara="1" wrap="square" lIns="0" tIns="91425" rIns="91425" bIns="91425" anchor="t" anchorCtr="0">
            <a:spAutoFit/>
          </a:bodyPr>
          <a:lstStyle/>
          <a:p>
            <a:pPr marL="101600" marR="0" lvl="0" indent="0" algn="ctr" rtl="0">
              <a:lnSpc>
                <a:spcPct val="100000"/>
              </a:lnSpc>
              <a:spcBef>
                <a:spcPts val="0"/>
              </a:spcBef>
              <a:spcAft>
                <a:spcPts val="0"/>
              </a:spcAft>
              <a:buNone/>
            </a:pPr>
            <a:r>
              <a:rPr lang="en" sz="800" b="1">
                <a:solidFill>
                  <a:srgbClr val="FFFFFF"/>
                </a:solidFill>
                <a:latin typeface="Proxima Nova"/>
                <a:ea typeface="Proxima Nova"/>
                <a:cs typeface="Proxima Nova"/>
                <a:sym typeface="Proxima Nova"/>
              </a:rPr>
              <a:t>MODERATOR SHARE SCREEN</a:t>
            </a:r>
            <a:endParaRPr sz="800" b="1">
              <a:solidFill>
                <a:schemeClr val="dk1"/>
              </a:solidFill>
              <a:latin typeface="Proxima Nova"/>
              <a:ea typeface="Proxima Nova"/>
              <a:cs typeface="Proxima Nova"/>
              <a:sym typeface="Proxima Nova"/>
            </a:endParaRPr>
          </a:p>
        </p:txBody>
      </p:sp>
      <p:sp>
        <p:nvSpPr>
          <p:cNvPr id="2577" name="Google Shape;2577;p113"/>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89</a:t>
            </a:fld>
            <a:endParaRPr sz="700">
              <a:latin typeface="Proxima Nova Semibold"/>
              <a:ea typeface="Proxima Nova Semibold"/>
              <a:cs typeface="Proxima Nova Semibold"/>
              <a:sym typeface="Proxima Nova Semibold"/>
            </a:endParaRPr>
          </a:p>
        </p:txBody>
      </p:sp>
      <p:grpSp>
        <p:nvGrpSpPr>
          <p:cNvPr id="2578" name="Google Shape;2578;p113"/>
          <p:cNvGrpSpPr/>
          <p:nvPr/>
        </p:nvGrpSpPr>
        <p:grpSpPr>
          <a:xfrm>
            <a:off x="167531" y="4852630"/>
            <a:ext cx="1505034" cy="174536"/>
            <a:chOff x="442904" y="4166938"/>
            <a:chExt cx="4030621" cy="467300"/>
          </a:xfrm>
        </p:grpSpPr>
        <p:pic>
          <p:nvPicPr>
            <p:cNvPr id="2579" name="Google Shape;2579;p113"/>
            <p:cNvPicPr preferRelativeResize="0"/>
            <p:nvPr/>
          </p:nvPicPr>
          <p:blipFill rotWithShape="1">
            <a:blip r:embed="rId3">
              <a:alphaModFix/>
            </a:blip>
            <a:srcRect/>
            <a:stretch/>
          </p:blipFill>
          <p:spPr>
            <a:xfrm>
              <a:off x="1848476" y="4166938"/>
              <a:ext cx="2625049" cy="467300"/>
            </a:xfrm>
            <a:prstGeom prst="rect">
              <a:avLst/>
            </a:prstGeom>
            <a:noFill/>
            <a:ln>
              <a:noFill/>
            </a:ln>
          </p:spPr>
        </p:pic>
        <p:grpSp>
          <p:nvGrpSpPr>
            <p:cNvPr id="2580" name="Google Shape;2580;p113"/>
            <p:cNvGrpSpPr/>
            <p:nvPr/>
          </p:nvGrpSpPr>
          <p:grpSpPr>
            <a:xfrm>
              <a:off x="442904" y="4326529"/>
              <a:ext cx="1033452" cy="205673"/>
              <a:chOff x="7504804" y="565304"/>
              <a:chExt cx="1033452" cy="205673"/>
            </a:xfrm>
          </p:grpSpPr>
          <p:sp>
            <p:nvSpPr>
              <p:cNvPr id="2581" name="Google Shape;2581;p113"/>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582" name="Google Shape;2582;p113"/>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583" name="Google Shape;2583;p113"/>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584" name="Google Shape;2584;p113"/>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585" name="Google Shape;2585;p113"/>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586" name="Google Shape;2586;p113"/>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587" name="Google Shape;2587;p113"/>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2588" name="Google Shape;2588;p113"/>
            <p:cNvCxnSpPr/>
            <p:nvPr/>
          </p:nvCxnSpPr>
          <p:spPr>
            <a:xfrm>
              <a:off x="1750292" y="4278301"/>
              <a:ext cx="0" cy="288000"/>
            </a:xfrm>
            <a:prstGeom prst="straightConnector1">
              <a:avLst/>
            </a:prstGeom>
            <a:noFill/>
            <a:ln w="9525" cap="flat" cmpd="sng">
              <a:solidFill>
                <a:srgbClr val="000000"/>
              </a:solidFill>
              <a:prstDash val="solid"/>
              <a:round/>
              <a:headEnd type="none" w="med" len="med"/>
              <a:tailEnd type="none" w="med" len="med"/>
            </a:ln>
          </p:spPr>
        </p:cxnSp>
      </p:grpSp>
      <p:sp>
        <p:nvSpPr>
          <p:cNvPr id="2589" name="Google Shape;2589;p113"/>
          <p:cNvSpPr txBox="1"/>
          <p:nvPr/>
        </p:nvSpPr>
        <p:spPr>
          <a:xfrm>
            <a:off x="1238775" y="1344250"/>
            <a:ext cx="6487200" cy="3026400"/>
          </a:xfrm>
          <a:prstGeom prst="rect">
            <a:avLst/>
          </a:prstGeom>
          <a:noFill/>
          <a:ln>
            <a:noFill/>
          </a:ln>
        </p:spPr>
        <p:txBody>
          <a:bodyPr spcFirstLastPara="1" wrap="square" lIns="0" tIns="5475" rIns="0" bIns="0" anchor="t" anchorCtr="0">
            <a:spAutoFit/>
          </a:bodyPr>
          <a:lstStyle/>
          <a:p>
            <a:pPr marL="215900" marR="292100" lvl="0" indent="0" algn="l" rtl="0">
              <a:lnSpc>
                <a:spcPct val="115000"/>
              </a:lnSpc>
              <a:spcBef>
                <a:spcPts val="0"/>
              </a:spcBef>
              <a:spcAft>
                <a:spcPts val="0"/>
              </a:spcAft>
              <a:buNone/>
            </a:pPr>
            <a:r>
              <a:rPr lang="en" sz="1700" b="1">
                <a:latin typeface="Proxima Nova"/>
                <a:ea typeface="Proxima Nova"/>
                <a:cs typeface="Proxima Nova"/>
                <a:sym typeface="Proxima Nova"/>
              </a:rPr>
              <a:t>Welcome back!</a:t>
            </a:r>
            <a:r>
              <a:rPr lang="en" sz="1700" b="1">
                <a:latin typeface="Avenir"/>
                <a:ea typeface="Avenir"/>
                <a:cs typeface="Avenir"/>
                <a:sym typeface="Avenir"/>
              </a:rPr>
              <a:t> </a:t>
            </a:r>
            <a:r>
              <a:rPr lang="en" sz="1700">
                <a:latin typeface="Avenir"/>
                <a:ea typeface="Avenir"/>
                <a:cs typeface="Avenir"/>
                <a:sym typeface="Avenir"/>
              </a:rPr>
              <a:t>Here is what you need to know for today:</a:t>
            </a:r>
            <a:endParaRPr sz="1700">
              <a:latin typeface="Avenir"/>
              <a:ea typeface="Avenir"/>
              <a:cs typeface="Avenir"/>
              <a:sym typeface="Avenir"/>
            </a:endParaRPr>
          </a:p>
          <a:p>
            <a:pPr marL="533400" lvl="0" indent="-177800" algn="l" rtl="0">
              <a:lnSpc>
                <a:spcPct val="115000"/>
              </a:lnSpc>
              <a:spcBef>
                <a:spcPts val="1200"/>
              </a:spcBef>
              <a:spcAft>
                <a:spcPts val="0"/>
              </a:spcAft>
              <a:buClr>
                <a:schemeClr val="dk1"/>
              </a:buClr>
              <a:buSzPts val="1400"/>
              <a:buFont typeface="Avenir"/>
              <a:buChar char="•"/>
            </a:pPr>
            <a:r>
              <a:rPr lang="en">
                <a:solidFill>
                  <a:schemeClr val="dk1"/>
                </a:solidFill>
                <a:latin typeface="Avenir"/>
                <a:ea typeface="Avenir"/>
                <a:cs typeface="Avenir"/>
                <a:sym typeface="Avenir"/>
              </a:rPr>
              <a:t>Pages 184 through 211 in your workbook will walk you and your breakout group through everything you need for today’s session.</a:t>
            </a:r>
            <a:endParaRPr>
              <a:solidFill>
                <a:schemeClr val="dk1"/>
              </a:solidFill>
              <a:latin typeface="Avenir"/>
              <a:ea typeface="Avenir"/>
              <a:cs typeface="Avenir"/>
              <a:sym typeface="Avenir"/>
            </a:endParaRPr>
          </a:p>
          <a:p>
            <a:pPr marL="533400" lvl="0" indent="-177800" algn="l" rtl="0">
              <a:lnSpc>
                <a:spcPct val="115000"/>
              </a:lnSpc>
              <a:spcBef>
                <a:spcPts val="1200"/>
              </a:spcBef>
              <a:spcAft>
                <a:spcPts val="0"/>
              </a:spcAft>
              <a:buClr>
                <a:schemeClr val="dk1"/>
              </a:buClr>
              <a:buSzPts val="1400"/>
              <a:buFont typeface="Avenir"/>
              <a:buChar char="•"/>
            </a:pPr>
            <a:r>
              <a:rPr lang="en">
                <a:solidFill>
                  <a:schemeClr val="dk1"/>
                </a:solidFill>
                <a:latin typeface="Avenir"/>
                <a:ea typeface="Avenir"/>
                <a:cs typeface="Avenir"/>
                <a:sym typeface="Avenir"/>
              </a:rPr>
              <a:t>Start by picking one person to moderate today’s conversation. This person is responsible for:</a:t>
            </a:r>
            <a:endParaRPr>
              <a:solidFill>
                <a:schemeClr val="dk1"/>
              </a:solidFill>
              <a:latin typeface="Avenir"/>
              <a:ea typeface="Avenir"/>
              <a:cs typeface="Avenir"/>
              <a:sym typeface="Avenir"/>
            </a:endParaRPr>
          </a:p>
          <a:p>
            <a:pPr marL="758952" lvl="1" indent="-162051" algn="l" rtl="0">
              <a:lnSpc>
                <a:spcPct val="115000"/>
              </a:lnSpc>
              <a:spcBef>
                <a:spcPts val="1200"/>
              </a:spcBef>
              <a:spcAft>
                <a:spcPts val="0"/>
              </a:spcAft>
              <a:buClr>
                <a:schemeClr val="dk1"/>
              </a:buClr>
              <a:buSzPts val="1400"/>
              <a:buFont typeface="Avenir"/>
              <a:buChar char="○"/>
            </a:pPr>
            <a:r>
              <a:rPr lang="en">
                <a:solidFill>
                  <a:schemeClr val="dk1"/>
                </a:solidFill>
                <a:latin typeface="Avenir"/>
                <a:ea typeface="Avenir"/>
                <a:cs typeface="Avenir"/>
                <a:sym typeface="Avenir"/>
              </a:rPr>
              <a:t>Managing the agenda and keeping the group on track to finish on time</a:t>
            </a:r>
            <a:endParaRPr>
              <a:solidFill>
                <a:schemeClr val="dk1"/>
              </a:solidFill>
              <a:latin typeface="Avenir"/>
              <a:ea typeface="Avenir"/>
              <a:cs typeface="Avenir"/>
              <a:sym typeface="Avenir"/>
            </a:endParaRPr>
          </a:p>
          <a:p>
            <a:pPr marL="758952" lvl="1" indent="-162051" algn="l" rtl="0">
              <a:lnSpc>
                <a:spcPct val="115000"/>
              </a:lnSpc>
              <a:spcBef>
                <a:spcPts val="1200"/>
              </a:spcBef>
              <a:spcAft>
                <a:spcPts val="0"/>
              </a:spcAft>
              <a:buClr>
                <a:schemeClr val="dk1"/>
              </a:buClr>
              <a:buSzPts val="1400"/>
              <a:buFont typeface="Avenir"/>
              <a:buChar char="○"/>
            </a:pPr>
            <a:r>
              <a:rPr lang="en">
                <a:solidFill>
                  <a:schemeClr val="dk1"/>
                </a:solidFill>
                <a:latin typeface="Avenir"/>
                <a:ea typeface="Avenir"/>
                <a:cs typeface="Avenir"/>
                <a:sym typeface="Avenir"/>
              </a:rPr>
              <a:t>Sharing their screen during group work (pages to share will be marked with a purple box in the upper right corner, as shown above)</a:t>
            </a:r>
            <a:endParaRPr>
              <a:solidFill>
                <a:schemeClr val="dk1"/>
              </a:solidFill>
              <a:latin typeface="Avenir"/>
              <a:ea typeface="Avenir"/>
              <a:cs typeface="Avenir"/>
              <a:sym typeface="Avenir"/>
            </a:endParaRPr>
          </a:p>
          <a:p>
            <a:pPr marL="758952" lvl="1" indent="-162051" algn="l" rtl="0">
              <a:lnSpc>
                <a:spcPct val="115000"/>
              </a:lnSpc>
              <a:spcBef>
                <a:spcPts val="1200"/>
              </a:spcBef>
              <a:spcAft>
                <a:spcPts val="1200"/>
              </a:spcAft>
              <a:buClr>
                <a:schemeClr val="dk1"/>
              </a:buClr>
              <a:buSzPts val="1400"/>
              <a:buFont typeface="Avenir"/>
              <a:buChar char="○"/>
            </a:pPr>
            <a:r>
              <a:rPr lang="en">
                <a:solidFill>
                  <a:schemeClr val="dk1"/>
                </a:solidFill>
                <a:latin typeface="Avenir"/>
                <a:ea typeface="Avenir"/>
                <a:cs typeface="Avenir"/>
                <a:sym typeface="Avenir"/>
              </a:rPr>
              <a:t>Coordinating with the group to take turns reading shared pages aloud</a:t>
            </a:r>
            <a:endParaRPr>
              <a:solidFill>
                <a:schemeClr val="dk1"/>
              </a:solidFill>
              <a:latin typeface="Avenir"/>
              <a:ea typeface="Avenir"/>
              <a:cs typeface="Avenir"/>
              <a:sym typeface="Aveni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DF3E9"/>
        </a:solidFill>
        <a:effectLst/>
      </p:bgPr>
    </p:bg>
    <p:spTree>
      <p:nvGrpSpPr>
        <p:cNvPr id="1" name="Shape 321"/>
        <p:cNvGrpSpPr/>
        <p:nvPr/>
      </p:nvGrpSpPr>
      <p:grpSpPr>
        <a:xfrm>
          <a:off x="0" y="0"/>
          <a:ext cx="0" cy="0"/>
          <a:chOff x="0" y="0"/>
          <a:chExt cx="0" cy="0"/>
        </a:xfrm>
      </p:grpSpPr>
      <p:sp>
        <p:nvSpPr>
          <p:cNvPr id="322" name="Google Shape;322;p33"/>
          <p:cNvSpPr txBox="1">
            <a:spLocks noGrp="1"/>
          </p:cNvSpPr>
          <p:nvPr>
            <p:ph type="title"/>
          </p:nvPr>
        </p:nvSpPr>
        <p:spPr>
          <a:xfrm>
            <a:off x="708600" y="222775"/>
            <a:ext cx="6914100" cy="530400"/>
          </a:xfrm>
          <a:prstGeom prst="rect">
            <a:avLst/>
          </a:prstGeom>
          <a:noFill/>
          <a:ln>
            <a:noFill/>
          </a:ln>
        </p:spPr>
        <p:txBody>
          <a:bodyPr spcFirstLastPara="1" wrap="square" lIns="0" tIns="6925" rIns="0" bIns="0" anchor="t" anchorCtr="0">
            <a:spAutoFit/>
          </a:bodyPr>
          <a:lstStyle/>
          <a:p>
            <a:pPr marL="0" lvl="0" indent="0" algn="l" rtl="0">
              <a:lnSpc>
                <a:spcPct val="100000"/>
              </a:lnSpc>
              <a:spcBef>
                <a:spcPts val="0"/>
              </a:spcBef>
              <a:spcAft>
                <a:spcPts val="0"/>
              </a:spcAft>
              <a:buNone/>
            </a:pPr>
            <a:r>
              <a:rPr lang="en" sz="3400" b="0">
                <a:solidFill>
                  <a:srgbClr val="000000"/>
                </a:solidFill>
                <a:latin typeface="Oswald"/>
                <a:ea typeface="Oswald"/>
                <a:cs typeface="Oswald"/>
                <a:sym typeface="Oswald"/>
              </a:rPr>
              <a:t>There’s a gap between intent and action</a:t>
            </a:r>
            <a:endParaRPr sz="3400">
              <a:latin typeface="Oswald"/>
              <a:ea typeface="Oswald"/>
              <a:cs typeface="Oswald"/>
              <a:sym typeface="Oswald"/>
            </a:endParaRPr>
          </a:p>
        </p:txBody>
      </p:sp>
      <p:sp>
        <p:nvSpPr>
          <p:cNvPr id="323" name="Google Shape;323;p33"/>
          <p:cNvSpPr txBox="1"/>
          <p:nvPr/>
        </p:nvSpPr>
        <p:spPr>
          <a:xfrm>
            <a:off x="3212547" y="949113"/>
            <a:ext cx="2591400" cy="268500"/>
          </a:xfrm>
          <a:prstGeom prst="rect">
            <a:avLst/>
          </a:prstGeom>
          <a:noFill/>
          <a:ln>
            <a:noFill/>
          </a:ln>
        </p:spPr>
        <p:txBody>
          <a:bodyPr spcFirstLastPara="1" wrap="square" lIns="0" tIns="6650" rIns="0" bIns="0" anchor="t" anchorCtr="0">
            <a:spAutoFit/>
          </a:bodyPr>
          <a:lstStyle/>
          <a:p>
            <a:pPr marL="0" marR="0" lvl="0" indent="0" algn="ctr" rtl="0">
              <a:lnSpc>
                <a:spcPct val="100000"/>
              </a:lnSpc>
              <a:spcBef>
                <a:spcPts val="0"/>
              </a:spcBef>
              <a:spcAft>
                <a:spcPts val="0"/>
              </a:spcAft>
              <a:buNone/>
            </a:pPr>
            <a:r>
              <a:rPr lang="en" sz="1700">
                <a:latin typeface="Avenir"/>
                <a:ea typeface="Avenir"/>
                <a:cs typeface="Avenir"/>
                <a:sym typeface="Avenir"/>
              </a:rPr>
              <a:t>White employees . . .</a:t>
            </a:r>
            <a:endParaRPr sz="1700">
              <a:latin typeface="Avenir"/>
              <a:ea typeface="Avenir"/>
              <a:cs typeface="Avenir"/>
              <a:sym typeface="Avenir"/>
            </a:endParaRPr>
          </a:p>
        </p:txBody>
      </p:sp>
      <p:sp>
        <p:nvSpPr>
          <p:cNvPr id="324" name="Google Shape;324;p33"/>
          <p:cNvSpPr txBox="1"/>
          <p:nvPr/>
        </p:nvSpPr>
        <p:spPr>
          <a:xfrm>
            <a:off x="525236" y="3994404"/>
            <a:ext cx="1579200" cy="322200"/>
          </a:xfrm>
          <a:prstGeom prst="rect">
            <a:avLst/>
          </a:prstGeom>
          <a:noFill/>
          <a:ln>
            <a:noFill/>
          </a:ln>
        </p:spPr>
        <p:txBody>
          <a:bodyPr spcFirstLastPara="1" wrap="square" lIns="0" tIns="14150" rIns="0" bIns="0" anchor="t" anchorCtr="0">
            <a:spAutoFit/>
          </a:bodyPr>
          <a:lstStyle/>
          <a:p>
            <a:pPr marL="0" lvl="0" indent="0" algn="ctr" rtl="0">
              <a:spcBef>
                <a:spcPts val="0"/>
              </a:spcBef>
              <a:spcAft>
                <a:spcPts val="0"/>
              </a:spcAft>
              <a:buNone/>
            </a:pPr>
            <a:r>
              <a:rPr lang="en" sz="1000">
                <a:latin typeface="Avenir"/>
                <a:ea typeface="Avenir"/>
                <a:cs typeface="Avenir"/>
                <a:sym typeface="Avenir"/>
              </a:rPr>
              <a:t>See themselves as allies to women of color</a:t>
            </a:r>
            <a:endParaRPr sz="1000">
              <a:latin typeface="Avenir"/>
              <a:ea typeface="Avenir"/>
              <a:cs typeface="Avenir"/>
              <a:sym typeface="Avenir"/>
            </a:endParaRPr>
          </a:p>
        </p:txBody>
      </p:sp>
      <p:sp>
        <p:nvSpPr>
          <p:cNvPr id="325" name="Google Shape;325;p33"/>
          <p:cNvSpPr/>
          <p:nvPr/>
        </p:nvSpPr>
        <p:spPr>
          <a:xfrm>
            <a:off x="1075919" y="2005054"/>
            <a:ext cx="6154493" cy="8277"/>
          </a:xfrm>
          <a:custGeom>
            <a:avLst/>
            <a:gdLst/>
            <a:ahLst/>
            <a:cxnLst/>
            <a:rect l="l" t="t" r="r" b="b"/>
            <a:pathLst>
              <a:path w="15580994" h="20954" extrusionOk="0">
                <a:moveTo>
                  <a:pt x="20942" y="10477"/>
                </a:moveTo>
                <a:lnTo>
                  <a:pt x="17868" y="3073"/>
                </a:lnTo>
                <a:lnTo>
                  <a:pt x="10464" y="0"/>
                </a:lnTo>
                <a:lnTo>
                  <a:pt x="3060" y="3073"/>
                </a:lnTo>
                <a:lnTo>
                  <a:pt x="0" y="10477"/>
                </a:lnTo>
                <a:lnTo>
                  <a:pt x="3060" y="17881"/>
                </a:lnTo>
                <a:lnTo>
                  <a:pt x="10464" y="20942"/>
                </a:lnTo>
                <a:lnTo>
                  <a:pt x="17868" y="17881"/>
                </a:lnTo>
                <a:lnTo>
                  <a:pt x="20942" y="10477"/>
                </a:lnTo>
                <a:close/>
              </a:path>
              <a:path w="15580994" h="20954" extrusionOk="0">
                <a:moveTo>
                  <a:pt x="15580678" y="10477"/>
                </a:moveTo>
                <a:lnTo>
                  <a:pt x="15577604" y="3073"/>
                </a:lnTo>
                <a:lnTo>
                  <a:pt x="15570200" y="0"/>
                </a:lnTo>
                <a:lnTo>
                  <a:pt x="15562796" y="3073"/>
                </a:lnTo>
                <a:lnTo>
                  <a:pt x="15559735" y="10477"/>
                </a:lnTo>
                <a:lnTo>
                  <a:pt x="15562796" y="17881"/>
                </a:lnTo>
                <a:lnTo>
                  <a:pt x="15570200" y="20942"/>
                </a:lnTo>
                <a:lnTo>
                  <a:pt x="15577604" y="17881"/>
                </a:lnTo>
                <a:lnTo>
                  <a:pt x="15580678" y="10477"/>
                </a:lnTo>
                <a:close/>
              </a:path>
            </a:pathLst>
          </a:custGeom>
          <a:solidFill>
            <a:srgbClr val="0E4D4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326" name="Google Shape;326;p33"/>
          <p:cNvSpPr/>
          <p:nvPr/>
        </p:nvSpPr>
        <p:spPr>
          <a:xfrm>
            <a:off x="701530" y="2002434"/>
            <a:ext cx="336356" cy="1921821"/>
          </a:xfrm>
          <a:custGeom>
            <a:avLst/>
            <a:gdLst/>
            <a:ahLst/>
            <a:cxnLst/>
            <a:rect l="l" t="t" r="r" b="b"/>
            <a:pathLst>
              <a:path w="851535" h="4865370" extrusionOk="0">
                <a:moveTo>
                  <a:pt x="851387" y="0"/>
                </a:moveTo>
                <a:lnTo>
                  <a:pt x="0" y="0"/>
                </a:lnTo>
                <a:lnTo>
                  <a:pt x="0" y="4865118"/>
                </a:lnTo>
                <a:lnTo>
                  <a:pt x="851387" y="4865118"/>
                </a:lnTo>
                <a:lnTo>
                  <a:pt x="851387" y="0"/>
                </a:lnTo>
                <a:close/>
              </a:path>
            </a:pathLst>
          </a:custGeom>
          <a:solidFill>
            <a:srgbClr val="332C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327" name="Google Shape;327;p33"/>
          <p:cNvSpPr/>
          <p:nvPr/>
        </p:nvSpPr>
        <p:spPr>
          <a:xfrm>
            <a:off x="2812147" y="2321271"/>
            <a:ext cx="74495" cy="1559379"/>
          </a:xfrm>
          <a:custGeom>
            <a:avLst/>
            <a:gdLst/>
            <a:ahLst/>
            <a:cxnLst/>
            <a:rect l="l" t="t" r="r" b="b"/>
            <a:pathLst>
              <a:path w="188595" h="3947795" extrusionOk="0">
                <a:moveTo>
                  <a:pt x="188475" y="0"/>
                </a:moveTo>
                <a:lnTo>
                  <a:pt x="0" y="0"/>
                </a:lnTo>
                <a:lnTo>
                  <a:pt x="0" y="3947523"/>
                </a:lnTo>
                <a:lnTo>
                  <a:pt x="188475" y="3947523"/>
                </a:lnTo>
              </a:path>
            </a:pathLst>
          </a:custGeom>
          <a:noFill/>
          <a:ln w="104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328" name="Google Shape;328;p33"/>
          <p:cNvSpPr/>
          <p:nvPr/>
        </p:nvSpPr>
        <p:spPr>
          <a:xfrm>
            <a:off x="3231885" y="2350856"/>
            <a:ext cx="336356" cy="1582324"/>
          </a:xfrm>
          <a:custGeom>
            <a:avLst/>
            <a:gdLst/>
            <a:ahLst/>
            <a:cxnLst/>
            <a:rect l="l" t="t" r="r" b="b"/>
            <a:pathLst>
              <a:path w="851534" h="3331209" extrusionOk="0">
                <a:moveTo>
                  <a:pt x="851387" y="0"/>
                </a:moveTo>
                <a:lnTo>
                  <a:pt x="0" y="0"/>
                </a:lnTo>
                <a:lnTo>
                  <a:pt x="0" y="3330662"/>
                </a:lnTo>
                <a:lnTo>
                  <a:pt x="851387" y="3330662"/>
                </a:lnTo>
                <a:lnTo>
                  <a:pt x="851387" y="0"/>
                </a:lnTo>
                <a:close/>
              </a:path>
            </a:pathLst>
          </a:custGeom>
          <a:solidFill>
            <a:srgbClr val="0E4D4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329" name="Google Shape;329;p33"/>
          <p:cNvSpPr/>
          <p:nvPr/>
        </p:nvSpPr>
        <p:spPr>
          <a:xfrm>
            <a:off x="5587105" y="2562800"/>
            <a:ext cx="336356" cy="1370380"/>
          </a:xfrm>
          <a:custGeom>
            <a:avLst/>
            <a:gdLst/>
            <a:ahLst/>
            <a:cxnLst/>
            <a:rect l="l" t="t" r="r" b="b"/>
            <a:pathLst>
              <a:path w="851534" h="2854959" extrusionOk="0">
                <a:moveTo>
                  <a:pt x="851398" y="0"/>
                </a:moveTo>
                <a:lnTo>
                  <a:pt x="0" y="0"/>
                </a:lnTo>
                <a:lnTo>
                  <a:pt x="0" y="2854855"/>
                </a:lnTo>
                <a:lnTo>
                  <a:pt x="851398" y="2854855"/>
                </a:lnTo>
                <a:lnTo>
                  <a:pt x="851398" y="0"/>
                </a:lnTo>
                <a:close/>
              </a:path>
            </a:pathLst>
          </a:custGeom>
          <a:solidFill>
            <a:srgbClr val="0E4D4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330" name="Google Shape;330;p33"/>
          <p:cNvSpPr/>
          <p:nvPr/>
        </p:nvSpPr>
        <p:spPr>
          <a:xfrm>
            <a:off x="7942325" y="3582435"/>
            <a:ext cx="336356" cy="350745"/>
          </a:xfrm>
          <a:custGeom>
            <a:avLst/>
            <a:gdLst/>
            <a:ahLst/>
            <a:cxnLst/>
            <a:rect l="l" t="t" r="r" b="b"/>
            <a:pathLst>
              <a:path w="851534" h="2299970" extrusionOk="0">
                <a:moveTo>
                  <a:pt x="851398" y="0"/>
                </a:moveTo>
                <a:lnTo>
                  <a:pt x="0" y="0"/>
                </a:lnTo>
                <a:lnTo>
                  <a:pt x="0" y="2299741"/>
                </a:lnTo>
                <a:lnTo>
                  <a:pt x="851398" y="2299741"/>
                </a:lnTo>
                <a:lnTo>
                  <a:pt x="851398" y="0"/>
                </a:lnTo>
                <a:close/>
              </a:path>
            </a:pathLst>
          </a:custGeom>
          <a:solidFill>
            <a:srgbClr val="0E4D4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331" name="Google Shape;331;p33"/>
          <p:cNvSpPr txBox="1"/>
          <p:nvPr/>
        </p:nvSpPr>
        <p:spPr>
          <a:xfrm>
            <a:off x="6402639" y="3975897"/>
            <a:ext cx="1060500" cy="783900"/>
          </a:xfrm>
          <a:prstGeom prst="rect">
            <a:avLst/>
          </a:prstGeom>
          <a:noFill/>
          <a:ln>
            <a:noFill/>
          </a:ln>
        </p:spPr>
        <p:txBody>
          <a:bodyPr spcFirstLastPara="1" wrap="square" lIns="0" tIns="14150" rIns="0" bIns="0" anchor="t" anchorCtr="0">
            <a:spAutoFit/>
          </a:bodyPr>
          <a:lstStyle/>
          <a:p>
            <a:pPr marL="0" lvl="0" indent="0" algn="ctr" rtl="0">
              <a:spcBef>
                <a:spcPts val="0"/>
              </a:spcBef>
              <a:spcAft>
                <a:spcPts val="0"/>
              </a:spcAft>
              <a:buClr>
                <a:schemeClr val="dk1"/>
              </a:buClr>
              <a:buSzPts val="1100"/>
              <a:buFont typeface="Arial"/>
              <a:buNone/>
            </a:pPr>
            <a:r>
              <a:rPr lang="en" sz="1000">
                <a:solidFill>
                  <a:schemeClr val="dk1"/>
                </a:solidFill>
                <a:latin typeface="Avenir"/>
                <a:ea typeface="Avenir"/>
                <a:cs typeface="Avenir"/>
                <a:sym typeface="Avenir"/>
              </a:rPr>
              <a:t>Advocate for new opportunities for women of color</a:t>
            </a:r>
            <a:endParaRPr sz="1000">
              <a:solidFill>
                <a:schemeClr val="dk1"/>
              </a:solidFill>
              <a:latin typeface="Avenir"/>
              <a:ea typeface="Avenir"/>
              <a:cs typeface="Avenir"/>
              <a:sym typeface="Avenir"/>
            </a:endParaRPr>
          </a:p>
          <a:p>
            <a:pPr marL="0" lvl="0" indent="0" algn="ctr" rtl="0">
              <a:spcBef>
                <a:spcPts val="0"/>
              </a:spcBef>
              <a:spcAft>
                <a:spcPts val="0"/>
              </a:spcAft>
              <a:buClr>
                <a:schemeClr val="dk1"/>
              </a:buClr>
              <a:buSzPts val="1100"/>
              <a:buFont typeface="Arial"/>
              <a:buNone/>
            </a:pPr>
            <a:endParaRPr sz="1000">
              <a:solidFill>
                <a:schemeClr val="dk1"/>
              </a:solidFill>
              <a:latin typeface="Avenir"/>
              <a:ea typeface="Avenir"/>
              <a:cs typeface="Avenir"/>
              <a:sym typeface="Avenir"/>
            </a:endParaRPr>
          </a:p>
          <a:p>
            <a:pPr marL="0" lvl="0" indent="0" algn="ctr" rtl="0">
              <a:spcBef>
                <a:spcPts val="0"/>
              </a:spcBef>
              <a:spcAft>
                <a:spcPts val="0"/>
              </a:spcAft>
              <a:buNone/>
            </a:pPr>
            <a:endParaRPr sz="1000">
              <a:solidFill>
                <a:schemeClr val="dk1"/>
              </a:solidFill>
              <a:latin typeface="Avenir"/>
              <a:ea typeface="Avenir"/>
              <a:cs typeface="Avenir"/>
              <a:sym typeface="Avenir"/>
            </a:endParaRPr>
          </a:p>
        </p:txBody>
      </p:sp>
      <p:sp>
        <p:nvSpPr>
          <p:cNvPr id="332" name="Google Shape;332;p33"/>
          <p:cNvSpPr txBox="1"/>
          <p:nvPr/>
        </p:nvSpPr>
        <p:spPr>
          <a:xfrm>
            <a:off x="5167874" y="3994392"/>
            <a:ext cx="1174800" cy="783900"/>
          </a:xfrm>
          <a:prstGeom prst="rect">
            <a:avLst/>
          </a:prstGeom>
          <a:noFill/>
          <a:ln>
            <a:noFill/>
          </a:ln>
        </p:spPr>
        <p:txBody>
          <a:bodyPr spcFirstLastPara="1" wrap="square" lIns="0" tIns="14150" rIns="0" bIns="0" anchor="t" anchorCtr="0">
            <a:spAutoFit/>
          </a:bodyPr>
          <a:lstStyle/>
          <a:p>
            <a:pPr marL="0" lvl="0" indent="0" algn="ctr" rtl="0">
              <a:spcBef>
                <a:spcPts val="0"/>
              </a:spcBef>
              <a:spcAft>
                <a:spcPts val="0"/>
              </a:spcAft>
              <a:buClr>
                <a:schemeClr val="dk1"/>
              </a:buClr>
              <a:buSzPts val="1100"/>
              <a:buFont typeface="Arial"/>
              <a:buNone/>
            </a:pPr>
            <a:r>
              <a:rPr lang="en" sz="1000">
                <a:latin typeface="Avenir"/>
                <a:ea typeface="Avenir"/>
                <a:cs typeface="Avenir"/>
                <a:sym typeface="Avenir"/>
              </a:rPr>
              <a:t>Work to confront discrimination when they see it </a:t>
            </a:r>
            <a:endParaRPr sz="1000">
              <a:latin typeface="Avenir"/>
              <a:ea typeface="Avenir"/>
              <a:cs typeface="Avenir"/>
              <a:sym typeface="Avenir"/>
            </a:endParaRPr>
          </a:p>
          <a:p>
            <a:pPr marL="0" lvl="0" indent="0" algn="ctr" rtl="0">
              <a:spcBef>
                <a:spcPts val="0"/>
              </a:spcBef>
              <a:spcAft>
                <a:spcPts val="0"/>
              </a:spcAft>
              <a:buClr>
                <a:schemeClr val="dk1"/>
              </a:buClr>
              <a:buSzPts val="1100"/>
              <a:buFont typeface="Arial"/>
              <a:buNone/>
            </a:pPr>
            <a:endParaRPr sz="1000">
              <a:latin typeface="Avenir"/>
              <a:ea typeface="Avenir"/>
              <a:cs typeface="Avenir"/>
              <a:sym typeface="Avenir"/>
            </a:endParaRPr>
          </a:p>
          <a:p>
            <a:pPr marL="0" lvl="0" indent="0" algn="ctr" rtl="0">
              <a:spcBef>
                <a:spcPts val="0"/>
              </a:spcBef>
              <a:spcAft>
                <a:spcPts val="0"/>
              </a:spcAft>
              <a:buNone/>
            </a:pPr>
            <a:endParaRPr sz="1000">
              <a:latin typeface="Avenir"/>
              <a:ea typeface="Avenir"/>
              <a:cs typeface="Avenir"/>
              <a:sym typeface="Avenir"/>
            </a:endParaRPr>
          </a:p>
        </p:txBody>
      </p:sp>
      <p:sp>
        <p:nvSpPr>
          <p:cNvPr id="333" name="Google Shape;333;p33"/>
          <p:cNvSpPr txBox="1"/>
          <p:nvPr/>
        </p:nvSpPr>
        <p:spPr>
          <a:xfrm>
            <a:off x="719102" y="1752025"/>
            <a:ext cx="580800" cy="237600"/>
          </a:xfrm>
          <a:prstGeom prst="rect">
            <a:avLst/>
          </a:prstGeom>
          <a:noFill/>
          <a:ln>
            <a:noFill/>
          </a:ln>
        </p:spPr>
        <p:txBody>
          <a:bodyPr spcFirstLastPara="1" wrap="square" lIns="0" tIns="6650" rIns="0" bIns="0" anchor="t" anchorCtr="0">
            <a:spAutoFit/>
          </a:bodyPr>
          <a:lstStyle/>
          <a:p>
            <a:pPr marL="0" marR="0" lvl="0" indent="0" algn="l" rtl="0">
              <a:lnSpc>
                <a:spcPct val="100000"/>
              </a:lnSpc>
              <a:spcBef>
                <a:spcPts val="0"/>
              </a:spcBef>
              <a:spcAft>
                <a:spcPts val="0"/>
              </a:spcAft>
              <a:buNone/>
            </a:pPr>
            <a:r>
              <a:rPr lang="en" sz="1500" b="1">
                <a:latin typeface="Avenir"/>
                <a:ea typeface="Avenir"/>
                <a:cs typeface="Avenir"/>
                <a:sym typeface="Avenir"/>
              </a:rPr>
              <a:t>63%</a:t>
            </a:r>
            <a:endParaRPr sz="1500">
              <a:latin typeface="Avenir"/>
              <a:ea typeface="Avenir"/>
              <a:cs typeface="Avenir"/>
              <a:sym typeface="Avenir"/>
            </a:endParaRPr>
          </a:p>
        </p:txBody>
      </p:sp>
      <p:sp>
        <p:nvSpPr>
          <p:cNvPr id="334" name="Google Shape;334;p33"/>
          <p:cNvSpPr txBox="1"/>
          <p:nvPr/>
        </p:nvSpPr>
        <p:spPr>
          <a:xfrm>
            <a:off x="2038885" y="2901159"/>
            <a:ext cx="684000" cy="345900"/>
          </a:xfrm>
          <a:prstGeom prst="rect">
            <a:avLst/>
          </a:prstGeom>
          <a:noFill/>
          <a:ln>
            <a:noFill/>
          </a:ln>
        </p:spPr>
        <p:txBody>
          <a:bodyPr spcFirstLastPara="1" wrap="square" lIns="0" tIns="5475" rIns="0" bIns="0" anchor="t" anchorCtr="0">
            <a:spAutoFit/>
          </a:bodyPr>
          <a:lstStyle/>
          <a:p>
            <a:pPr marL="25400" marR="0" lvl="0" indent="-25400" algn="ctr" rtl="0">
              <a:lnSpc>
                <a:spcPct val="101000"/>
              </a:lnSpc>
              <a:spcBef>
                <a:spcPts val="0"/>
              </a:spcBef>
              <a:spcAft>
                <a:spcPts val="0"/>
              </a:spcAft>
              <a:buNone/>
            </a:pPr>
            <a:r>
              <a:rPr lang="en" sz="1100" b="1">
                <a:latin typeface="Proxima Nova"/>
                <a:ea typeface="Proxima Nova"/>
                <a:cs typeface="Proxima Nova"/>
                <a:sym typeface="Proxima Nova"/>
              </a:rPr>
              <a:t>ALLYSHIP  ACTIONS</a:t>
            </a:r>
            <a:endParaRPr sz="1100" b="1">
              <a:latin typeface="Proxima Nova"/>
              <a:ea typeface="Proxima Nova"/>
              <a:cs typeface="Proxima Nova"/>
              <a:sym typeface="Proxima Nova"/>
            </a:endParaRPr>
          </a:p>
        </p:txBody>
      </p:sp>
      <p:sp>
        <p:nvSpPr>
          <p:cNvPr id="335" name="Google Shape;335;p33"/>
          <p:cNvSpPr txBox="1"/>
          <p:nvPr/>
        </p:nvSpPr>
        <p:spPr>
          <a:xfrm>
            <a:off x="2565775" y="3975900"/>
            <a:ext cx="1421700" cy="476100"/>
          </a:xfrm>
          <a:prstGeom prst="rect">
            <a:avLst/>
          </a:prstGeom>
          <a:noFill/>
          <a:ln>
            <a:noFill/>
          </a:ln>
        </p:spPr>
        <p:txBody>
          <a:bodyPr spcFirstLastPara="1" wrap="square" lIns="0" tIns="14150" rIns="0" bIns="0" anchor="t" anchorCtr="0">
            <a:spAutoFit/>
          </a:bodyPr>
          <a:lstStyle/>
          <a:p>
            <a:pPr marL="0" lvl="0" indent="0" algn="ctr" rtl="0">
              <a:spcBef>
                <a:spcPts val="0"/>
              </a:spcBef>
              <a:spcAft>
                <a:spcPts val="0"/>
              </a:spcAft>
              <a:buNone/>
            </a:pPr>
            <a:r>
              <a:rPr lang="en" sz="1000">
                <a:latin typeface="Avenir"/>
                <a:ea typeface="Avenir"/>
                <a:cs typeface="Avenir"/>
                <a:sym typeface="Avenir"/>
              </a:rPr>
              <a:t>Educate themselves about the experiences of women of color</a:t>
            </a:r>
            <a:endParaRPr sz="1000">
              <a:latin typeface="Avenir"/>
              <a:ea typeface="Avenir"/>
              <a:cs typeface="Avenir"/>
              <a:sym typeface="Avenir"/>
            </a:endParaRPr>
          </a:p>
        </p:txBody>
      </p:sp>
      <p:sp>
        <p:nvSpPr>
          <p:cNvPr id="336" name="Google Shape;336;p33"/>
          <p:cNvSpPr txBox="1"/>
          <p:nvPr/>
        </p:nvSpPr>
        <p:spPr>
          <a:xfrm>
            <a:off x="3212576" y="2085375"/>
            <a:ext cx="421800" cy="481200"/>
          </a:xfrm>
          <a:prstGeom prst="rect">
            <a:avLst/>
          </a:prstGeom>
          <a:noFill/>
          <a:ln>
            <a:noFill/>
          </a:ln>
        </p:spPr>
        <p:txBody>
          <a:bodyPr spcFirstLastPara="1" wrap="square" lIns="0" tIns="6650" rIns="0" bIns="0" anchor="t" anchorCtr="0">
            <a:spAutoFit/>
          </a:bodyPr>
          <a:lstStyle/>
          <a:p>
            <a:pPr marL="0" marR="0" lvl="0" indent="0" algn="l" rtl="0">
              <a:lnSpc>
                <a:spcPct val="100000"/>
              </a:lnSpc>
              <a:spcBef>
                <a:spcPts val="0"/>
              </a:spcBef>
              <a:spcAft>
                <a:spcPts val="0"/>
              </a:spcAft>
              <a:buNone/>
            </a:pPr>
            <a:r>
              <a:rPr lang="en" sz="1500" b="1">
                <a:latin typeface="Avenir"/>
                <a:ea typeface="Avenir"/>
                <a:cs typeface="Avenir"/>
                <a:sym typeface="Avenir"/>
              </a:rPr>
              <a:t>45%</a:t>
            </a:r>
            <a:endParaRPr sz="1500">
              <a:latin typeface="Avenir"/>
              <a:ea typeface="Avenir"/>
              <a:cs typeface="Avenir"/>
              <a:sym typeface="Avenir"/>
            </a:endParaRPr>
          </a:p>
          <a:p>
            <a:pPr marL="1346200" marR="0" lvl="0" indent="0" algn="l" rtl="0">
              <a:lnSpc>
                <a:spcPct val="100000"/>
              </a:lnSpc>
              <a:spcBef>
                <a:spcPts val="100"/>
              </a:spcBef>
              <a:spcAft>
                <a:spcPts val="0"/>
              </a:spcAft>
              <a:buNone/>
            </a:pPr>
            <a:endParaRPr sz="1500">
              <a:latin typeface="Avenir"/>
              <a:ea typeface="Avenir"/>
              <a:cs typeface="Avenir"/>
              <a:sym typeface="Avenir"/>
            </a:endParaRPr>
          </a:p>
        </p:txBody>
      </p:sp>
      <p:sp>
        <p:nvSpPr>
          <p:cNvPr id="337" name="Google Shape;337;p33"/>
          <p:cNvSpPr/>
          <p:nvPr/>
        </p:nvSpPr>
        <p:spPr>
          <a:xfrm>
            <a:off x="6764715" y="3196244"/>
            <a:ext cx="336356" cy="736937"/>
          </a:xfrm>
          <a:custGeom>
            <a:avLst/>
            <a:gdLst/>
            <a:ahLst/>
            <a:cxnLst/>
            <a:rect l="l" t="t" r="r" b="b"/>
            <a:pathLst>
              <a:path w="851534" h="713740" extrusionOk="0">
                <a:moveTo>
                  <a:pt x="851398" y="0"/>
                </a:moveTo>
                <a:lnTo>
                  <a:pt x="0" y="0"/>
                </a:lnTo>
                <a:lnTo>
                  <a:pt x="0" y="713716"/>
                </a:lnTo>
                <a:lnTo>
                  <a:pt x="851398" y="713716"/>
                </a:lnTo>
                <a:lnTo>
                  <a:pt x="851398" y="0"/>
                </a:lnTo>
                <a:close/>
              </a:path>
            </a:pathLst>
          </a:custGeom>
          <a:solidFill>
            <a:srgbClr val="0E4D4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338" name="Google Shape;338;p33"/>
          <p:cNvSpPr txBox="1"/>
          <p:nvPr/>
        </p:nvSpPr>
        <p:spPr>
          <a:xfrm>
            <a:off x="7768501" y="3308188"/>
            <a:ext cx="684000" cy="237600"/>
          </a:xfrm>
          <a:prstGeom prst="rect">
            <a:avLst/>
          </a:prstGeom>
          <a:noFill/>
          <a:ln>
            <a:noFill/>
          </a:ln>
        </p:spPr>
        <p:txBody>
          <a:bodyPr spcFirstLastPara="1" wrap="square" lIns="0" tIns="6650" rIns="0" bIns="0" anchor="t" anchorCtr="0">
            <a:spAutoFit/>
          </a:bodyPr>
          <a:lstStyle/>
          <a:p>
            <a:pPr marL="0" marR="0" lvl="0" indent="0" algn="ctr" rtl="0">
              <a:lnSpc>
                <a:spcPct val="100000"/>
              </a:lnSpc>
              <a:spcBef>
                <a:spcPts val="0"/>
              </a:spcBef>
              <a:spcAft>
                <a:spcPts val="0"/>
              </a:spcAft>
              <a:buNone/>
            </a:pPr>
            <a:r>
              <a:rPr lang="en" sz="1500" b="1">
                <a:latin typeface="Avenir"/>
                <a:ea typeface="Avenir"/>
                <a:cs typeface="Avenir"/>
                <a:sym typeface="Avenir"/>
              </a:rPr>
              <a:t>10%</a:t>
            </a:r>
            <a:endParaRPr sz="1500">
              <a:latin typeface="Avenir"/>
              <a:ea typeface="Avenir"/>
              <a:cs typeface="Avenir"/>
              <a:sym typeface="Avenir"/>
            </a:endParaRPr>
          </a:p>
        </p:txBody>
      </p:sp>
      <p:sp>
        <p:nvSpPr>
          <p:cNvPr id="339" name="Google Shape;339;p33"/>
          <p:cNvSpPr txBox="1"/>
          <p:nvPr/>
        </p:nvSpPr>
        <p:spPr>
          <a:xfrm>
            <a:off x="6699194" y="2955300"/>
            <a:ext cx="467400" cy="237600"/>
          </a:xfrm>
          <a:prstGeom prst="rect">
            <a:avLst/>
          </a:prstGeom>
          <a:noFill/>
          <a:ln>
            <a:noFill/>
          </a:ln>
        </p:spPr>
        <p:txBody>
          <a:bodyPr spcFirstLastPara="1" wrap="square" lIns="0" tIns="6650" rIns="0" bIns="0" anchor="t" anchorCtr="0">
            <a:spAutoFit/>
          </a:bodyPr>
          <a:lstStyle/>
          <a:p>
            <a:pPr marL="0" marR="0" lvl="0" indent="0" algn="ctr" rtl="0">
              <a:lnSpc>
                <a:spcPct val="100000"/>
              </a:lnSpc>
              <a:spcBef>
                <a:spcPts val="0"/>
              </a:spcBef>
              <a:spcAft>
                <a:spcPts val="0"/>
              </a:spcAft>
              <a:buNone/>
            </a:pPr>
            <a:r>
              <a:rPr lang="en" sz="1500" b="1">
                <a:latin typeface="Avenir"/>
                <a:ea typeface="Avenir"/>
                <a:cs typeface="Avenir"/>
                <a:sym typeface="Avenir"/>
              </a:rPr>
              <a:t>21%</a:t>
            </a:r>
            <a:endParaRPr sz="1500">
              <a:latin typeface="Avenir"/>
              <a:ea typeface="Avenir"/>
              <a:cs typeface="Avenir"/>
              <a:sym typeface="Avenir"/>
            </a:endParaRPr>
          </a:p>
        </p:txBody>
      </p:sp>
      <p:sp>
        <p:nvSpPr>
          <p:cNvPr id="340" name="Google Shape;340;p33"/>
          <p:cNvSpPr txBox="1"/>
          <p:nvPr/>
        </p:nvSpPr>
        <p:spPr>
          <a:xfrm>
            <a:off x="7580245" y="3975897"/>
            <a:ext cx="1060500" cy="322200"/>
          </a:xfrm>
          <a:prstGeom prst="rect">
            <a:avLst/>
          </a:prstGeom>
          <a:noFill/>
          <a:ln>
            <a:noFill/>
          </a:ln>
        </p:spPr>
        <p:txBody>
          <a:bodyPr spcFirstLastPara="1" wrap="square" lIns="0" tIns="14150" rIns="0" bIns="0" anchor="t" anchorCtr="0">
            <a:spAutoFit/>
          </a:bodyPr>
          <a:lstStyle/>
          <a:p>
            <a:pPr marL="0" lvl="0" indent="0" algn="ctr" rtl="0">
              <a:spcBef>
                <a:spcPts val="0"/>
              </a:spcBef>
              <a:spcAft>
                <a:spcPts val="0"/>
              </a:spcAft>
              <a:buNone/>
            </a:pPr>
            <a:r>
              <a:rPr lang="en" sz="1000">
                <a:latin typeface="Avenir"/>
                <a:ea typeface="Avenir"/>
                <a:cs typeface="Avenir"/>
                <a:sym typeface="Avenir"/>
              </a:rPr>
              <a:t>Are mentoring  women of color</a:t>
            </a:r>
            <a:endParaRPr sz="1000">
              <a:latin typeface="Avenir"/>
              <a:ea typeface="Avenir"/>
              <a:cs typeface="Avenir"/>
              <a:sym typeface="Avenir"/>
            </a:endParaRPr>
          </a:p>
        </p:txBody>
      </p:sp>
      <p:sp>
        <p:nvSpPr>
          <p:cNvPr id="341" name="Google Shape;341;p33"/>
          <p:cNvSpPr txBox="1"/>
          <p:nvPr/>
        </p:nvSpPr>
        <p:spPr>
          <a:xfrm>
            <a:off x="2944676" y="4847150"/>
            <a:ext cx="3857100" cy="131100"/>
          </a:xfrm>
          <a:prstGeom prst="rect">
            <a:avLst/>
          </a:prstGeom>
          <a:noFill/>
          <a:ln>
            <a:noFill/>
          </a:ln>
        </p:spPr>
        <p:txBody>
          <a:bodyPr spcFirstLastPara="1" wrap="square" lIns="0" tIns="7800" rIns="0" bIns="0" anchor="t" anchorCtr="0">
            <a:spAutoFit/>
          </a:bodyPr>
          <a:lstStyle/>
          <a:p>
            <a:pPr marL="0" marR="0" lvl="0" indent="0" algn="ctr" rtl="0">
              <a:lnSpc>
                <a:spcPct val="100000"/>
              </a:lnSpc>
              <a:spcBef>
                <a:spcPts val="0"/>
              </a:spcBef>
              <a:spcAft>
                <a:spcPts val="0"/>
              </a:spcAft>
              <a:buNone/>
            </a:pPr>
            <a:r>
              <a:rPr lang="en" sz="800" u="sng">
                <a:solidFill>
                  <a:schemeClr val="hlink"/>
                </a:solidFill>
                <a:latin typeface="Avenir"/>
                <a:ea typeface="Avenir"/>
                <a:cs typeface="Avenir"/>
                <a:sym typeface="Avenir"/>
                <a:hlinkClick r:id="rId3"/>
              </a:rPr>
              <a:t>LeanIn.Org</a:t>
            </a:r>
            <a:r>
              <a:rPr lang="en" sz="800">
                <a:latin typeface="Avenir"/>
                <a:ea typeface="Avenir"/>
                <a:cs typeface="Avenir"/>
                <a:sym typeface="Avenir"/>
              </a:rPr>
              <a:t> and McKinsey &amp; Company, </a:t>
            </a:r>
            <a:r>
              <a:rPr lang="en" sz="800" i="1">
                <a:latin typeface="Avenir"/>
                <a:ea typeface="Avenir"/>
                <a:cs typeface="Avenir"/>
                <a:sym typeface="Avenir"/>
              </a:rPr>
              <a:t>Women in the Workplace 2020 and 2021</a:t>
            </a:r>
            <a:endParaRPr sz="800">
              <a:latin typeface="Avenir"/>
              <a:ea typeface="Avenir"/>
              <a:cs typeface="Avenir"/>
              <a:sym typeface="Avenir"/>
            </a:endParaRPr>
          </a:p>
        </p:txBody>
      </p:sp>
      <p:sp>
        <p:nvSpPr>
          <p:cNvPr id="342" name="Google Shape;342;p33"/>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9</a:t>
            </a:fld>
            <a:endParaRPr sz="700">
              <a:latin typeface="Proxima Nova Semibold"/>
              <a:ea typeface="Proxima Nova Semibold"/>
              <a:cs typeface="Proxima Nova Semibold"/>
              <a:sym typeface="Proxima Nova Semibold"/>
            </a:endParaRPr>
          </a:p>
        </p:txBody>
      </p:sp>
      <p:grpSp>
        <p:nvGrpSpPr>
          <p:cNvPr id="343" name="Google Shape;343;p33"/>
          <p:cNvGrpSpPr/>
          <p:nvPr/>
        </p:nvGrpSpPr>
        <p:grpSpPr>
          <a:xfrm>
            <a:off x="167531" y="4852630"/>
            <a:ext cx="1505034" cy="174536"/>
            <a:chOff x="442904" y="4166938"/>
            <a:chExt cx="4030621" cy="467300"/>
          </a:xfrm>
        </p:grpSpPr>
        <p:pic>
          <p:nvPicPr>
            <p:cNvPr id="344" name="Google Shape;344;p33"/>
            <p:cNvPicPr preferRelativeResize="0"/>
            <p:nvPr/>
          </p:nvPicPr>
          <p:blipFill rotWithShape="1">
            <a:blip r:embed="rId4">
              <a:alphaModFix/>
            </a:blip>
            <a:srcRect/>
            <a:stretch/>
          </p:blipFill>
          <p:spPr>
            <a:xfrm>
              <a:off x="1848476" y="4166938"/>
              <a:ext cx="2625049" cy="467300"/>
            </a:xfrm>
            <a:prstGeom prst="rect">
              <a:avLst/>
            </a:prstGeom>
            <a:noFill/>
            <a:ln>
              <a:noFill/>
            </a:ln>
          </p:spPr>
        </p:pic>
        <p:grpSp>
          <p:nvGrpSpPr>
            <p:cNvPr id="345" name="Google Shape;345;p33"/>
            <p:cNvGrpSpPr/>
            <p:nvPr/>
          </p:nvGrpSpPr>
          <p:grpSpPr>
            <a:xfrm>
              <a:off x="442904" y="4326529"/>
              <a:ext cx="1033452" cy="205673"/>
              <a:chOff x="7504804" y="565304"/>
              <a:chExt cx="1033452" cy="205673"/>
            </a:xfrm>
          </p:grpSpPr>
          <p:sp>
            <p:nvSpPr>
              <p:cNvPr id="346" name="Google Shape;346;p33"/>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347" name="Google Shape;347;p33"/>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348" name="Google Shape;348;p33"/>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349" name="Google Shape;349;p33"/>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350" name="Google Shape;350;p33"/>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351" name="Google Shape;351;p33"/>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352" name="Google Shape;352;p33"/>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353" name="Google Shape;353;p33"/>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
        <p:nvSpPr>
          <p:cNvPr id="354" name="Google Shape;354;p33"/>
          <p:cNvSpPr/>
          <p:nvPr/>
        </p:nvSpPr>
        <p:spPr>
          <a:xfrm>
            <a:off x="1558805" y="1569561"/>
            <a:ext cx="336356" cy="2359704"/>
          </a:xfrm>
          <a:custGeom>
            <a:avLst/>
            <a:gdLst/>
            <a:ahLst/>
            <a:cxnLst/>
            <a:rect l="l" t="t" r="r" b="b"/>
            <a:pathLst>
              <a:path w="851535" h="4865370" extrusionOk="0">
                <a:moveTo>
                  <a:pt x="851387" y="0"/>
                </a:moveTo>
                <a:lnTo>
                  <a:pt x="0" y="0"/>
                </a:lnTo>
                <a:lnTo>
                  <a:pt x="0" y="4865118"/>
                </a:lnTo>
                <a:lnTo>
                  <a:pt x="851387" y="4865118"/>
                </a:lnTo>
                <a:lnTo>
                  <a:pt x="851387" y="0"/>
                </a:lnTo>
                <a:close/>
              </a:path>
            </a:pathLst>
          </a:custGeom>
          <a:solidFill>
            <a:srgbClr val="0E4D4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355" name="Google Shape;355;p33"/>
          <p:cNvSpPr txBox="1"/>
          <p:nvPr/>
        </p:nvSpPr>
        <p:spPr>
          <a:xfrm>
            <a:off x="525449" y="2751839"/>
            <a:ext cx="684000" cy="144000"/>
          </a:xfrm>
          <a:prstGeom prst="rect">
            <a:avLst/>
          </a:prstGeom>
          <a:noFill/>
          <a:ln>
            <a:noFill/>
          </a:ln>
        </p:spPr>
        <p:txBody>
          <a:bodyPr spcFirstLastPara="1" wrap="square" lIns="0" tIns="5475" rIns="0" bIns="0" anchor="t" anchorCtr="0">
            <a:spAutoFit/>
          </a:bodyPr>
          <a:lstStyle/>
          <a:p>
            <a:pPr marL="25400" marR="0" lvl="0" indent="-25400" algn="ctr" rtl="0">
              <a:lnSpc>
                <a:spcPct val="101000"/>
              </a:lnSpc>
              <a:spcBef>
                <a:spcPts val="0"/>
              </a:spcBef>
              <a:spcAft>
                <a:spcPts val="0"/>
              </a:spcAft>
              <a:buNone/>
            </a:pPr>
            <a:r>
              <a:rPr lang="en" sz="900" b="1">
                <a:solidFill>
                  <a:srgbClr val="FFFFFF"/>
                </a:solidFill>
                <a:latin typeface="Proxima Nova"/>
                <a:ea typeface="Proxima Nova"/>
                <a:cs typeface="Proxima Nova"/>
                <a:sym typeface="Proxima Nova"/>
              </a:rPr>
              <a:t>2020</a:t>
            </a:r>
            <a:endParaRPr sz="800" b="1">
              <a:solidFill>
                <a:srgbClr val="FFFFFF"/>
              </a:solidFill>
              <a:latin typeface="Proxima Nova"/>
              <a:ea typeface="Proxima Nova"/>
              <a:cs typeface="Proxima Nova"/>
              <a:sym typeface="Proxima Nova"/>
            </a:endParaRPr>
          </a:p>
        </p:txBody>
      </p:sp>
      <p:sp>
        <p:nvSpPr>
          <p:cNvPr id="356" name="Google Shape;356;p33"/>
          <p:cNvSpPr txBox="1"/>
          <p:nvPr/>
        </p:nvSpPr>
        <p:spPr>
          <a:xfrm>
            <a:off x="1382215" y="2757156"/>
            <a:ext cx="684000" cy="144000"/>
          </a:xfrm>
          <a:prstGeom prst="rect">
            <a:avLst/>
          </a:prstGeom>
          <a:noFill/>
          <a:ln>
            <a:noFill/>
          </a:ln>
        </p:spPr>
        <p:txBody>
          <a:bodyPr spcFirstLastPara="1" wrap="square" lIns="0" tIns="5475" rIns="0" bIns="0" anchor="t" anchorCtr="0">
            <a:spAutoFit/>
          </a:bodyPr>
          <a:lstStyle/>
          <a:p>
            <a:pPr marL="25400" marR="0" lvl="0" indent="-25400" algn="ctr" rtl="0">
              <a:lnSpc>
                <a:spcPct val="101000"/>
              </a:lnSpc>
              <a:spcBef>
                <a:spcPts val="0"/>
              </a:spcBef>
              <a:spcAft>
                <a:spcPts val="0"/>
              </a:spcAft>
              <a:buNone/>
            </a:pPr>
            <a:r>
              <a:rPr lang="en" sz="900" b="1">
                <a:solidFill>
                  <a:srgbClr val="FFFFFF"/>
                </a:solidFill>
                <a:latin typeface="Proxima Nova"/>
                <a:ea typeface="Proxima Nova"/>
                <a:cs typeface="Proxima Nova"/>
                <a:sym typeface="Proxima Nova"/>
              </a:rPr>
              <a:t>2021</a:t>
            </a:r>
            <a:endParaRPr sz="800" b="1">
              <a:solidFill>
                <a:srgbClr val="FFFFFF"/>
              </a:solidFill>
              <a:latin typeface="Proxima Nova"/>
              <a:ea typeface="Proxima Nova"/>
              <a:cs typeface="Proxima Nova"/>
              <a:sym typeface="Proxima Nova"/>
            </a:endParaRPr>
          </a:p>
        </p:txBody>
      </p:sp>
      <p:cxnSp>
        <p:nvCxnSpPr>
          <p:cNvPr id="357" name="Google Shape;357;p33"/>
          <p:cNvCxnSpPr/>
          <p:nvPr/>
        </p:nvCxnSpPr>
        <p:spPr>
          <a:xfrm>
            <a:off x="503249" y="3925555"/>
            <a:ext cx="8037600" cy="0"/>
          </a:xfrm>
          <a:prstGeom prst="straightConnector1">
            <a:avLst/>
          </a:prstGeom>
          <a:noFill/>
          <a:ln w="9525" cap="flat" cmpd="sng">
            <a:solidFill>
              <a:schemeClr val="dk1"/>
            </a:solidFill>
            <a:prstDash val="solid"/>
            <a:round/>
            <a:headEnd type="none" w="med" len="med"/>
            <a:tailEnd type="none" w="med" len="med"/>
          </a:ln>
        </p:spPr>
      </p:cxnSp>
      <p:sp>
        <p:nvSpPr>
          <p:cNvPr id="358" name="Google Shape;358;p33"/>
          <p:cNvSpPr txBox="1"/>
          <p:nvPr/>
        </p:nvSpPr>
        <p:spPr>
          <a:xfrm>
            <a:off x="1563575" y="1337300"/>
            <a:ext cx="580800" cy="237600"/>
          </a:xfrm>
          <a:prstGeom prst="rect">
            <a:avLst/>
          </a:prstGeom>
          <a:noFill/>
          <a:ln>
            <a:noFill/>
          </a:ln>
        </p:spPr>
        <p:txBody>
          <a:bodyPr spcFirstLastPara="1" wrap="square" lIns="0" tIns="6650" rIns="0" bIns="0" anchor="t" anchorCtr="0">
            <a:spAutoFit/>
          </a:bodyPr>
          <a:lstStyle/>
          <a:p>
            <a:pPr marL="0" marR="0" lvl="0" indent="0" algn="l" rtl="0">
              <a:lnSpc>
                <a:spcPct val="100000"/>
              </a:lnSpc>
              <a:spcBef>
                <a:spcPts val="0"/>
              </a:spcBef>
              <a:spcAft>
                <a:spcPts val="0"/>
              </a:spcAft>
              <a:buNone/>
            </a:pPr>
            <a:r>
              <a:rPr lang="en" sz="1500" b="1">
                <a:latin typeface="Avenir"/>
                <a:ea typeface="Avenir"/>
                <a:cs typeface="Avenir"/>
                <a:sym typeface="Avenir"/>
              </a:rPr>
              <a:t>77%</a:t>
            </a:r>
            <a:endParaRPr sz="1500">
              <a:latin typeface="Avenir"/>
              <a:ea typeface="Avenir"/>
              <a:cs typeface="Avenir"/>
              <a:sym typeface="Avenir"/>
            </a:endParaRPr>
          </a:p>
        </p:txBody>
      </p:sp>
      <p:cxnSp>
        <p:nvCxnSpPr>
          <p:cNvPr id="359" name="Google Shape;359;p33"/>
          <p:cNvCxnSpPr/>
          <p:nvPr/>
        </p:nvCxnSpPr>
        <p:spPr>
          <a:xfrm>
            <a:off x="1917993" y="1569012"/>
            <a:ext cx="6622800" cy="0"/>
          </a:xfrm>
          <a:prstGeom prst="straightConnector1">
            <a:avLst/>
          </a:prstGeom>
          <a:noFill/>
          <a:ln w="9525" cap="flat" cmpd="sng">
            <a:solidFill>
              <a:schemeClr val="dk2"/>
            </a:solidFill>
            <a:prstDash val="dot"/>
            <a:round/>
            <a:headEnd type="none" w="med" len="med"/>
            <a:tailEnd type="none" w="med" len="med"/>
          </a:ln>
        </p:spPr>
      </p:cxnSp>
      <p:sp>
        <p:nvSpPr>
          <p:cNvPr id="360" name="Google Shape;360;p33"/>
          <p:cNvSpPr txBox="1"/>
          <p:nvPr/>
        </p:nvSpPr>
        <p:spPr>
          <a:xfrm>
            <a:off x="5538245" y="2279338"/>
            <a:ext cx="421800" cy="237600"/>
          </a:xfrm>
          <a:prstGeom prst="rect">
            <a:avLst/>
          </a:prstGeom>
          <a:noFill/>
          <a:ln>
            <a:noFill/>
          </a:ln>
        </p:spPr>
        <p:txBody>
          <a:bodyPr spcFirstLastPara="1" wrap="square" lIns="0" tIns="6650" rIns="0" bIns="0" anchor="t" anchorCtr="0">
            <a:spAutoFit/>
          </a:bodyPr>
          <a:lstStyle/>
          <a:p>
            <a:pPr marL="0" marR="0" lvl="0" indent="0" algn="ctr" rtl="0">
              <a:lnSpc>
                <a:spcPct val="100000"/>
              </a:lnSpc>
              <a:spcBef>
                <a:spcPts val="0"/>
              </a:spcBef>
              <a:spcAft>
                <a:spcPts val="0"/>
              </a:spcAft>
              <a:buNone/>
            </a:pPr>
            <a:r>
              <a:rPr lang="en" sz="1500" b="1">
                <a:latin typeface="Avenir"/>
                <a:ea typeface="Avenir"/>
                <a:cs typeface="Avenir"/>
                <a:sym typeface="Avenir"/>
              </a:rPr>
              <a:t>39%</a:t>
            </a:r>
            <a:endParaRPr sz="1500">
              <a:latin typeface="Avenir"/>
              <a:ea typeface="Avenir"/>
              <a:cs typeface="Avenir"/>
              <a:sym typeface="Avenir"/>
            </a:endParaRPr>
          </a:p>
        </p:txBody>
      </p:sp>
      <p:sp>
        <p:nvSpPr>
          <p:cNvPr id="361" name="Google Shape;361;p33"/>
          <p:cNvSpPr/>
          <p:nvPr/>
        </p:nvSpPr>
        <p:spPr>
          <a:xfrm>
            <a:off x="4409495" y="2425808"/>
            <a:ext cx="336356" cy="1507372"/>
          </a:xfrm>
          <a:custGeom>
            <a:avLst/>
            <a:gdLst/>
            <a:ahLst/>
            <a:cxnLst/>
            <a:rect l="l" t="t" r="r" b="b"/>
            <a:pathLst>
              <a:path w="851534" h="3331209" extrusionOk="0">
                <a:moveTo>
                  <a:pt x="851387" y="0"/>
                </a:moveTo>
                <a:lnTo>
                  <a:pt x="0" y="0"/>
                </a:lnTo>
                <a:lnTo>
                  <a:pt x="0" y="3330662"/>
                </a:lnTo>
                <a:lnTo>
                  <a:pt x="851387" y="3330662"/>
                </a:lnTo>
                <a:lnTo>
                  <a:pt x="851387" y="0"/>
                </a:lnTo>
                <a:close/>
              </a:path>
            </a:pathLst>
          </a:custGeom>
          <a:solidFill>
            <a:srgbClr val="0E4D4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362" name="Google Shape;362;p33"/>
          <p:cNvSpPr txBox="1"/>
          <p:nvPr/>
        </p:nvSpPr>
        <p:spPr>
          <a:xfrm>
            <a:off x="4047425" y="3976475"/>
            <a:ext cx="1060500" cy="630000"/>
          </a:xfrm>
          <a:prstGeom prst="rect">
            <a:avLst/>
          </a:prstGeom>
          <a:noFill/>
          <a:ln>
            <a:noFill/>
          </a:ln>
        </p:spPr>
        <p:txBody>
          <a:bodyPr spcFirstLastPara="1" wrap="square" lIns="0" tIns="14150" rIns="0" bIns="0" anchor="t" anchorCtr="0">
            <a:spAutoFit/>
          </a:bodyPr>
          <a:lstStyle/>
          <a:p>
            <a:pPr marL="0" lvl="0" indent="0" algn="ctr" rtl="0">
              <a:spcBef>
                <a:spcPts val="0"/>
              </a:spcBef>
              <a:spcAft>
                <a:spcPts val="0"/>
              </a:spcAft>
              <a:buNone/>
            </a:pPr>
            <a:r>
              <a:rPr lang="en" sz="1000">
                <a:latin typeface="Avenir"/>
                <a:ea typeface="Avenir"/>
                <a:cs typeface="Avenir"/>
                <a:sym typeface="Avenir"/>
              </a:rPr>
              <a:t> Publicly give credit to women of color for their ideas </a:t>
            </a:r>
            <a:endParaRPr sz="1000">
              <a:latin typeface="Avenir"/>
              <a:ea typeface="Avenir"/>
              <a:cs typeface="Avenir"/>
              <a:sym typeface="Avenir"/>
            </a:endParaRPr>
          </a:p>
        </p:txBody>
      </p:sp>
      <p:sp>
        <p:nvSpPr>
          <p:cNvPr id="363" name="Google Shape;363;p33"/>
          <p:cNvSpPr txBox="1"/>
          <p:nvPr/>
        </p:nvSpPr>
        <p:spPr>
          <a:xfrm>
            <a:off x="4366777" y="2169065"/>
            <a:ext cx="421800" cy="237600"/>
          </a:xfrm>
          <a:prstGeom prst="rect">
            <a:avLst/>
          </a:prstGeom>
          <a:noFill/>
          <a:ln>
            <a:noFill/>
          </a:ln>
        </p:spPr>
        <p:txBody>
          <a:bodyPr spcFirstLastPara="1" wrap="square" lIns="0" tIns="6650" rIns="0" bIns="0" anchor="t" anchorCtr="0">
            <a:spAutoFit/>
          </a:bodyPr>
          <a:lstStyle/>
          <a:p>
            <a:pPr marL="0" marR="0" lvl="0" indent="0" algn="ctr" rtl="0">
              <a:lnSpc>
                <a:spcPct val="100000"/>
              </a:lnSpc>
              <a:spcBef>
                <a:spcPts val="0"/>
              </a:spcBef>
              <a:spcAft>
                <a:spcPts val="0"/>
              </a:spcAft>
              <a:buNone/>
            </a:pPr>
            <a:r>
              <a:rPr lang="en" sz="1500" b="1">
                <a:latin typeface="Avenir"/>
                <a:ea typeface="Avenir"/>
                <a:cs typeface="Avenir"/>
                <a:sym typeface="Avenir"/>
              </a:rPr>
              <a:t>43%</a:t>
            </a:r>
            <a:endParaRPr sz="1500">
              <a:latin typeface="Avenir"/>
              <a:ea typeface="Avenir"/>
              <a:cs typeface="Avenir"/>
              <a:sym typeface="Aveni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Shape 2593"/>
        <p:cNvGrpSpPr/>
        <p:nvPr/>
      </p:nvGrpSpPr>
      <p:grpSpPr>
        <a:xfrm>
          <a:off x="0" y="0"/>
          <a:ext cx="0" cy="0"/>
          <a:chOff x="0" y="0"/>
          <a:chExt cx="0" cy="0"/>
        </a:xfrm>
      </p:grpSpPr>
      <p:sp>
        <p:nvSpPr>
          <p:cNvPr id="2594" name="Google Shape;2594;p114"/>
          <p:cNvSpPr/>
          <p:nvPr/>
        </p:nvSpPr>
        <p:spPr>
          <a:xfrm>
            <a:off x="0" y="0"/>
            <a:ext cx="3430407" cy="5145465"/>
          </a:xfrm>
          <a:custGeom>
            <a:avLst/>
            <a:gdLst/>
            <a:ahLst/>
            <a:cxnLst/>
            <a:rect l="l" t="t" r="r" b="b"/>
            <a:pathLst>
              <a:path w="7539355" h="11308715" extrusionOk="0">
                <a:moveTo>
                  <a:pt x="7539037" y="0"/>
                </a:moveTo>
                <a:lnTo>
                  <a:pt x="0" y="0"/>
                </a:lnTo>
                <a:lnTo>
                  <a:pt x="0" y="11308556"/>
                </a:lnTo>
                <a:lnTo>
                  <a:pt x="7539037" y="11308556"/>
                </a:lnTo>
                <a:lnTo>
                  <a:pt x="7539037" y="0"/>
                </a:lnTo>
                <a:close/>
              </a:path>
            </a:pathLst>
          </a:custGeom>
          <a:solidFill>
            <a:srgbClr val="332C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595" name="Google Shape;2595;p114"/>
          <p:cNvSpPr txBox="1"/>
          <p:nvPr/>
        </p:nvSpPr>
        <p:spPr>
          <a:xfrm>
            <a:off x="651450" y="832200"/>
            <a:ext cx="2352900" cy="3174300"/>
          </a:xfrm>
          <a:prstGeom prst="rect">
            <a:avLst/>
          </a:prstGeom>
          <a:noFill/>
          <a:ln>
            <a:noFill/>
          </a:ln>
        </p:spPr>
        <p:txBody>
          <a:bodyPr spcFirstLastPara="1" wrap="square" lIns="0" tIns="125625" rIns="0" bIns="0" anchor="t" anchorCtr="0">
            <a:spAutoFit/>
          </a:bodyPr>
          <a:lstStyle/>
          <a:p>
            <a:pPr marL="0" marR="317500" lvl="0" indent="0" algn="l" rtl="0">
              <a:lnSpc>
                <a:spcPct val="96574"/>
              </a:lnSpc>
              <a:spcBef>
                <a:spcPts val="0"/>
              </a:spcBef>
              <a:spcAft>
                <a:spcPts val="0"/>
              </a:spcAft>
              <a:buNone/>
            </a:pPr>
            <a:r>
              <a:rPr lang="en" sz="4100">
                <a:solidFill>
                  <a:srgbClr val="FFFFFF"/>
                </a:solidFill>
                <a:latin typeface="Oswald"/>
                <a:ea typeface="Oswald"/>
                <a:cs typeface="Oswald"/>
                <a:sym typeface="Oswald"/>
              </a:rPr>
              <a:t>How to  practice</a:t>
            </a:r>
            <a:endParaRPr sz="4100">
              <a:latin typeface="Oswald"/>
              <a:ea typeface="Oswald"/>
              <a:cs typeface="Oswald"/>
              <a:sym typeface="Oswald"/>
            </a:endParaRPr>
          </a:p>
          <a:p>
            <a:pPr marL="0" marR="0" lvl="0" indent="0" algn="l" rtl="0">
              <a:lnSpc>
                <a:spcPct val="96574"/>
              </a:lnSpc>
              <a:spcBef>
                <a:spcPts val="0"/>
              </a:spcBef>
              <a:spcAft>
                <a:spcPts val="0"/>
              </a:spcAft>
              <a:buNone/>
            </a:pPr>
            <a:r>
              <a:rPr lang="en" sz="4100">
                <a:solidFill>
                  <a:srgbClr val="FFFFFF"/>
                </a:solidFill>
                <a:latin typeface="Oswald"/>
                <a:ea typeface="Oswald"/>
                <a:cs typeface="Oswald"/>
                <a:sym typeface="Oswald"/>
              </a:rPr>
              <a:t>allyship in  breakout  groups</a:t>
            </a:r>
            <a:endParaRPr sz="4100">
              <a:latin typeface="Oswald"/>
              <a:ea typeface="Oswald"/>
              <a:cs typeface="Oswald"/>
              <a:sym typeface="Oswald"/>
            </a:endParaRPr>
          </a:p>
        </p:txBody>
      </p:sp>
      <p:sp>
        <p:nvSpPr>
          <p:cNvPr id="2596" name="Google Shape;2596;p114"/>
          <p:cNvSpPr txBox="1">
            <a:spLocks noGrp="1"/>
          </p:cNvSpPr>
          <p:nvPr>
            <p:ph type="title"/>
          </p:nvPr>
        </p:nvSpPr>
        <p:spPr>
          <a:xfrm>
            <a:off x="4347149" y="381940"/>
            <a:ext cx="4200000" cy="682500"/>
          </a:xfrm>
          <a:prstGeom prst="rect">
            <a:avLst/>
          </a:prstGeom>
          <a:noFill/>
          <a:ln>
            <a:noFill/>
          </a:ln>
        </p:spPr>
        <p:txBody>
          <a:bodyPr spcFirstLastPara="1" wrap="square" lIns="0" tIns="62950" rIns="0" bIns="0" anchor="t" anchorCtr="0">
            <a:spAutoFit/>
          </a:bodyPr>
          <a:lstStyle/>
          <a:p>
            <a:pPr marL="0" lvl="0" indent="0" algn="l" rtl="0">
              <a:lnSpc>
                <a:spcPct val="100000"/>
              </a:lnSpc>
              <a:spcBef>
                <a:spcPts val="0"/>
              </a:spcBef>
              <a:spcAft>
                <a:spcPts val="0"/>
              </a:spcAft>
              <a:buNone/>
            </a:pPr>
            <a:r>
              <a:rPr lang="en" sz="1200">
                <a:solidFill>
                  <a:srgbClr val="000000"/>
                </a:solidFill>
                <a:latin typeface="Proxima Nova"/>
                <a:ea typeface="Proxima Nova"/>
                <a:cs typeface="Proxima Nova"/>
                <a:sym typeface="Proxima Nova"/>
              </a:rPr>
              <a:t>Share the mic</a:t>
            </a:r>
            <a:endParaRPr sz="1200">
              <a:latin typeface="Proxima Nova"/>
              <a:ea typeface="Proxima Nova"/>
              <a:cs typeface="Proxima Nova"/>
              <a:sym typeface="Proxima Nova"/>
            </a:endParaRPr>
          </a:p>
          <a:p>
            <a:pPr marL="0" marR="0" lvl="0" indent="0" algn="l" rtl="0">
              <a:lnSpc>
                <a:spcPct val="100400"/>
              </a:lnSpc>
              <a:spcBef>
                <a:spcPts val="500"/>
              </a:spcBef>
              <a:spcAft>
                <a:spcPts val="0"/>
              </a:spcAft>
              <a:buNone/>
            </a:pPr>
            <a:r>
              <a:rPr lang="en" sz="1200" b="0">
                <a:solidFill>
                  <a:srgbClr val="000000"/>
                </a:solidFill>
                <a:latin typeface="Avenir"/>
                <a:ea typeface="Avenir"/>
                <a:cs typeface="Avenir"/>
                <a:sym typeface="Avenir"/>
              </a:rPr>
              <a:t>Make space for everyone to speak. Step back if you often  share first or when exploring areas where you hold privilege.</a:t>
            </a:r>
            <a:endParaRPr sz="1200">
              <a:latin typeface="Avenir"/>
              <a:ea typeface="Avenir"/>
              <a:cs typeface="Avenir"/>
              <a:sym typeface="Avenir"/>
            </a:endParaRPr>
          </a:p>
        </p:txBody>
      </p:sp>
      <p:sp>
        <p:nvSpPr>
          <p:cNvPr id="2597" name="Google Shape;2597;p114"/>
          <p:cNvSpPr txBox="1"/>
          <p:nvPr/>
        </p:nvSpPr>
        <p:spPr>
          <a:xfrm>
            <a:off x="4347149" y="1334221"/>
            <a:ext cx="3982200" cy="682500"/>
          </a:xfrm>
          <a:prstGeom prst="rect">
            <a:avLst/>
          </a:prstGeom>
          <a:noFill/>
          <a:ln>
            <a:noFill/>
          </a:ln>
        </p:spPr>
        <p:txBody>
          <a:bodyPr spcFirstLastPara="1" wrap="square" lIns="0" tIns="62950" rIns="0" bIns="0" anchor="t" anchorCtr="0">
            <a:spAutoFit/>
          </a:bodyPr>
          <a:lstStyle/>
          <a:p>
            <a:pPr marL="0" marR="0" lvl="0" indent="0" algn="l" rtl="0">
              <a:lnSpc>
                <a:spcPct val="100000"/>
              </a:lnSpc>
              <a:spcBef>
                <a:spcPts val="0"/>
              </a:spcBef>
              <a:spcAft>
                <a:spcPts val="0"/>
              </a:spcAft>
              <a:buNone/>
            </a:pPr>
            <a:r>
              <a:rPr lang="en" sz="1200" b="1">
                <a:latin typeface="Proxima Nova"/>
                <a:ea typeface="Proxima Nova"/>
                <a:cs typeface="Proxima Nova"/>
                <a:sym typeface="Proxima Nova"/>
              </a:rPr>
              <a:t>Commit to confidentiality</a:t>
            </a:r>
            <a:endParaRPr sz="1200" b="1">
              <a:latin typeface="Proxima Nova"/>
              <a:ea typeface="Proxima Nova"/>
              <a:cs typeface="Proxima Nova"/>
              <a:sym typeface="Proxima Nova"/>
            </a:endParaRPr>
          </a:p>
          <a:p>
            <a:pPr marL="0" marR="0" lvl="0" indent="0" algn="l" rtl="0">
              <a:lnSpc>
                <a:spcPct val="100400"/>
              </a:lnSpc>
              <a:spcBef>
                <a:spcPts val="500"/>
              </a:spcBef>
              <a:spcAft>
                <a:spcPts val="0"/>
              </a:spcAft>
              <a:buNone/>
            </a:pPr>
            <a:r>
              <a:rPr lang="en" sz="1200">
                <a:latin typeface="Avenir"/>
                <a:ea typeface="Avenir"/>
                <a:cs typeface="Avenir"/>
                <a:sym typeface="Avenir"/>
              </a:rPr>
              <a:t>Don’t use other people’s names when sharing stories and  keep everything shared confidential.</a:t>
            </a:r>
            <a:endParaRPr sz="1200">
              <a:latin typeface="Avenir"/>
              <a:ea typeface="Avenir"/>
              <a:cs typeface="Avenir"/>
              <a:sym typeface="Avenir"/>
            </a:endParaRPr>
          </a:p>
        </p:txBody>
      </p:sp>
      <p:sp>
        <p:nvSpPr>
          <p:cNvPr id="2598" name="Google Shape;2598;p114"/>
          <p:cNvSpPr txBox="1"/>
          <p:nvPr/>
        </p:nvSpPr>
        <p:spPr>
          <a:xfrm>
            <a:off x="4347149" y="3291357"/>
            <a:ext cx="4073700" cy="497100"/>
          </a:xfrm>
          <a:prstGeom prst="rect">
            <a:avLst/>
          </a:prstGeom>
          <a:noFill/>
          <a:ln>
            <a:noFill/>
          </a:ln>
        </p:spPr>
        <p:txBody>
          <a:bodyPr spcFirstLastPara="1" wrap="square" lIns="0" tIns="62950" rIns="0" bIns="0" anchor="t" anchorCtr="0">
            <a:spAutoFit/>
          </a:bodyPr>
          <a:lstStyle/>
          <a:p>
            <a:pPr marL="0" marR="0" lvl="0" indent="0" algn="l" rtl="0">
              <a:lnSpc>
                <a:spcPct val="100000"/>
              </a:lnSpc>
              <a:spcBef>
                <a:spcPts val="0"/>
              </a:spcBef>
              <a:spcAft>
                <a:spcPts val="0"/>
              </a:spcAft>
              <a:buNone/>
            </a:pPr>
            <a:r>
              <a:rPr lang="en" sz="1200" b="1">
                <a:latin typeface="Proxima Nova"/>
                <a:ea typeface="Proxima Nova"/>
                <a:cs typeface="Proxima Nova"/>
                <a:sym typeface="Proxima Nova"/>
              </a:rPr>
              <a:t>Don’t question others’ experiences</a:t>
            </a:r>
            <a:endParaRPr sz="1200" b="1">
              <a:latin typeface="Proxima Nova"/>
              <a:ea typeface="Proxima Nova"/>
              <a:cs typeface="Proxima Nova"/>
              <a:sym typeface="Proxima Nova"/>
            </a:endParaRPr>
          </a:p>
          <a:p>
            <a:pPr marL="0" marR="0" lvl="0" indent="0" algn="l" rtl="0">
              <a:lnSpc>
                <a:spcPct val="100000"/>
              </a:lnSpc>
              <a:spcBef>
                <a:spcPts val="500"/>
              </a:spcBef>
              <a:spcAft>
                <a:spcPts val="0"/>
              </a:spcAft>
              <a:buNone/>
            </a:pPr>
            <a:r>
              <a:rPr lang="en" sz="1200">
                <a:latin typeface="Avenir"/>
                <a:ea typeface="Avenir"/>
                <a:cs typeface="Avenir"/>
                <a:sym typeface="Avenir"/>
              </a:rPr>
              <a:t>Don’t question or discount the lived experiences of others.</a:t>
            </a:r>
            <a:endParaRPr sz="1200">
              <a:latin typeface="Avenir"/>
              <a:ea typeface="Avenir"/>
              <a:cs typeface="Avenir"/>
              <a:sym typeface="Avenir"/>
            </a:endParaRPr>
          </a:p>
        </p:txBody>
      </p:sp>
      <p:sp>
        <p:nvSpPr>
          <p:cNvPr id="2599" name="Google Shape;2599;p114"/>
          <p:cNvSpPr txBox="1"/>
          <p:nvPr/>
        </p:nvSpPr>
        <p:spPr>
          <a:xfrm>
            <a:off x="4347149" y="2215031"/>
            <a:ext cx="4156200" cy="867900"/>
          </a:xfrm>
          <a:prstGeom prst="rect">
            <a:avLst/>
          </a:prstGeom>
          <a:noFill/>
          <a:ln>
            <a:noFill/>
          </a:ln>
        </p:spPr>
        <p:txBody>
          <a:bodyPr spcFirstLastPara="1" wrap="square" lIns="0" tIns="62950" rIns="0" bIns="0" anchor="t" anchorCtr="0">
            <a:spAutoFit/>
          </a:bodyPr>
          <a:lstStyle/>
          <a:p>
            <a:pPr marL="0" marR="0" lvl="0" indent="0" algn="l" rtl="0">
              <a:lnSpc>
                <a:spcPct val="100000"/>
              </a:lnSpc>
              <a:spcBef>
                <a:spcPts val="0"/>
              </a:spcBef>
              <a:spcAft>
                <a:spcPts val="0"/>
              </a:spcAft>
              <a:buNone/>
            </a:pPr>
            <a:r>
              <a:rPr lang="en" sz="1200" b="1">
                <a:latin typeface="Proxima Nova"/>
                <a:ea typeface="Proxima Nova"/>
                <a:cs typeface="Proxima Nova"/>
                <a:sym typeface="Proxima Nova"/>
              </a:rPr>
              <a:t>Be mindful of your a-ha moments</a:t>
            </a:r>
            <a:endParaRPr sz="1200" b="1">
              <a:latin typeface="Proxima Nova"/>
              <a:ea typeface="Proxima Nova"/>
              <a:cs typeface="Proxima Nova"/>
              <a:sym typeface="Proxima Nova"/>
            </a:endParaRPr>
          </a:p>
          <a:p>
            <a:pPr marL="0" marR="0" lvl="0" indent="0" algn="l" rtl="0">
              <a:lnSpc>
                <a:spcPct val="100400"/>
              </a:lnSpc>
              <a:spcBef>
                <a:spcPts val="500"/>
              </a:spcBef>
              <a:spcAft>
                <a:spcPts val="0"/>
              </a:spcAft>
              <a:buNone/>
            </a:pPr>
            <a:r>
              <a:rPr lang="en" sz="1200">
                <a:latin typeface="Avenir"/>
                <a:ea typeface="Avenir"/>
                <a:cs typeface="Avenir"/>
                <a:sym typeface="Avenir"/>
              </a:rPr>
              <a:t>When you see something through a new lens, remember  that it might be part of someone else’s day-to-day. Be aware  of how your sharing will land for them.</a:t>
            </a:r>
            <a:endParaRPr sz="1200">
              <a:latin typeface="Avenir"/>
              <a:ea typeface="Avenir"/>
              <a:cs typeface="Avenir"/>
              <a:sym typeface="Avenir"/>
            </a:endParaRPr>
          </a:p>
        </p:txBody>
      </p:sp>
      <p:sp>
        <p:nvSpPr>
          <p:cNvPr id="2600" name="Google Shape;2600;p114"/>
          <p:cNvSpPr txBox="1"/>
          <p:nvPr/>
        </p:nvSpPr>
        <p:spPr>
          <a:xfrm>
            <a:off x="4347149" y="4052999"/>
            <a:ext cx="4038000" cy="682500"/>
          </a:xfrm>
          <a:prstGeom prst="rect">
            <a:avLst/>
          </a:prstGeom>
          <a:noFill/>
          <a:ln>
            <a:noFill/>
          </a:ln>
        </p:spPr>
        <p:txBody>
          <a:bodyPr spcFirstLastPara="1" wrap="square" lIns="0" tIns="62950" rIns="0" bIns="0" anchor="t" anchorCtr="0">
            <a:spAutoFit/>
          </a:bodyPr>
          <a:lstStyle/>
          <a:p>
            <a:pPr marL="0" marR="0" lvl="0" indent="0" algn="l" rtl="0">
              <a:lnSpc>
                <a:spcPct val="100000"/>
              </a:lnSpc>
              <a:spcBef>
                <a:spcPts val="0"/>
              </a:spcBef>
              <a:spcAft>
                <a:spcPts val="0"/>
              </a:spcAft>
              <a:buNone/>
            </a:pPr>
            <a:r>
              <a:rPr lang="en" sz="1200" b="1">
                <a:latin typeface="Proxima Nova"/>
                <a:ea typeface="Proxima Nova"/>
                <a:cs typeface="Proxima Nova"/>
                <a:sym typeface="Proxima Nova"/>
              </a:rPr>
              <a:t>Give one another grace</a:t>
            </a:r>
            <a:endParaRPr sz="1200" b="1">
              <a:latin typeface="Proxima Nova"/>
              <a:ea typeface="Proxima Nova"/>
              <a:cs typeface="Proxima Nova"/>
              <a:sym typeface="Proxima Nova"/>
            </a:endParaRPr>
          </a:p>
          <a:p>
            <a:pPr marL="0" marR="0" lvl="0" indent="0" algn="l" rtl="0">
              <a:lnSpc>
                <a:spcPct val="100400"/>
              </a:lnSpc>
              <a:spcBef>
                <a:spcPts val="500"/>
              </a:spcBef>
              <a:spcAft>
                <a:spcPts val="0"/>
              </a:spcAft>
              <a:buNone/>
            </a:pPr>
            <a:r>
              <a:rPr lang="en" sz="1200">
                <a:latin typeface="Avenir"/>
                <a:ea typeface="Avenir"/>
                <a:cs typeface="Avenir"/>
                <a:sym typeface="Avenir"/>
              </a:rPr>
              <a:t>Believe one another’s best intentions and be patient when  mistakes are made.</a:t>
            </a:r>
            <a:endParaRPr sz="1200">
              <a:latin typeface="Avenir"/>
              <a:ea typeface="Avenir"/>
              <a:cs typeface="Avenir"/>
              <a:sym typeface="Avenir"/>
            </a:endParaRPr>
          </a:p>
        </p:txBody>
      </p:sp>
      <p:grpSp>
        <p:nvGrpSpPr>
          <p:cNvPr id="2601" name="Google Shape;2601;p114"/>
          <p:cNvGrpSpPr/>
          <p:nvPr/>
        </p:nvGrpSpPr>
        <p:grpSpPr>
          <a:xfrm>
            <a:off x="3502253" y="3168656"/>
            <a:ext cx="850606" cy="1595283"/>
            <a:chOff x="7700104" y="6967142"/>
            <a:chExt cx="1870285" cy="3507658"/>
          </a:xfrm>
        </p:grpSpPr>
        <p:pic>
          <p:nvPicPr>
            <p:cNvPr id="2602" name="Google Shape;2602;p114"/>
            <p:cNvPicPr preferRelativeResize="0"/>
            <p:nvPr/>
          </p:nvPicPr>
          <p:blipFill rotWithShape="1">
            <a:blip r:embed="rId3">
              <a:alphaModFix/>
            </a:blip>
            <a:srcRect/>
            <a:stretch/>
          </p:blipFill>
          <p:spPr>
            <a:xfrm>
              <a:off x="7812321" y="8828957"/>
              <a:ext cx="1645851" cy="1645843"/>
            </a:xfrm>
            <a:prstGeom prst="rect">
              <a:avLst/>
            </a:prstGeom>
            <a:noFill/>
            <a:ln>
              <a:noFill/>
            </a:ln>
          </p:spPr>
        </p:pic>
        <p:pic>
          <p:nvPicPr>
            <p:cNvPr id="2603" name="Google Shape;2603;p114"/>
            <p:cNvPicPr preferRelativeResize="0"/>
            <p:nvPr/>
          </p:nvPicPr>
          <p:blipFill rotWithShape="1">
            <a:blip r:embed="rId4">
              <a:alphaModFix/>
            </a:blip>
            <a:srcRect/>
            <a:stretch/>
          </p:blipFill>
          <p:spPr>
            <a:xfrm>
              <a:off x="7700104" y="6967142"/>
              <a:ext cx="1870285" cy="1870285"/>
            </a:xfrm>
            <a:prstGeom prst="rect">
              <a:avLst/>
            </a:prstGeom>
            <a:noFill/>
            <a:ln>
              <a:noFill/>
            </a:ln>
          </p:spPr>
        </p:pic>
      </p:grpSp>
      <p:pic>
        <p:nvPicPr>
          <p:cNvPr id="2604" name="Google Shape;2604;p114"/>
          <p:cNvPicPr preferRelativeResize="0"/>
          <p:nvPr/>
        </p:nvPicPr>
        <p:blipFill rotWithShape="1">
          <a:blip r:embed="rId5">
            <a:alphaModFix/>
          </a:blip>
          <a:srcRect/>
          <a:stretch/>
        </p:blipFill>
        <p:spPr>
          <a:xfrm>
            <a:off x="3502258" y="2274844"/>
            <a:ext cx="850607" cy="850607"/>
          </a:xfrm>
          <a:prstGeom prst="rect">
            <a:avLst/>
          </a:prstGeom>
          <a:noFill/>
          <a:ln>
            <a:noFill/>
          </a:ln>
        </p:spPr>
      </p:pic>
      <p:pic>
        <p:nvPicPr>
          <p:cNvPr id="2605" name="Google Shape;2605;p114"/>
          <p:cNvPicPr preferRelativeResize="0"/>
          <p:nvPr/>
        </p:nvPicPr>
        <p:blipFill rotWithShape="1">
          <a:blip r:embed="rId6">
            <a:alphaModFix/>
          </a:blip>
          <a:srcRect/>
          <a:stretch/>
        </p:blipFill>
        <p:spPr>
          <a:xfrm>
            <a:off x="3502258" y="1296219"/>
            <a:ext cx="850607" cy="850607"/>
          </a:xfrm>
          <a:prstGeom prst="rect">
            <a:avLst/>
          </a:prstGeom>
          <a:noFill/>
          <a:ln>
            <a:noFill/>
          </a:ln>
        </p:spPr>
      </p:pic>
      <p:pic>
        <p:nvPicPr>
          <p:cNvPr id="2606" name="Google Shape;2606;p114"/>
          <p:cNvPicPr preferRelativeResize="0"/>
          <p:nvPr/>
        </p:nvPicPr>
        <p:blipFill rotWithShape="1">
          <a:blip r:embed="rId5">
            <a:alphaModFix/>
          </a:blip>
          <a:srcRect/>
          <a:stretch/>
        </p:blipFill>
        <p:spPr>
          <a:xfrm>
            <a:off x="3502258" y="344697"/>
            <a:ext cx="850607" cy="850607"/>
          </a:xfrm>
          <a:prstGeom prst="rect">
            <a:avLst/>
          </a:prstGeom>
          <a:noFill/>
          <a:ln>
            <a:noFill/>
          </a:ln>
        </p:spPr>
      </p:pic>
      <p:sp>
        <p:nvSpPr>
          <p:cNvPr id="2607" name="Google Shape;2607;p114"/>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90</a:t>
            </a:fld>
            <a:endParaRPr sz="700">
              <a:latin typeface="Proxima Nova Semibold"/>
              <a:ea typeface="Proxima Nova Semibold"/>
              <a:cs typeface="Proxima Nova Semibold"/>
              <a:sym typeface="Proxima Nova Semibold"/>
            </a:endParaRPr>
          </a:p>
        </p:txBody>
      </p:sp>
      <p:pic>
        <p:nvPicPr>
          <p:cNvPr id="2608" name="Google Shape;2608;p114"/>
          <p:cNvPicPr preferRelativeResize="0"/>
          <p:nvPr/>
        </p:nvPicPr>
        <p:blipFill rotWithShape="1">
          <a:blip r:embed="rId7">
            <a:alphaModFix/>
          </a:blip>
          <a:srcRect/>
          <a:stretch/>
        </p:blipFill>
        <p:spPr>
          <a:xfrm>
            <a:off x="692372" y="4852630"/>
            <a:ext cx="980193" cy="174536"/>
          </a:xfrm>
          <a:prstGeom prst="rect">
            <a:avLst/>
          </a:prstGeom>
          <a:noFill/>
          <a:ln>
            <a:noFill/>
          </a:ln>
        </p:spPr>
      </p:pic>
      <p:grpSp>
        <p:nvGrpSpPr>
          <p:cNvPr id="2609" name="Google Shape;2609;p114"/>
          <p:cNvGrpSpPr/>
          <p:nvPr/>
        </p:nvGrpSpPr>
        <p:grpSpPr>
          <a:xfrm>
            <a:off x="167531" y="4912238"/>
            <a:ext cx="385891" cy="76819"/>
            <a:chOff x="7504804" y="565304"/>
            <a:chExt cx="1033452" cy="205673"/>
          </a:xfrm>
        </p:grpSpPr>
        <p:sp>
          <p:nvSpPr>
            <p:cNvPr id="2610" name="Google Shape;2610;p114"/>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11" name="Google Shape;2611;p114"/>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12" name="Google Shape;2612;p114"/>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13" name="Google Shape;2613;p114"/>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14" name="Google Shape;2614;p114"/>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15" name="Google Shape;2615;p114"/>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16" name="Google Shape;2616;p114"/>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2617" name="Google Shape;2617;p114"/>
          <p:cNvCxnSpPr/>
          <p:nvPr/>
        </p:nvCxnSpPr>
        <p:spPr>
          <a:xfrm>
            <a:off x="655710" y="4894224"/>
            <a:ext cx="0" cy="107700"/>
          </a:xfrm>
          <a:prstGeom prst="straightConnector1">
            <a:avLst/>
          </a:prstGeom>
          <a:noFill/>
          <a:ln w="9525" cap="flat" cmpd="sng">
            <a:solidFill>
              <a:srgbClr val="FFFFFF"/>
            </a:solidFill>
            <a:prstDash val="solid"/>
            <a:round/>
            <a:headEnd type="none" w="med" len="med"/>
            <a:tailEnd type="none" w="med" len="med"/>
          </a:ln>
        </p:spPr>
      </p:cxn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bg>
      <p:bgPr>
        <a:solidFill>
          <a:srgbClr val="F5BB9F"/>
        </a:solidFill>
        <a:effectLst/>
      </p:bgPr>
    </p:bg>
    <p:spTree>
      <p:nvGrpSpPr>
        <p:cNvPr id="1" name="Shape 2621"/>
        <p:cNvGrpSpPr/>
        <p:nvPr/>
      </p:nvGrpSpPr>
      <p:grpSpPr>
        <a:xfrm>
          <a:off x="0" y="0"/>
          <a:ext cx="0" cy="0"/>
          <a:chOff x="0" y="0"/>
          <a:chExt cx="0" cy="0"/>
        </a:xfrm>
      </p:grpSpPr>
      <p:sp>
        <p:nvSpPr>
          <p:cNvPr id="2622" name="Google Shape;2622;p115"/>
          <p:cNvSpPr/>
          <p:nvPr/>
        </p:nvSpPr>
        <p:spPr>
          <a:xfrm>
            <a:off x="870623" y="0"/>
            <a:ext cx="719423" cy="822858"/>
          </a:xfrm>
          <a:custGeom>
            <a:avLst/>
            <a:gdLst/>
            <a:ahLst/>
            <a:cxnLst/>
            <a:rect l="l" t="t" r="r" b="b"/>
            <a:pathLst>
              <a:path w="1581150" h="1808480" extrusionOk="0">
                <a:moveTo>
                  <a:pt x="1406021" y="0"/>
                </a:moveTo>
                <a:lnTo>
                  <a:pt x="0" y="0"/>
                </a:lnTo>
                <a:lnTo>
                  <a:pt x="190032" y="1808089"/>
                </a:lnTo>
                <a:lnTo>
                  <a:pt x="1580691" y="1661925"/>
                </a:lnTo>
                <a:lnTo>
                  <a:pt x="140602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23" name="Google Shape;2623;p115"/>
          <p:cNvSpPr/>
          <p:nvPr/>
        </p:nvSpPr>
        <p:spPr>
          <a:xfrm>
            <a:off x="852185" y="913027"/>
            <a:ext cx="955763" cy="700065"/>
          </a:xfrm>
          <a:custGeom>
            <a:avLst/>
            <a:gdLst/>
            <a:ahLst/>
            <a:cxnLst/>
            <a:rect l="l" t="t" r="r" b="b"/>
            <a:pathLst>
              <a:path w="2100579" h="1538604" extrusionOk="0">
                <a:moveTo>
                  <a:pt x="1960254" y="0"/>
                </a:moveTo>
                <a:lnTo>
                  <a:pt x="0" y="206035"/>
                </a:lnTo>
                <a:lnTo>
                  <a:pt x="140037" y="1538351"/>
                </a:lnTo>
                <a:lnTo>
                  <a:pt x="2100292" y="1332315"/>
                </a:lnTo>
                <a:lnTo>
                  <a:pt x="1960254"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24" name="Google Shape;2624;p115"/>
          <p:cNvSpPr/>
          <p:nvPr/>
        </p:nvSpPr>
        <p:spPr>
          <a:xfrm>
            <a:off x="1900949" y="692374"/>
            <a:ext cx="726646" cy="958653"/>
          </a:xfrm>
          <a:custGeom>
            <a:avLst/>
            <a:gdLst/>
            <a:ahLst/>
            <a:cxnLst/>
            <a:rect l="l" t="t" r="r" b="b"/>
            <a:pathLst>
              <a:path w="1597025" h="2106929" extrusionOk="0">
                <a:moveTo>
                  <a:pt x="1390659" y="0"/>
                </a:moveTo>
                <a:lnTo>
                  <a:pt x="0" y="146163"/>
                </a:lnTo>
                <a:lnTo>
                  <a:pt x="206035" y="2106407"/>
                </a:lnTo>
                <a:lnTo>
                  <a:pt x="1596684" y="1960243"/>
                </a:lnTo>
                <a:lnTo>
                  <a:pt x="1390659"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25" name="Google Shape;2625;p115"/>
          <p:cNvSpPr/>
          <p:nvPr/>
        </p:nvSpPr>
        <p:spPr>
          <a:xfrm>
            <a:off x="1683514" y="0"/>
            <a:ext cx="955186" cy="602120"/>
          </a:xfrm>
          <a:custGeom>
            <a:avLst/>
            <a:gdLst/>
            <a:ahLst/>
            <a:cxnLst/>
            <a:rect l="l" t="t" r="r" b="b"/>
            <a:pathLst>
              <a:path w="2099310" h="1323340" extrusionOk="0">
                <a:moveTo>
                  <a:pt x="1981898" y="0"/>
                </a:moveTo>
                <a:lnTo>
                  <a:pt x="0" y="0"/>
                </a:lnTo>
                <a:lnTo>
                  <a:pt x="139039" y="1322915"/>
                </a:lnTo>
                <a:lnTo>
                  <a:pt x="2099283" y="1116890"/>
                </a:lnTo>
                <a:lnTo>
                  <a:pt x="1981898"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26" name="Google Shape;2626;p115"/>
          <p:cNvSpPr/>
          <p:nvPr/>
        </p:nvSpPr>
        <p:spPr>
          <a:xfrm>
            <a:off x="2820967" y="2015989"/>
            <a:ext cx="1263469" cy="1281093"/>
          </a:xfrm>
          <a:custGeom>
            <a:avLst/>
            <a:gdLst/>
            <a:ahLst/>
            <a:cxnLst/>
            <a:rect l="l" t="t" r="r" b="b"/>
            <a:pathLst>
              <a:path w="2776854" h="2815590" extrusionOk="0">
                <a:moveTo>
                  <a:pt x="1258684" y="1534820"/>
                </a:moveTo>
                <a:lnTo>
                  <a:pt x="446836" y="877392"/>
                </a:lnTo>
                <a:lnTo>
                  <a:pt x="0" y="1429194"/>
                </a:lnTo>
                <a:lnTo>
                  <a:pt x="811847" y="2086597"/>
                </a:lnTo>
                <a:lnTo>
                  <a:pt x="1258684" y="1534820"/>
                </a:lnTo>
                <a:close/>
              </a:path>
              <a:path w="2776854" h="2815590" extrusionOk="0">
                <a:moveTo>
                  <a:pt x="1918576" y="466394"/>
                </a:moveTo>
                <a:lnTo>
                  <a:pt x="1342631" y="0"/>
                </a:lnTo>
                <a:lnTo>
                  <a:pt x="685203" y="811847"/>
                </a:lnTo>
                <a:lnTo>
                  <a:pt x="1261148" y="1278242"/>
                </a:lnTo>
                <a:lnTo>
                  <a:pt x="1918576" y="466394"/>
                </a:lnTo>
                <a:close/>
              </a:path>
              <a:path w="2776854" h="2815590" extrusionOk="0">
                <a:moveTo>
                  <a:pt x="2091194" y="2003666"/>
                </a:moveTo>
                <a:lnTo>
                  <a:pt x="1515237" y="1537271"/>
                </a:lnTo>
                <a:lnTo>
                  <a:pt x="857821" y="2349131"/>
                </a:lnTo>
                <a:lnTo>
                  <a:pt x="1433766" y="2815526"/>
                </a:lnTo>
                <a:lnTo>
                  <a:pt x="2091194" y="2003666"/>
                </a:lnTo>
                <a:close/>
              </a:path>
              <a:path w="2776854" h="2815590" extrusionOk="0">
                <a:moveTo>
                  <a:pt x="2776385" y="1386332"/>
                </a:moveTo>
                <a:lnTo>
                  <a:pt x="1964537" y="728916"/>
                </a:lnTo>
                <a:lnTo>
                  <a:pt x="1517713" y="1280706"/>
                </a:lnTo>
                <a:lnTo>
                  <a:pt x="2329561" y="1938134"/>
                </a:lnTo>
                <a:lnTo>
                  <a:pt x="2776385" y="1386332"/>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27" name="Google Shape;2627;p115"/>
          <p:cNvSpPr/>
          <p:nvPr/>
        </p:nvSpPr>
        <p:spPr>
          <a:xfrm>
            <a:off x="35998" y="2180681"/>
            <a:ext cx="392649" cy="513131"/>
          </a:xfrm>
          <a:custGeom>
            <a:avLst/>
            <a:gdLst/>
            <a:ahLst/>
            <a:cxnLst/>
            <a:rect l="l" t="t" r="r" b="b"/>
            <a:pathLst>
              <a:path w="862965" h="1127760" extrusionOk="0">
                <a:moveTo>
                  <a:pt x="127305" y="0"/>
                </a:moveTo>
                <a:lnTo>
                  <a:pt x="0" y="1036868"/>
                </a:lnTo>
                <a:lnTo>
                  <a:pt x="735579" y="1127190"/>
                </a:lnTo>
                <a:lnTo>
                  <a:pt x="862884" y="90321"/>
                </a:lnTo>
                <a:lnTo>
                  <a:pt x="12730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28" name="Google Shape;2628;p115"/>
          <p:cNvSpPr/>
          <p:nvPr/>
        </p:nvSpPr>
        <p:spPr>
          <a:xfrm>
            <a:off x="0" y="2739908"/>
            <a:ext cx="431654" cy="373869"/>
          </a:xfrm>
          <a:custGeom>
            <a:avLst/>
            <a:gdLst/>
            <a:ahLst/>
            <a:cxnLst/>
            <a:rect l="l" t="t" r="r" b="b"/>
            <a:pathLst>
              <a:path w="948690" h="821690" extrusionOk="0">
                <a:moveTo>
                  <a:pt x="0" y="0"/>
                </a:moveTo>
                <a:lnTo>
                  <a:pt x="0" y="715355"/>
                </a:lnTo>
                <a:lnTo>
                  <a:pt x="862065" y="821198"/>
                </a:lnTo>
                <a:lnTo>
                  <a:pt x="948597" y="116476"/>
                </a:lnTo>
                <a:lnTo>
                  <a:pt x="0"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29" name="Google Shape;2629;p115"/>
          <p:cNvSpPr/>
          <p:nvPr/>
        </p:nvSpPr>
        <p:spPr>
          <a:xfrm>
            <a:off x="473097" y="2731998"/>
            <a:ext cx="392649" cy="513130"/>
          </a:xfrm>
          <a:custGeom>
            <a:avLst/>
            <a:gdLst/>
            <a:ahLst/>
            <a:cxnLst/>
            <a:rect l="l" t="t" r="r" b="b"/>
            <a:pathLst>
              <a:path w="862964" h="1127759" extrusionOk="0">
                <a:moveTo>
                  <a:pt x="127315" y="0"/>
                </a:moveTo>
                <a:lnTo>
                  <a:pt x="0" y="1036868"/>
                </a:lnTo>
                <a:lnTo>
                  <a:pt x="735590" y="1127190"/>
                </a:lnTo>
                <a:lnTo>
                  <a:pt x="862895" y="90321"/>
                </a:lnTo>
                <a:lnTo>
                  <a:pt x="12731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30" name="Google Shape;2630;p115"/>
          <p:cNvSpPr/>
          <p:nvPr/>
        </p:nvSpPr>
        <p:spPr>
          <a:xfrm>
            <a:off x="470118" y="2311936"/>
            <a:ext cx="511397" cy="378781"/>
          </a:xfrm>
          <a:custGeom>
            <a:avLst/>
            <a:gdLst/>
            <a:ahLst/>
            <a:cxnLst/>
            <a:rect l="l" t="t" r="r" b="b"/>
            <a:pathLst>
              <a:path w="1123950" h="832485" extrusionOk="0">
                <a:moveTo>
                  <a:pt x="86531" y="0"/>
                </a:moveTo>
                <a:lnTo>
                  <a:pt x="0" y="704721"/>
                </a:lnTo>
                <a:lnTo>
                  <a:pt x="1036868" y="832037"/>
                </a:lnTo>
                <a:lnTo>
                  <a:pt x="1123400" y="127305"/>
                </a:lnTo>
                <a:lnTo>
                  <a:pt x="8653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31" name="Google Shape;2631;p115"/>
          <p:cNvSpPr/>
          <p:nvPr/>
        </p:nvSpPr>
        <p:spPr>
          <a:xfrm>
            <a:off x="6505658" y="270450"/>
            <a:ext cx="1134608" cy="1160323"/>
          </a:xfrm>
          <a:custGeom>
            <a:avLst/>
            <a:gdLst/>
            <a:ahLst/>
            <a:cxnLst/>
            <a:rect l="l" t="t" r="r" b="b"/>
            <a:pathLst>
              <a:path w="2493644" h="2550160" extrusionOk="0">
                <a:moveTo>
                  <a:pt x="1073543" y="1329423"/>
                </a:moveTo>
                <a:lnTo>
                  <a:pt x="648639" y="375081"/>
                </a:lnTo>
                <a:lnTo>
                  <a:pt x="0" y="663879"/>
                </a:lnTo>
                <a:lnTo>
                  <a:pt x="424903" y="1618221"/>
                </a:lnTo>
                <a:lnTo>
                  <a:pt x="1073543" y="1329423"/>
                </a:lnTo>
                <a:close/>
              </a:path>
              <a:path w="2493644" h="2550160" extrusionOk="0">
                <a:moveTo>
                  <a:pt x="1602460" y="2125116"/>
                </a:moveTo>
                <a:lnTo>
                  <a:pt x="1301013" y="1448079"/>
                </a:lnTo>
                <a:lnTo>
                  <a:pt x="346671" y="1872996"/>
                </a:lnTo>
                <a:lnTo>
                  <a:pt x="648119" y="2550033"/>
                </a:lnTo>
                <a:lnTo>
                  <a:pt x="1602460" y="2125116"/>
                </a:lnTo>
                <a:close/>
              </a:path>
              <a:path w="2493644" h="2550160" extrusionOk="0">
                <a:moveTo>
                  <a:pt x="2146566" y="677037"/>
                </a:moveTo>
                <a:lnTo>
                  <a:pt x="1845119" y="0"/>
                </a:lnTo>
                <a:lnTo>
                  <a:pt x="890790" y="424891"/>
                </a:lnTo>
                <a:lnTo>
                  <a:pt x="1192225" y="1101928"/>
                </a:lnTo>
                <a:lnTo>
                  <a:pt x="2146566" y="677037"/>
                </a:lnTo>
                <a:close/>
              </a:path>
              <a:path w="2493644" h="2550160" extrusionOk="0">
                <a:moveTo>
                  <a:pt x="2493238" y="1886153"/>
                </a:moveTo>
                <a:lnTo>
                  <a:pt x="2068334" y="931811"/>
                </a:lnTo>
                <a:lnTo>
                  <a:pt x="1419707" y="1220609"/>
                </a:lnTo>
                <a:lnTo>
                  <a:pt x="1844598" y="2174938"/>
                </a:lnTo>
                <a:lnTo>
                  <a:pt x="2493238" y="1886153"/>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32" name="Google Shape;2632;p115"/>
          <p:cNvSpPr/>
          <p:nvPr/>
        </p:nvSpPr>
        <p:spPr>
          <a:xfrm>
            <a:off x="5954353" y="3379780"/>
            <a:ext cx="949119" cy="712200"/>
          </a:xfrm>
          <a:custGeom>
            <a:avLst/>
            <a:gdLst/>
            <a:ahLst/>
            <a:cxnLst/>
            <a:rect l="l" t="t" r="r" b="b"/>
            <a:pathLst>
              <a:path w="2085975" h="1565275" extrusionOk="0">
                <a:moveTo>
                  <a:pt x="121870" y="0"/>
                </a:moveTo>
                <a:lnTo>
                  <a:pt x="0" y="1392994"/>
                </a:lnTo>
                <a:lnTo>
                  <a:pt x="1963542" y="1564779"/>
                </a:lnTo>
                <a:lnTo>
                  <a:pt x="2085423" y="171785"/>
                </a:lnTo>
                <a:lnTo>
                  <a:pt x="121870"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33" name="Google Shape;2633;p115"/>
          <p:cNvSpPr/>
          <p:nvPr/>
        </p:nvSpPr>
        <p:spPr>
          <a:xfrm>
            <a:off x="5163622" y="3188552"/>
            <a:ext cx="685619" cy="946807"/>
          </a:xfrm>
          <a:custGeom>
            <a:avLst/>
            <a:gdLst/>
            <a:ahLst/>
            <a:cxnLst/>
            <a:rect l="l" t="t" r="r" b="b"/>
            <a:pathLst>
              <a:path w="1506854" h="2080895" extrusionOk="0">
                <a:moveTo>
                  <a:pt x="171785" y="0"/>
                </a:moveTo>
                <a:lnTo>
                  <a:pt x="0" y="1963552"/>
                </a:lnTo>
                <a:lnTo>
                  <a:pt x="1334556" y="2080303"/>
                </a:lnTo>
                <a:lnTo>
                  <a:pt x="1506341" y="116760"/>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34" name="Google Shape;2634;p115"/>
          <p:cNvSpPr/>
          <p:nvPr/>
        </p:nvSpPr>
        <p:spPr>
          <a:xfrm>
            <a:off x="4943473" y="4240245"/>
            <a:ext cx="949119" cy="712200"/>
          </a:xfrm>
          <a:custGeom>
            <a:avLst/>
            <a:gdLst/>
            <a:ahLst/>
            <a:cxnLst/>
            <a:rect l="l" t="t" r="r" b="b"/>
            <a:pathLst>
              <a:path w="2085975" h="1565275" extrusionOk="0">
                <a:moveTo>
                  <a:pt x="121881" y="0"/>
                </a:moveTo>
                <a:lnTo>
                  <a:pt x="0" y="1393004"/>
                </a:lnTo>
                <a:lnTo>
                  <a:pt x="1963552" y="1564790"/>
                </a:lnTo>
                <a:lnTo>
                  <a:pt x="2085423" y="171785"/>
                </a:lnTo>
                <a:lnTo>
                  <a:pt x="12188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35" name="Google Shape;2635;p115"/>
          <p:cNvSpPr/>
          <p:nvPr/>
        </p:nvSpPr>
        <p:spPr>
          <a:xfrm>
            <a:off x="5997586" y="4197016"/>
            <a:ext cx="685619" cy="946807"/>
          </a:xfrm>
          <a:custGeom>
            <a:avLst/>
            <a:gdLst/>
            <a:ahLst/>
            <a:cxnLst/>
            <a:rect l="l" t="t" r="r" b="b"/>
            <a:pathLst>
              <a:path w="1506855" h="2080895" extrusionOk="0">
                <a:moveTo>
                  <a:pt x="171785" y="0"/>
                </a:moveTo>
                <a:lnTo>
                  <a:pt x="0" y="1963542"/>
                </a:lnTo>
                <a:lnTo>
                  <a:pt x="1334556" y="2080303"/>
                </a:lnTo>
                <a:lnTo>
                  <a:pt x="1506341" y="116750"/>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36" name="Google Shape;2636;p115"/>
          <p:cNvSpPr/>
          <p:nvPr/>
        </p:nvSpPr>
        <p:spPr>
          <a:xfrm>
            <a:off x="8797565" y="892879"/>
            <a:ext cx="346710" cy="664238"/>
          </a:xfrm>
          <a:custGeom>
            <a:avLst/>
            <a:gdLst/>
            <a:ahLst/>
            <a:cxnLst/>
            <a:rect l="l" t="t" r="r" b="b"/>
            <a:pathLst>
              <a:path w="762000" h="1459864" extrusionOk="0">
                <a:moveTo>
                  <a:pt x="121870" y="0"/>
                </a:moveTo>
                <a:lnTo>
                  <a:pt x="0" y="1392994"/>
                </a:lnTo>
                <a:lnTo>
                  <a:pt x="761676" y="1459631"/>
                </a:lnTo>
                <a:lnTo>
                  <a:pt x="761676" y="55974"/>
                </a:lnTo>
                <a:lnTo>
                  <a:pt x="121870"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37" name="Google Shape;2637;p115"/>
          <p:cNvSpPr/>
          <p:nvPr/>
        </p:nvSpPr>
        <p:spPr>
          <a:xfrm>
            <a:off x="8006835" y="701651"/>
            <a:ext cx="685619" cy="946807"/>
          </a:xfrm>
          <a:custGeom>
            <a:avLst/>
            <a:gdLst/>
            <a:ahLst/>
            <a:cxnLst/>
            <a:rect l="l" t="t" r="r" b="b"/>
            <a:pathLst>
              <a:path w="1506855" h="2080895" extrusionOk="0">
                <a:moveTo>
                  <a:pt x="171785" y="0"/>
                </a:moveTo>
                <a:lnTo>
                  <a:pt x="0" y="1963552"/>
                </a:lnTo>
                <a:lnTo>
                  <a:pt x="1334556" y="2080303"/>
                </a:lnTo>
                <a:lnTo>
                  <a:pt x="1506341" y="116760"/>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38" name="Google Shape;2638;p115"/>
          <p:cNvSpPr/>
          <p:nvPr/>
        </p:nvSpPr>
        <p:spPr>
          <a:xfrm>
            <a:off x="7786686" y="1753343"/>
            <a:ext cx="949119" cy="712200"/>
          </a:xfrm>
          <a:custGeom>
            <a:avLst/>
            <a:gdLst/>
            <a:ahLst/>
            <a:cxnLst/>
            <a:rect l="l" t="t" r="r" b="b"/>
            <a:pathLst>
              <a:path w="2085975" h="1565275" extrusionOk="0">
                <a:moveTo>
                  <a:pt x="121881" y="0"/>
                </a:moveTo>
                <a:lnTo>
                  <a:pt x="0" y="1393004"/>
                </a:lnTo>
                <a:lnTo>
                  <a:pt x="1963552" y="1564790"/>
                </a:lnTo>
                <a:lnTo>
                  <a:pt x="2085423" y="171785"/>
                </a:lnTo>
                <a:lnTo>
                  <a:pt x="121881"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39" name="Google Shape;2639;p115"/>
          <p:cNvSpPr/>
          <p:nvPr/>
        </p:nvSpPr>
        <p:spPr>
          <a:xfrm>
            <a:off x="8840799" y="1710115"/>
            <a:ext cx="303371" cy="920226"/>
          </a:xfrm>
          <a:custGeom>
            <a:avLst/>
            <a:gdLst/>
            <a:ahLst/>
            <a:cxnLst/>
            <a:rect l="l" t="t" r="r" b="b"/>
            <a:pathLst>
              <a:path w="666750" h="2022475" extrusionOk="0">
                <a:moveTo>
                  <a:pt x="171785" y="0"/>
                </a:moveTo>
                <a:lnTo>
                  <a:pt x="0" y="1963542"/>
                </a:lnTo>
                <a:lnTo>
                  <a:pt x="666622" y="2021865"/>
                </a:lnTo>
                <a:lnTo>
                  <a:pt x="666622" y="43289"/>
                </a:lnTo>
                <a:lnTo>
                  <a:pt x="171785" y="0"/>
                </a:lnTo>
                <a:close/>
              </a:path>
            </a:pathLst>
          </a:custGeom>
          <a:solidFill>
            <a:srgbClr val="DE6E4A">
              <a:alpha val="223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40" name="Google Shape;2640;p115"/>
          <p:cNvSpPr txBox="1">
            <a:spLocks noGrp="1"/>
          </p:cNvSpPr>
          <p:nvPr>
            <p:ph type="title"/>
          </p:nvPr>
        </p:nvSpPr>
        <p:spPr>
          <a:xfrm>
            <a:off x="1168527" y="1804860"/>
            <a:ext cx="6807300" cy="1156500"/>
          </a:xfrm>
          <a:prstGeom prst="rect">
            <a:avLst/>
          </a:prstGeom>
          <a:solidFill>
            <a:srgbClr val="FDF3E9"/>
          </a:solidFill>
          <a:ln w="62825" cap="flat" cmpd="sng">
            <a:solidFill>
              <a:srgbClr val="DE6E4A"/>
            </a:solidFill>
            <a:prstDash val="solid"/>
            <a:round/>
            <a:headEnd type="none" w="sm" len="sm"/>
            <a:tailEnd type="none" w="sm" len="sm"/>
          </a:ln>
        </p:spPr>
        <p:txBody>
          <a:bodyPr spcFirstLastPara="1" wrap="square" lIns="0" tIns="2025" rIns="0" bIns="0" anchor="t" anchorCtr="0">
            <a:spAutoFit/>
          </a:bodyPr>
          <a:lstStyle/>
          <a:p>
            <a:pPr marL="0" lvl="0" indent="0" algn="l" rtl="0">
              <a:lnSpc>
                <a:spcPct val="100000"/>
              </a:lnSpc>
              <a:spcBef>
                <a:spcPts val="0"/>
              </a:spcBef>
              <a:spcAft>
                <a:spcPts val="0"/>
              </a:spcAft>
              <a:buNone/>
            </a:pPr>
            <a:endParaRPr sz="3100">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en" sz="2200" b="0">
                <a:solidFill>
                  <a:srgbClr val="000000"/>
                </a:solidFill>
                <a:latin typeface="Avenir"/>
                <a:ea typeface="Avenir"/>
                <a:cs typeface="Avenir"/>
                <a:sym typeface="Avenir"/>
              </a:rPr>
              <a:t>Turn to </a:t>
            </a:r>
            <a:r>
              <a:rPr lang="en" sz="2200">
                <a:solidFill>
                  <a:srgbClr val="000000"/>
                </a:solidFill>
                <a:latin typeface="Proxima Nova"/>
                <a:ea typeface="Proxima Nova"/>
                <a:cs typeface="Proxima Nova"/>
                <a:sym typeface="Proxima Nova"/>
              </a:rPr>
              <a:t>page 184</a:t>
            </a:r>
            <a:r>
              <a:rPr lang="en" sz="2200">
                <a:solidFill>
                  <a:srgbClr val="000000"/>
                </a:solidFill>
              </a:rPr>
              <a:t> </a:t>
            </a:r>
            <a:r>
              <a:rPr lang="en" sz="2200" b="0">
                <a:solidFill>
                  <a:srgbClr val="000000"/>
                </a:solidFill>
                <a:latin typeface="Avenir"/>
                <a:ea typeface="Avenir"/>
                <a:cs typeface="Avenir"/>
                <a:sym typeface="Avenir"/>
              </a:rPr>
              <a:t>and </a:t>
            </a:r>
            <a:r>
              <a:rPr lang="en" sz="2200" b="0">
                <a:solidFill>
                  <a:srgbClr val="000000"/>
                </a:solidFill>
              </a:rPr>
              <a:t>begin your activities</a:t>
            </a:r>
            <a:endParaRPr sz="2200" b="0">
              <a:solidFill>
                <a:srgbClr val="000000"/>
              </a:solidFill>
              <a:latin typeface="Avenir"/>
              <a:ea typeface="Avenir"/>
              <a:cs typeface="Avenir"/>
              <a:sym typeface="Avenir"/>
            </a:endParaRPr>
          </a:p>
          <a:p>
            <a:pPr marL="0" lvl="0" indent="0" algn="ctr" rtl="0">
              <a:lnSpc>
                <a:spcPct val="100000"/>
              </a:lnSpc>
              <a:spcBef>
                <a:spcPts val="0"/>
              </a:spcBef>
              <a:spcAft>
                <a:spcPts val="0"/>
              </a:spcAft>
              <a:buNone/>
            </a:pPr>
            <a:endParaRPr sz="2200" b="0">
              <a:solidFill>
                <a:srgbClr val="000000"/>
              </a:solidFill>
            </a:endParaRPr>
          </a:p>
        </p:txBody>
      </p:sp>
      <p:sp>
        <p:nvSpPr>
          <p:cNvPr id="2641" name="Google Shape;2641;p115"/>
          <p:cNvSpPr txBox="1"/>
          <p:nvPr/>
        </p:nvSpPr>
        <p:spPr>
          <a:xfrm>
            <a:off x="1555226" y="3223308"/>
            <a:ext cx="1927800" cy="189900"/>
          </a:xfrm>
          <a:prstGeom prst="rect">
            <a:avLst/>
          </a:prstGeom>
          <a:noFill/>
          <a:ln>
            <a:noFill/>
          </a:ln>
        </p:spPr>
        <p:txBody>
          <a:bodyPr spcFirstLastPara="1" wrap="square" lIns="0" tIns="5200" rIns="0" bIns="0" anchor="t" anchorCtr="0">
            <a:spAutoFit/>
          </a:bodyPr>
          <a:lstStyle/>
          <a:p>
            <a:pPr marL="0" marR="0" lvl="0" indent="0" algn="l" rtl="0">
              <a:lnSpc>
                <a:spcPct val="100000"/>
              </a:lnSpc>
              <a:spcBef>
                <a:spcPts val="0"/>
              </a:spcBef>
              <a:spcAft>
                <a:spcPts val="0"/>
              </a:spcAft>
              <a:buNone/>
            </a:pPr>
            <a:r>
              <a:rPr lang="en" sz="1200" b="1" u="sng">
                <a:latin typeface="Proxima Nova"/>
                <a:ea typeface="Proxima Nova"/>
                <a:cs typeface="Proxima Nova"/>
                <a:sym typeface="Proxima Nova"/>
              </a:rPr>
              <a:t>BREAKOUT DISCUSSION</a:t>
            </a:r>
            <a:endParaRPr sz="1200" b="1">
              <a:latin typeface="Proxima Nova"/>
              <a:ea typeface="Proxima Nova"/>
              <a:cs typeface="Proxima Nova"/>
              <a:sym typeface="Proxima Nova"/>
            </a:endParaRPr>
          </a:p>
        </p:txBody>
      </p:sp>
      <p:sp>
        <p:nvSpPr>
          <p:cNvPr id="2642" name="Google Shape;2642;p115"/>
          <p:cNvSpPr txBox="1"/>
          <p:nvPr/>
        </p:nvSpPr>
        <p:spPr>
          <a:xfrm>
            <a:off x="3317250" y="3139633"/>
            <a:ext cx="300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Proxima Nova"/>
                <a:ea typeface="Proxima Nova"/>
                <a:cs typeface="Proxima Nova"/>
                <a:sym typeface="Proxima Nova"/>
              </a:rPr>
              <a:t>PAGES: 184–211	</a:t>
            </a:r>
            <a:endParaRPr sz="1200" b="1">
              <a:solidFill>
                <a:schemeClr val="dk1"/>
              </a:solidFill>
              <a:latin typeface="Proxima Nova"/>
              <a:ea typeface="Proxima Nova"/>
              <a:cs typeface="Proxima Nova"/>
              <a:sym typeface="Proxima Nova"/>
            </a:endParaRPr>
          </a:p>
        </p:txBody>
      </p:sp>
      <p:sp>
        <p:nvSpPr>
          <p:cNvPr id="2643" name="Google Shape;2643;p115"/>
          <p:cNvSpPr txBox="1"/>
          <p:nvPr/>
        </p:nvSpPr>
        <p:spPr>
          <a:xfrm>
            <a:off x="5892250" y="3133596"/>
            <a:ext cx="300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Proxima Nova"/>
                <a:ea typeface="Proxima Nova"/>
                <a:cs typeface="Proxima Nova"/>
                <a:sym typeface="Proxima Nova"/>
              </a:rPr>
              <a:t>60 MINUTES</a:t>
            </a:r>
            <a:endParaRPr sz="1200" b="1">
              <a:solidFill>
                <a:schemeClr val="dk1"/>
              </a:solidFill>
              <a:latin typeface="Proxima Nova"/>
              <a:ea typeface="Proxima Nova"/>
              <a:cs typeface="Proxima Nova"/>
              <a:sym typeface="Proxima Nova"/>
            </a:endParaRPr>
          </a:p>
        </p:txBody>
      </p:sp>
      <p:grpSp>
        <p:nvGrpSpPr>
          <p:cNvPr id="2644" name="Google Shape;2644;p115"/>
          <p:cNvGrpSpPr/>
          <p:nvPr/>
        </p:nvGrpSpPr>
        <p:grpSpPr>
          <a:xfrm>
            <a:off x="1211361" y="3215007"/>
            <a:ext cx="237392" cy="237392"/>
            <a:chOff x="2680544" y="7234559"/>
            <a:chExt cx="521969" cy="521970"/>
          </a:xfrm>
        </p:grpSpPr>
        <p:sp>
          <p:nvSpPr>
            <p:cNvPr id="2645" name="Google Shape;2645;p115"/>
            <p:cNvSpPr/>
            <p:nvPr/>
          </p:nvSpPr>
          <p:spPr>
            <a:xfrm>
              <a:off x="2680544" y="7234559"/>
              <a:ext cx="521969" cy="521970"/>
            </a:xfrm>
            <a:custGeom>
              <a:avLst/>
              <a:gdLst/>
              <a:ahLst/>
              <a:cxnLst/>
              <a:rect l="l" t="t" r="r" b="b"/>
              <a:pathLst>
                <a:path w="521969" h="521970" extrusionOk="0">
                  <a:moveTo>
                    <a:pt x="260798" y="0"/>
                  </a:moveTo>
                  <a:lnTo>
                    <a:pt x="213918" y="4202"/>
                  </a:lnTo>
                  <a:lnTo>
                    <a:pt x="169796" y="16318"/>
                  </a:lnTo>
                  <a:lnTo>
                    <a:pt x="129167" y="35610"/>
                  </a:lnTo>
                  <a:lnTo>
                    <a:pt x="92768" y="61342"/>
                  </a:lnTo>
                  <a:lnTo>
                    <a:pt x="61335" y="92776"/>
                  </a:lnTo>
                  <a:lnTo>
                    <a:pt x="35606" y="129176"/>
                  </a:lnTo>
                  <a:lnTo>
                    <a:pt x="16315" y="169804"/>
                  </a:lnTo>
                  <a:lnTo>
                    <a:pt x="4201" y="213924"/>
                  </a:lnTo>
                  <a:lnTo>
                    <a:pt x="0" y="260798"/>
                  </a:lnTo>
                  <a:lnTo>
                    <a:pt x="4201" y="307671"/>
                  </a:lnTo>
                  <a:lnTo>
                    <a:pt x="16315" y="351790"/>
                  </a:lnTo>
                  <a:lnTo>
                    <a:pt x="35606" y="392417"/>
                  </a:lnTo>
                  <a:lnTo>
                    <a:pt x="61335" y="428815"/>
                  </a:lnTo>
                  <a:lnTo>
                    <a:pt x="92768" y="460248"/>
                  </a:lnTo>
                  <a:lnTo>
                    <a:pt x="129167" y="485978"/>
                  </a:lnTo>
                  <a:lnTo>
                    <a:pt x="169796" y="505269"/>
                  </a:lnTo>
                  <a:lnTo>
                    <a:pt x="213918" y="517384"/>
                  </a:lnTo>
                  <a:lnTo>
                    <a:pt x="260798" y="521586"/>
                  </a:lnTo>
                  <a:lnTo>
                    <a:pt x="307677" y="517384"/>
                  </a:lnTo>
                  <a:lnTo>
                    <a:pt x="351800" y="505269"/>
                  </a:lnTo>
                  <a:lnTo>
                    <a:pt x="392429" y="485978"/>
                  </a:lnTo>
                  <a:lnTo>
                    <a:pt x="428828" y="460248"/>
                  </a:lnTo>
                  <a:lnTo>
                    <a:pt x="460261" y="428815"/>
                  </a:lnTo>
                  <a:lnTo>
                    <a:pt x="485990" y="392417"/>
                  </a:lnTo>
                  <a:lnTo>
                    <a:pt x="505280" y="351790"/>
                  </a:lnTo>
                  <a:lnTo>
                    <a:pt x="517394" y="307671"/>
                  </a:lnTo>
                  <a:lnTo>
                    <a:pt x="521596" y="260798"/>
                  </a:lnTo>
                  <a:lnTo>
                    <a:pt x="517394" y="213924"/>
                  </a:lnTo>
                  <a:lnTo>
                    <a:pt x="505280" y="169804"/>
                  </a:lnTo>
                  <a:lnTo>
                    <a:pt x="485990" y="129176"/>
                  </a:lnTo>
                  <a:lnTo>
                    <a:pt x="460261" y="92776"/>
                  </a:lnTo>
                  <a:lnTo>
                    <a:pt x="428828" y="61342"/>
                  </a:lnTo>
                  <a:lnTo>
                    <a:pt x="392429" y="35610"/>
                  </a:lnTo>
                  <a:lnTo>
                    <a:pt x="351800" y="16318"/>
                  </a:lnTo>
                  <a:lnTo>
                    <a:pt x="307677" y="4202"/>
                  </a:lnTo>
                  <a:lnTo>
                    <a:pt x="260798"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pic>
          <p:nvPicPr>
            <p:cNvPr id="2646" name="Google Shape;2646;p115"/>
            <p:cNvPicPr preferRelativeResize="0"/>
            <p:nvPr/>
          </p:nvPicPr>
          <p:blipFill rotWithShape="1">
            <a:blip r:embed="rId3">
              <a:alphaModFix/>
            </a:blip>
            <a:srcRect/>
            <a:stretch/>
          </p:blipFill>
          <p:spPr>
            <a:xfrm>
              <a:off x="2872308" y="7312108"/>
              <a:ext cx="138069" cy="138090"/>
            </a:xfrm>
            <a:prstGeom prst="rect">
              <a:avLst/>
            </a:prstGeom>
            <a:noFill/>
            <a:ln>
              <a:noFill/>
            </a:ln>
          </p:spPr>
        </p:pic>
        <p:pic>
          <p:nvPicPr>
            <p:cNvPr id="2647" name="Google Shape;2647;p115"/>
            <p:cNvPicPr preferRelativeResize="0"/>
            <p:nvPr/>
          </p:nvPicPr>
          <p:blipFill rotWithShape="1">
            <a:blip r:embed="rId3">
              <a:alphaModFix/>
            </a:blip>
            <a:srcRect/>
            <a:stretch/>
          </p:blipFill>
          <p:spPr>
            <a:xfrm>
              <a:off x="2762364" y="7486841"/>
              <a:ext cx="138069" cy="138090"/>
            </a:xfrm>
            <a:prstGeom prst="rect">
              <a:avLst/>
            </a:prstGeom>
            <a:noFill/>
            <a:ln>
              <a:noFill/>
            </a:ln>
          </p:spPr>
        </p:pic>
        <p:pic>
          <p:nvPicPr>
            <p:cNvPr id="2648" name="Google Shape;2648;p115"/>
            <p:cNvPicPr preferRelativeResize="0"/>
            <p:nvPr/>
          </p:nvPicPr>
          <p:blipFill rotWithShape="1">
            <a:blip r:embed="rId3">
              <a:alphaModFix/>
            </a:blip>
            <a:srcRect/>
            <a:stretch/>
          </p:blipFill>
          <p:spPr>
            <a:xfrm>
              <a:off x="2982252" y="7486841"/>
              <a:ext cx="138069" cy="138090"/>
            </a:xfrm>
            <a:prstGeom prst="rect">
              <a:avLst/>
            </a:prstGeom>
            <a:noFill/>
            <a:ln>
              <a:noFill/>
            </a:ln>
          </p:spPr>
        </p:pic>
      </p:grpSp>
      <p:sp>
        <p:nvSpPr>
          <p:cNvPr id="2649" name="Google Shape;2649;p115"/>
          <p:cNvSpPr txBox="1"/>
          <p:nvPr/>
        </p:nvSpPr>
        <p:spPr>
          <a:xfrm>
            <a:off x="6801754" y="4880869"/>
            <a:ext cx="2151600" cy="114600"/>
          </a:xfrm>
          <a:prstGeom prst="rect">
            <a:avLst/>
          </a:prstGeom>
          <a:noFill/>
          <a:ln>
            <a:noFill/>
          </a:ln>
        </p:spPr>
        <p:txBody>
          <a:bodyPr spcFirstLastPara="1" wrap="square" lIns="0" tIns="6650" rIns="0" bIns="0" anchor="t" anchorCtr="0">
            <a:spAutoFit/>
          </a:bodyPr>
          <a:lstStyle/>
          <a:p>
            <a:pPr marL="12700" marR="0" lvl="0" indent="0" algn="r" rtl="0">
              <a:lnSpc>
                <a:spcPct val="100000"/>
              </a:lnSpc>
              <a:spcBef>
                <a:spcPts val="0"/>
              </a:spcBef>
              <a:spcAft>
                <a:spcPts val="0"/>
              </a:spcAft>
              <a:buNone/>
            </a:pPr>
            <a:r>
              <a:rPr lang="en" sz="700">
                <a:latin typeface="Proxima Nova Semibold"/>
                <a:ea typeface="Proxima Nova Semibold"/>
                <a:cs typeface="Proxima Nova Semibold"/>
                <a:sym typeface="Proxima Nova Semibold"/>
              </a:rPr>
              <a:t> </a:t>
            </a:r>
            <a:r>
              <a:rPr lang="en" sz="700">
                <a:latin typeface="Avenir"/>
                <a:ea typeface="Avenir"/>
                <a:cs typeface="Avenir"/>
                <a:sym typeface="Avenir"/>
              </a:rPr>
              <a:t> ©2021 LeanIn.Org, LLC</a:t>
            </a:r>
            <a:r>
              <a:rPr lang="en" sz="700">
                <a:latin typeface="Proxima Nova Semibold"/>
                <a:ea typeface="Proxima Nova Semibold"/>
                <a:cs typeface="Proxima Nova Semibold"/>
                <a:sym typeface="Proxima Nova Semibold"/>
              </a:rPr>
              <a:t>   </a:t>
            </a:r>
            <a:fld id="{00000000-1234-1234-1234-123412341234}" type="slidenum">
              <a:rPr lang="en" sz="700">
                <a:latin typeface="Proxima Nova Semibold"/>
                <a:ea typeface="Proxima Nova Semibold"/>
                <a:cs typeface="Proxima Nova Semibold"/>
                <a:sym typeface="Proxima Nova Semibold"/>
              </a:rPr>
              <a:t>91</a:t>
            </a:fld>
            <a:endParaRPr sz="700">
              <a:latin typeface="Proxima Nova Semibold"/>
              <a:ea typeface="Proxima Nova Semibold"/>
              <a:cs typeface="Proxima Nova Semibold"/>
              <a:sym typeface="Proxima Nova Semibold"/>
            </a:endParaRPr>
          </a:p>
        </p:txBody>
      </p:sp>
      <p:grpSp>
        <p:nvGrpSpPr>
          <p:cNvPr id="2650" name="Google Shape;2650;p115"/>
          <p:cNvGrpSpPr/>
          <p:nvPr/>
        </p:nvGrpSpPr>
        <p:grpSpPr>
          <a:xfrm>
            <a:off x="167531" y="4852630"/>
            <a:ext cx="1505034" cy="174536"/>
            <a:chOff x="442904" y="4166938"/>
            <a:chExt cx="4030621" cy="467300"/>
          </a:xfrm>
        </p:grpSpPr>
        <p:pic>
          <p:nvPicPr>
            <p:cNvPr id="2651" name="Google Shape;2651;p115"/>
            <p:cNvPicPr preferRelativeResize="0"/>
            <p:nvPr/>
          </p:nvPicPr>
          <p:blipFill rotWithShape="1">
            <a:blip r:embed="rId4">
              <a:alphaModFix/>
            </a:blip>
            <a:srcRect/>
            <a:stretch/>
          </p:blipFill>
          <p:spPr>
            <a:xfrm>
              <a:off x="1848476" y="4166938"/>
              <a:ext cx="2625049" cy="467300"/>
            </a:xfrm>
            <a:prstGeom prst="rect">
              <a:avLst/>
            </a:prstGeom>
            <a:noFill/>
            <a:ln>
              <a:noFill/>
            </a:ln>
          </p:spPr>
        </p:pic>
        <p:grpSp>
          <p:nvGrpSpPr>
            <p:cNvPr id="2652" name="Google Shape;2652;p115"/>
            <p:cNvGrpSpPr/>
            <p:nvPr/>
          </p:nvGrpSpPr>
          <p:grpSpPr>
            <a:xfrm>
              <a:off x="442904" y="4326529"/>
              <a:ext cx="1033452" cy="205673"/>
              <a:chOff x="7504804" y="565304"/>
              <a:chExt cx="1033452" cy="205673"/>
            </a:xfrm>
          </p:grpSpPr>
          <p:sp>
            <p:nvSpPr>
              <p:cNvPr id="2653" name="Google Shape;2653;p115"/>
              <p:cNvSpPr/>
              <p:nvPr/>
            </p:nvSpPr>
            <p:spPr>
              <a:xfrm>
                <a:off x="7504804" y="566284"/>
                <a:ext cx="97657" cy="135795"/>
              </a:xfrm>
              <a:custGeom>
                <a:avLst/>
                <a:gdLst/>
                <a:ahLst/>
                <a:cxnLst/>
                <a:rect l="l" t="t" r="r" b="b"/>
                <a:pathLst>
                  <a:path w="214630" h="298450" extrusionOk="0">
                    <a:moveTo>
                      <a:pt x="214490" y="238760"/>
                    </a:moveTo>
                    <a:lnTo>
                      <a:pt x="65671" y="238760"/>
                    </a:lnTo>
                    <a:lnTo>
                      <a:pt x="65671" y="0"/>
                    </a:lnTo>
                    <a:lnTo>
                      <a:pt x="0" y="0"/>
                    </a:lnTo>
                    <a:lnTo>
                      <a:pt x="0" y="238760"/>
                    </a:lnTo>
                    <a:lnTo>
                      <a:pt x="0" y="298450"/>
                    </a:lnTo>
                    <a:lnTo>
                      <a:pt x="214490" y="298450"/>
                    </a:lnTo>
                    <a:lnTo>
                      <a:pt x="214490" y="23876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54" name="Google Shape;2654;p115"/>
              <p:cNvSpPr/>
              <p:nvPr/>
            </p:nvSpPr>
            <p:spPr>
              <a:xfrm>
                <a:off x="7663642" y="566284"/>
                <a:ext cx="103435" cy="135795"/>
              </a:xfrm>
              <a:custGeom>
                <a:avLst/>
                <a:gdLst/>
                <a:ahLst/>
                <a:cxnLst/>
                <a:rect l="l" t="t" r="r" b="b"/>
                <a:pathLst>
                  <a:path w="227330" h="298450" extrusionOk="0">
                    <a:moveTo>
                      <a:pt x="227279" y="240030"/>
                    </a:moveTo>
                    <a:lnTo>
                      <a:pt x="65239" y="240030"/>
                    </a:lnTo>
                    <a:lnTo>
                      <a:pt x="65239" y="177800"/>
                    </a:lnTo>
                    <a:lnTo>
                      <a:pt x="205955" y="177800"/>
                    </a:lnTo>
                    <a:lnTo>
                      <a:pt x="205955" y="119380"/>
                    </a:lnTo>
                    <a:lnTo>
                      <a:pt x="65239" y="119380"/>
                    </a:lnTo>
                    <a:lnTo>
                      <a:pt x="65239" y="58420"/>
                    </a:lnTo>
                    <a:lnTo>
                      <a:pt x="225145" y="58420"/>
                    </a:lnTo>
                    <a:lnTo>
                      <a:pt x="225145" y="0"/>
                    </a:lnTo>
                    <a:lnTo>
                      <a:pt x="0" y="0"/>
                    </a:lnTo>
                    <a:lnTo>
                      <a:pt x="0" y="58420"/>
                    </a:lnTo>
                    <a:lnTo>
                      <a:pt x="0" y="119380"/>
                    </a:lnTo>
                    <a:lnTo>
                      <a:pt x="0" y="177800"/>
                    </a:lnTo>
                    <a:lnTo>
                      <a:pt x="0" y="240030"/>
                    </a:lnTo>
                    <a:lnTo>
                      <a:pt x="0" y="298450"/>
                    </a:lnTo>
                    <a:lnTo>
                      <a:pt x="227279" y="298450"/>
                    </a:lnTo>
                    <a:lnTo>
                      <a:pt x="227279" y="24003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55" name="Google Shape;2655;p115"/>
              <p:cNvSpPr/>
              <p:nvPr/>
            </p:nvSpPr>
            <p:spPr>
              <a:xfrm>
                <a:off x="7820745" y="565304"/>
                <a:ext cx="144174" cy="136950"/>
              </a:xfrm>
              <a:custGeom>
                <a:avLst/>
                <a:gdLst/>
                <a:ahLst/>
                <a:cxnLst/>
                <a:rect l="l" t="t" r="r" b="b"/>
                <a:pathLst>
                  <a:path w="316865" h="300990" extrusionOk="0">
                    <a:moveTo>
                      <a:pt x="188444" y="0"/>
                    </a:moveTo>
                    <a:lnTo>
                      <a:pt x="127912" y="0"/>
                    </a:lnTo>
                    <a:lnTo>
                      <a:pt x="0" y="300598"/>
                    </a:lnTo>
                    <a:lnTo>
                      <a:pt x="66940" y="300598"/>
                    </a:lnTo>
                    <a:lnTo>
                      <a:pt x="94227" y="233668"/>
                    </a:lnTo>
                    <a:lnTo>
                      <a:pt x="287900" y="233668"/>
                    </a:lnTo>
                    <a:lnTo>
                      <a:pt x="263215" y="175670"/>
                    </a:lnTo>
                    <a:lnTo>
                      <a:pt x="117671" y="175670"/>
                    </a:lnTo>
                    <a:lnTo>
                      <a:pt x="157335" y="78887"/>
                    </a:lnTo>
                    <a:lnTo>
                      <a:pt x="222021" y="78887"/>
                    </a:lnTo>
                    <a:lnTo>
                      <a:pt x="188444" y="0"/>
                    </a:lnTo>
                    <a:close/>
                  </a:path>
                  <a:path w="316865" h="300990" extrusionOk="0">
                    <a:moveTo>
                      <a:pt x="287900" y="233668"/>
                    </a:moveTo>
                    <a:lnTo>
                      <a:pt x="220443" y="233668"/>
                    </a:lnTo>
                    <a:lnTo>
                      <a:pt x="247741" y="300598"/>
                    </a:lnTo>
                    <a:lnTo>
                      <a:pt x="316388" y="300598"/>
                    </a:lnTo>
                    <a:lnTo>
                      <a:pt x="287900" y="233668"/>
                    </a:lnTo>
                    <a:close/>
                  </a:path>
                  <a:path w="316865" h="300990" extrusionOk="0">
                    <a:moveTo>
                      <a:pt x="222021" y="78887"/>
                    </a:moveTo>
                    <a:lnTo>
                      <a:pt x="157335" y="78887"/>
                    </a:lnTo>
                    <a:lnTo>
                      <a:pt x="196988" y="175670"/>
                    </a:lnTo>
                    <a:lnTo>
                      <a:pt x="263215" y="175670"/>
                    </a:lnTo>
                    <a:lnTo>
                      <a:pt x="222021" y="7888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56" name="Google Shape;2656;p115"/>
              <p:cNvSpPr/>
              <p:nvPr/>
            </p:nvSpPr>
            <p:spPr>
              <a:xfrm>
                <a:off x="8024378" y="566271"/>
                <a:ext cx="120771" cy="136083"/>
              </a:xfrm>
              <a:custGeom>
                <a:avLst/>
                <a:gdLst/>
                <a:ahLst/>
                <a:cxnLst/>
                <a:rect l="l" t="t" r="r" b="b"/>
                <a:pathLst>
                  <a:path w="265430" h="299084" extrusionOk="0">
                    <a:moveTo>
                      <a:pt x="265217" y="0"/>
                    </a:moveTo>
                    <a:lnTo>
                      <a:pt x="200391" y="0"/>
                    </a:lnTo>
                    <a:lnTo>
                      <a:pt x="200391" y="183774"/>
                    </a:lnTo>
                    <a:lnTo>
                      <a:pt x="60532" y="0"/>
                    </a:lnTo>
                    <a:lnTo>
                      <a:pt x="0" y="0"/>
                    </a:lnTo>
                    <a:lnTo>
                      <a:pt x="0" y="298472"/>
                    </a:lnTo>
                    <a:lnTo>
                      <a:pt x="64814" y="298472"/>
                    </a:lnTo>
                    <a:lnTo>
                      <a:pt x="64814" y="108740"/>
                    </a:lnTo>
                    <a:lnTo>
                      <a:pt x="209365" y="298472"/>
                    </a:lnTo>
                    <a:lnTo>
                      <a:pt x="265217" y="298472"/>
                    </a:lnTo>
                    <a:lnTo>
                      <a:pt x="26521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57" name="Google Shape;2657;p115"/>
              <p:cNvSpPr/>
              <p:nvPr/>
            </p:nvSpPr>
            <p:spPr>
              <a:xfrm>
                <a:off x="8314339" y="566269"/>
                <a:ext cx="30048" cy="136083"/>
              </a:xfrm>
              <a:custGeom>
                <a:avLst/>
                <a:gdLst/>
                <a:ahLst/>
                <a:cxnLst/>
                <a:rect l="l" t="t" r="r" b="b"/>
                <a:pathLst>
                  <a:path w="66040" h="299084" extrusionOk="0">
                    <a:moveTo>
                      <a:pt x="65610" y="0"/>
                    </a:moveTo>
                    <a:lnTo>
                      <a:pt x="0" y="0"/>
                    </a:lnTo>
                    <a:lnTo>
                      <a:pt x="0" y="298472"/>
                    </a:lnTo>
                    <a:lnTo>
                      <a:pt x="65610" y="298472"/>
                    </a:lnTo>
                    <a:lnTo>
                      <a:pt x="6561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58" name="Google Shape;2658;p115"/>
              <p:cNvSpPr/>
              <p:nvPr/>
            </p:nvSpPr>
            <p:spPr>
              <a:xfrm>
                <a:off x="8417305" y="566271"/>
                <a:ext cx="120771" cy="136083"/>
              </a:xfrm>
              <a:custGeom>
                <a:avLst/>
                <a:gdLst/>
                <a:ahLst/>
                <a:cxnLst/>
                <a:rect l="l" t="t" r="r" b="b"/>
                <a:pathLst>
                  <a:path w="265430" h="299084" extrusionOk="0">
                    <a:moveTo>
                      <a:pt x="265185" y="0"/>
                    </a:moveTo>
                    <a:lnTo>
                      <a:pt x="200370" y="0"/>
                    </a:lnTo>
                    <a:lnTo>
                      <a:pt x="200370" y="183774"/>
                    </a:lnTo>
                    <a:lnTo>
                      <a:pt x="60500" y="0"/>
                    </a:lnTo>
                    <a:lnTo>
                      <a:pt x="0" y="0"/>
                    </a:lnTo>
                    <a:lnTo>
                      <a:pt x="0" y="298472"/>
                    </a:lnTo>
                    <a:lnTo>
                      <a:pt x="64814" y="298472"/>
                    </a:lnTo>
                    <a:lnTo>
                      <a:pt x="64814" y="108740"/>
                    </a:lnTo>
                    <a:lnTo>
                      <a:pt x="209365" y="298472"/>
                    </a:lnTo>
                    <a:lnTo>
                      <a:pt x="265185" y="298472"/>
                    </a:lnTo>
                    <a:lnTo>
                      <a:pt x="26518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sp>
            <p:nvSpPr>
              <p:cNvPr id="2659" name="Google Shape;2659;p115"/>
              <p:cNvSpPr/>
              <p:nvPr/>
            </p:nvSpPr>
            <p:spPr>
              <a:xfrm>
                <a:off x="8314339" y="761732"/>
                <a:ext cx="223917" cy="9245"/>
              </a:xfrm>
              <a:custGeom>
                <a:avLst/>
                <a:gdLst/>
                <a:ahLst/>
                <a:cxnLst/>
                <a:rect l="l" t="t" r="r" b="b"/>
                <a:pathLst>
                  <a:path w="492125" h="20319" extrusionOk="0">
                    <a:moveTo>
                      <a:pt x="491576" y="0"/>
                    </a:moveTo>
                    <a:lnTo>
                      <a:pt x="0" y="0"/>
                    </a:lnTo>
                    <a:lnTo>
                      <a:pt x="0" y="20208"/>
                    </a:lnTo>
                    <a:lnTo>
                      <a:pt x="491576" y="20208"/>
                    </a:lnTo>
                    <a:lnTo>
                      <a:pt x="491576" y="0"/>
                    </a:lnTo>
                    <a:close/>
                  </a:path>
                </a:pathLst>
              </a:custGeom>
              <a:solidFill>
                <a:srgbClr val="B301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cxnSp>
          <p:nvCxnSpPr>
            <p:cNvPr id="2660" name="Google Shape;2660;p115"/>
            <p:cNvCxnSpPr/>
            <p:nvPr/>
          </p:nvCxnSpPr>
          <p:spPr>
            <a:xfrm>
              <a:off x="1750292" y="4278301"/>
              <a:ext cx="0" cy="288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30101"/>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30101"/>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12922</Words>
  <Application>Microsoft Macintosh PowerPoint</Application>
  <PresentationFormat>On-screen Show (16:9)</PresentationFormat>
  <Paragraphs>1216</Paragraphs>
  <Slides>91</Slides>
  <Notes>91</Notes>
  <HiddenSlides>1</HiddenSlides>
  <MMClips>3</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91</vt:i4>
      </vt:variant>
    </vt:vector>
  </HeadingPairs>
  <TitlesOfParts>
    <vt:vector size="101" baseType="lpstr">
      <vt:lpstr>Calibri</vt:lpstr>
      <vt:lpstr>Proxima Nova</vt:lpstr>
      <vt:lpstr>Avenir</vt:lpstr>
      <vt:lpstr>Arial</vt:lpstr>
      <vt:lpstr>Proxima Nova Semibold</vt:lpstr>
      <vt:lpstr>Times New Roman</vt:lpstr>
      <vt:lpstr>Oswald</vt:lpstr>
      <vt:lpstr>Simple Light</vt:lpstr>
      <vt:lpstr>Office Theme</vt:lpstr>
      <vt:lpstr>Office Theme</vt:lpstr>
      <vt:lpstr>PowerPoint Presentation</vt:lpstr>
      <vt:lpstr>PowerPoint Presentation</vt:lpstr>
      <vt:lpstr>Welcome!</vt:lpstr>
      <vt:lpstr>PowerPoint Presentation</vt:lpstr>
      <vt:lpstr>DROP IN THE CHAT</vt:lpstr>
      <vt:lpstr>WHY I’M HERE</vt:lpstr>
      <vt:lpstr>Allyship can be a powerful force for good</vt:lpstr>
      <vt:lpstr>Employees with traditionally marginalized identities are not getting the allyship they deserve</vt:lpstr>
      <vt:lpstr>There’s a gap between intent and action</vt:lpstr>
      <vt:lpstr>How to be an ally at work to people with a broad range of traditionally marginalized identities</vt:lpstr>
      <vt:lpstr>A FEW NOTES</vt:lpstr>
      <vt:lpstr>PowerPoint Presentation</vt:lpstr>
      <vt:lpstr> Turn to page 4 and answer the  questions about allyship </vt:lpstr>
      <vt:lpstr>PowerPoint Presentation</vt:lpstr>
      <vt:lpstr>Share the mic Make space for everyone to speak. Step back if you often  share first or when exploring areas where you hold privilege.</vt:lpstr>
      <vt:lpstr>Discussion about allyship</vt:lpstr>
      <vt:lpstr> Turn to page 8 and discuss  the prompts </vt:lpstr>
      <vt:lpstr>PowerPoint Presentation</vt:lpstr>
      <vt:lpstr>PowerPoint Presentation</vt:lpstr>
      <vt:lpstr>Reminders before getting started:</vt:lpstr>
      <vt:lpstr> Turn to page 11 and explore  your personal privilege </vt:lpstr>
      <vt:lpstr>Discussion about privilege</vt:lpstr>
      <vt:lpstr> Turn to page 14 and discuss the prompts </vt:lpstr>
      <vt:lpstr>Identify  inequities at work</vt:lpstr>
      <vt:lpstr>PowerPoint Presentation</vt:lpstr>
      <vt:lpstr>Workplace categories</vt:lpstr>
      <vt:lpstr>PowerPoint Presentation</vt:lpstr>
      <vt:lpstr>PowerPoint Presentation</vt:lpstr>
      <vt:lpstr>PowerPoint Presentation</vt:lpstr>
      <vt:lpstr>PowerPoint Presentation</vt:lpstr>
      <vt:lpstr>PowerPoint Presentation</vt:lpstr>
      <vt:lpstr>Reminders before getting started:</vt:lpstr>
      <vt:lpstr>PowerPoint Presentation</vt:lpstr>
      <vt:lpstr> Turn to page 17 and explore  workplace inequities </vt:lpstr>
      <vt:lpstr>Discussion about workplace inequities</vt:lpstr>
      <vt:lpstr> Turn to page 69 and discuss the prompts </vt:lpstr>
      <vt:lpstr>Identify  inequities at work</vt:lpstr>
      <vt:lpstr>BREAK</vt:lpstr>
      <vt:lpstr>PowerPoint Presentation</vt:lpstr>
      <vt:lpstr>WHAT DO WE MEAN BY POWER?</vt:lpstr>
      <vt:lpstr>WHAT DO WE MEAN BY POWER?</vt:lpstr>
      <vt:lpstr>WHAT DO WE MEAN BY POWER?</vt:lpstr>
      <vt:lpstr>Your power</vt:lpstr>
      <vt:lpstr> Turn to page 71 and answer  the questions about your power </vt:lpstr>
      <vt:lpstr>Discussion about power</vt:lpstr>
      <vt:lpstr> Turn to page 77 and discuss the prompts </vt:lpstr>
      <vt:lpstr>Identify  inequities at work</vt:lpstr>
      <vt:lpstr>PowerPoint Presentation</vt:lpstr>
      <vt:lpstr>PowerPoint Presentation</vt:lpstr>
      <vt:lpstr>PowerPoint Presentation</vt:lpstr>
      <vt:lpstr>PowerPoint Presentation</vt:lpstr>
      <vt:lpstr>Types of allyship actions</vt:lpstr>
      <vt:lpstr>Create or help facilitate more inclusive meetings</vt:lpstr>
      <vt:lpstr>Create or help facilitate more inclusive meetings</vt:lpstr>
      <vt:lpstr> Turn to page 80 and  explore the actions </vt:lpstr>
      <vt:lpstr>Discussion about allyship strategies</vt:lpstr>
      <vt:lpstr> Turn to page 93 and discuss the prompts </vt:lpstr>
      <vt:lpstr>BREAK</vt:lpstr>
      <vt:lpstr>Prioritize inclusion in your work product</vt:lpstr>
      <vt:lpstr>Prioritize inclusion in your work product</vt:lpstr>
      <vt:lpstr> Turn to page 95 and  explore the actions </vt:lpstr>
      <vt:lpstr>Discussion about allyship strategies</vt:lpstr>
      <vt:lpstr> Turn to page 108 and discuss the prompts </vt:lpstr>
      <vt:lpstr>PowerPoint Presentation</vt:lpstr>
      <vt:lpstr>Identify  inequities at work</vt:lpstr>
      <vt:lpstr>PowerPoint Presentation</vt:lpstr>
      <vt:lpstr>PowerPoint Presentation</vt:lpstr>
      <vt:lpstr>PowerPoint Presentation</vt:lpstr>
      <vt:lpstr>PowerPoint Presentation</vt:lpstr>
      <vt:lpstr>PowerPoint Presentation</vt:lpstr>
      <vt:lpstr>PowerPoint Presentation</vt:lpstr>
      <vt:lpstr> Turn to page 111 and  write down your One Commitment </vt:lpstr>
      <vt:lpstr>PowerPoint Presentation</vt:lpstr>
      <vt:lpstr>Follow-up Sessions Agenda</vt:lpstr>
      <vt:lpstr>THANKS FOR PARTICIPATING IN TODAY’S WORKSHOP</vt:lpstr>
      <vt:lpstr>PowerPoint Presentation</vt:lpstr>
      <vt:lpstr>PowerPoint Presentation</vt:lpstr>
      <vt:lpstr>Session #1 Agenda</vt:lpstr>
      <vt:lpstr>Instructions</vt:lpstr>
      <vt:lpstr>Share the mic Make space for everyone to speak. Step back if you often  share first or when exploring areas where you hold privilege.</vt:lpstr>
      <vt:lpstr> Turn to page 116 and begin your activities </vt:lpstr>
      <vt:lpstr>PowerPoint Presentation</vt:lpstr>
      <vt:lpstr>Session #2 Agenda</vt:lpstr>
      <vt:lpstr>Instructions</vt:lpstr>
      <vt:lpstr>Share the mic Make space for everyone to speak. Step back if you often  share first or when exploring areas where you hold privilege.</vt:lpstr>
      <vt:lpstr> Turn to page 150 and begin your activities </vt:lpstr>
      <vt:lpstr>PowerPoint Presentation</vt:lpstr>
      <vt:lpstr>Session #3 Agenda</vt:lpstr>
      <vt:lpstr>Instructions</vt:lpstr>
      <vt:lpstr>Share the mic Make space for everyone to speak. Step back if you often  share first or when exploring areas where you hold privilege.</vt:lpstr>
      <vt:lpstr> Turn to page 184 and begin your activities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Sidney Lee</cp:lastModifiedBy>
  <cp:revision>4</cp:revision>
  <dcterms:modified xsi:type="dcterms:W3CDTF">2022-02-01T21:16:08Z</dcterms:modified>
</cp:coreProperties>
</file>